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body"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54" name="PlaceHolder 5"/>
          <p:cNvSpPr>
            <a:spLocks noGrp="1"/>
          </p:cNvSpPr>
          <p:nvPr>
            <p:ph type="body"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55" name="PlaceHolder 6"/>
          <p:cNvSpPr>
            <a:spLocks noGrp="1"/>
          </p:cNvSpPr>
          <p:nvPr>
            <p:ph type="body"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56" name="PlaceHolder 7"/>
          <p:cNvSpPr>
            <a:spLocks noGrp="1"/>
          </p:cNvSpPr>
          <p:nvPr>
            <p:ph type="body"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104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GB" sz="76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D3563983-A6EE-4A7E-B47D-4B133F3554E7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1040" spc="-1" strike="noStrike">
                <a:latin typeface="Arial"/>
              </a:rPr>
              <a:t>Click to edit the title text format</a:t>
            </a:r>
            <a:endParaRPr b="0" lang="en-GB" sz="104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33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760" spc="-1" strike="noStrike">
                <a:latin typeface="Arial"/>
              </a:rPr>
              <a:t>Click to edit the outline text format</a:t>
            </a:r>
            <a:endParaRPr b="0" lang="en-GB" sz="760" spc="-1" strike="noStrike">
              <a:latin typeface="Arial"/>
            </a:endParaRPr>
          </a:p>
          <a:p>
            <a:pPr lvl="1" marL="864000" indent="-324000">
              <a:spcBef>
                <a:spcPts val="2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670" spc="-1" strike="noStrike">
                <a:latin typeface="Arial"/>
              </a:rPr>
              <a:t>Second Outline Level</a:t>
            </a:r>
            <a:endParaRPr b="0" lang="en-GB" sz="670" spc="-1" strike="noStrike">
              <a:latin typeface="Arial"/>
            </a:endParaRPr>
          </a:p>
          <a:p>
            <a:pPr lvl="2" marL="1296000" indent="-288000">
              <a:spcBef>
                <a:spcPts val="196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570" spc="-1" strike="noStrike">
                <a:latin typeface="Arial"/>
              </a:rPr>
              <a:t>Third Outline Level</a:t>
            </a:r>
            <a:endParaRPr b="0" lang="en-GB" sz="570" spc="-1" strike="noStrike">
              <a:latin typeface="Arial"/>
            </a:endParaRPr>
          </a:p>
          <a:p>
            <a:pPr lvl="3" marL="1728000" indent="-216000">
              <a:spcBef>
                <a:spcPts val="13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469" spc="-1" strike="noStrike">
                <a:latin typeface="Arial"/>
              </a:rPr>
              <a:t>Fourth Outline Level</a:t>
            </a:r>
            <a:endParaRPr b="0" lang="en-GB" sz="469" spc="-1" strike="noStrike">
              <a:latin typeface="Arial"/>
            </a:endParaRPr>
          </a:p>
          <a:p>
            <a:pPr lvl="4" marL="2160000" indent="-216000">
              <a:spcBef>
                <a:spcPts val="6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69" spc="-1" strike="noStrike">
                <a:latin typeface="Arial"/>
              </a:rPr>
              <a:t>Fifth Outline Level</a:t>
            </a:r>
            <a:endParaRPr b="0" lang="en-GB" sz="469" spc="-1" strike="noStrike">
              <a:latin typeface="Arial"/>
            </a:endParaRPr>
          </a:p>
          <a:p>
            <a:pPr lvl="5" marL="2592000" indent="-216000">
              <a:spcBef>
                <a:spcPts val="6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69" spc="-1" strike="noStrike">
                <a:latin typeface="Arial"/>
              </a:rPr>
              <a:t>Sixth Outline Level</a:t>
            </a:r>
            <a:endParaRPr b="0" lang="en-GB" sz="469" spc="-1" strike="noStrike">
              <a:latin typeface="Arial"/>
            </a:endParaRPr>
          </a:p>
          <a:p>
            <a:pPr lvl="6" marL="3024000" indent="-216000">
              <a:spcBef>
                <a:spcPts val="6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469" spc="-1" strike="noStrike">
                <a:latin typeface="Arial"/>
              </a:rPr>
              <a:t>Seventh Outline Level</a:t>
            </a:r>
            <a:endParaRPr b="0" lang="en-GB" sz="469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2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42" descr=""/>
          <p:cNvPicPr/>
          <p:nvPr/>
        </p:nvPicPr>
        <p:blipFill>
          <a:blip r:embed="rId2"/>
          <a:stretch/>
        </p:blipFill>
        <p:spPr>
          <a:xfrm>
            <a:off x="0" y="4581360"/>
            <a:ext cx="10073160" cy="1086120"/>
          </a:xfrm>
          <a:prstGeom prst="rect">
            <a:avLst/>
          </a:prstGeom>
          <a:ln w="0">
            <a:noFill/>
          </a:ln>
        </p:spPr>
      </p:pic>
      <p:sp>
        <p:nvSpPr>
          <p:cNvPr id="118" name="CustomShape 1"/>
          <p:cNvSpPr/>
          <p:nvPr/>
        </p:nvSpPr>
        <p:spPr>
          <a:xfrm flipV="1">
            <a:off x="-720" y="167040"/>
            <a:ext cx="1310400" cy="41724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3300" spc="-1" strike="noStrike">
                <a:latin typeface="Arial"/>
              </a:rPr>
              <a:t>Click to edit the title text format</a:t>
            </a:r>
            <a:endParaRPr b="0" lang="en-GB" sz="33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Click to edit the outline text format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Bef>
                <a:spcPts val="8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latin typeface="Arial"/>
              </a:rPr>
              <a:t>Second Outline Level</a:t>
            </a:r>
            <a:endParaRPr b="0" lang="en-GB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latin typeface="Arial"/>
              </a:rPr>
              <a:t>Fourth Outline Level</a:t>
            </a:r>
            <a:endParaRPr b="0" lang="en-GB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Fifth Outline Level</a:t>
            </a:r>
            <a:endParaRPr b="0" lang="en-GB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Sixth Outline Level</a:t>
            </a:r>
            <a:endParaRPr b="0" lang="en-GB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Seventh Outline Level</a:t>
            </a:r>
            <a:endParaRPr b="0" lang="en-GB" sz="15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"/>
          <p:cNvSpPr/>
          <p:nvPr/>
        </p:nvSpPr>
        <p:spPr>
          <a:xfrm>
            <a:off x="503640" y="133200"/>
            <a:ext cx="9068400" cy="249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1" i="1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GSA Short Course</a:t>
            </a:r>
            <a:br/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Age-Depth Modeling</a:t>
            </a:r>
            <a:br/>
            <a:r>
              <a:rPr b="0" lang="en-GB" sz="4400" spc="-1" strike="noStrike">
                <a:solidFill>
                  <a:srgbClr val="000000"/>
                </a:solidFill>
                <a:latin typeface="Arial"/>
                <a:ea typeface="DejaVu Sans"/>
              </a:rPr>
              <a:t>of Sedimentary Deposits</a:t>
            </a:r>
            <a:br/>
            <a:endParaRPr b="0" lang="en-GB" sz="4400" spc="-1" strike="noStrike"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503640" y="1751400"/>
            <a:ext cx="9068400" cy="328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Session 3</a:t>
            </a:r>
            <a:endParaRPr b="0" lang="en-GB" sz="3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Your own cores and </a:t>
            </a:r>
            <a:r>
              <a:rPr b="0" i="1" lang="en-GB" sz="3200" spc="-1" strike="noStrike">
                <a:solidFill>
                  <a:srgbClr val="000000"/>
                </a:solidFill>
                <a:latin typeface="Arial"/>
                <a:ea typeface="DejaVu Sans"/>
              </a:rPr>
              <a:t>Plum</a:t>
            </a:r>
            <a:endParaRPr b="0" lang="en-GB" sz="3200" spc="-1" strike="noStrike"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6671160" y="4319280"/>
            <a:ext cx="3405600" cy="1348560"/>
          </a:xfrm>
          <a:prstGeom prst="rect">
            <a:avLst/>
          </a:prstGeom>
          <a:ln w="0"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2777760" y="4427280"/>
            <a:ext cx="3377880" cy="1168200"/>
          </a:xfrm>
          <a:prstGeom prst="rect">
            <a:avLst/>
          </a:prstGeom>
          <a:ln w="0"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143640" y="4679280"/>
            <a:ext cx="2336760" cy="84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2143440" y="97200"/>
            <a:ext cx="7365240" cy="105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</a:pPr>
            <a:r>
              <a:rPr b="0" i="1" lang="en-US" sz="4400" spc="-1" strike="noStrike">
                <a:solidFill>
                  <a:srgbClr val="000000"/>
                </a:solidFill>
                <a:latin typeface="Arial"/>
                <a:ea typeface="DejaVu Sans"/>
              </a:rPr>
              <a:t>Bacon – your own core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63" name="CustomShape 2_1"/>
          <p:cNvSpPr/>
          <p:nvPr/>
        </p:nvSpPr>
        <p:spPr>
          <a:xfrm>
            <a:off x="712080" y="1265040"/>
            <a:ext cx="8796240" cy="3120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For your own core, produce a .csv file with 4 or 5 columns (or more, see manual)</a:t>
            </a:r>
            <a:endParaRPr b="0" lang="en-GB" sz="2800" spc="-1" strike="noStrike">
              <a:latin typeface="Arial"/>
            </a:endParaRPr>
          </a:p>
          <a:p>
            <a:pPr lvl="1" marL="6858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Lab ID, age, error, depth, cc</a:t>
            </a:r>
            <a:endParaRPr b="0" lang="en-GB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Put it in a new folder under the umbrella folder:</a:t>
            </a:r>
            <a:endParaRPr b="0" lang="en-GB" sz="28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Bacon_runs/SomeTephraCore/SomeTephraCore.csv</a:t>
            </a:r>
            <a:endParaRPr b="0" lang="en-GB" sz="2800" spc="-1" strike="noStrike">
              <a:latin typeface="Arial"/>
            </a:endParaRPr>
          </a:p>
          <a:p>
            <a:pPr marL="228600" indent="-225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DejaVu Sans"/>
              </a:rPr>
              <a:t>And run it:</a:t>
            </a:r>
            <a:endParaRPr b="0" lang="en-GB" sz="2800" spc="-1" strike="noStrike">
              <a:latin typeface="Arial"/>
            </a:endParaRPr>
          </a:p>
          <a:p>
            <a:pPr marL="457560">
              <a:lnSpc>
                <a:spcPct val="90000"/>
              </a:lnSpc>
              <a:spcBef>
                <a:spcPts val="1001"/>
              </a:spcBef>
            </a:pPr>
            <a:r>
              <a:rPr b="0" lang="en-US" sz="2800" spc="-1" strike="noStrike">
                <a:solidFill>
                  <a:srgbClr val="0070c0"/>
                </a:solidFill>
                <a:latin typeface="Courier New"/>
                <a:ea typeface="DejaVu Sans"/>
              </a:rPr>
              <a:t>	</a:t>
            </a:r>
            <a:r>
              <a:rPr b="0" lang="en-US" sz="2800" spc="-1" strike="noStrike">
                <a:solidFill>
                  <a:srgbClr val="0070c0"/>
                </a:solidFill>
                <a:latin typeface="Courier New"/>
                <a:ea typeface="DejaVu Sans"/>
              </a:rPr>
              <a:t>Bacon(“SomeTephraCore”)</a:t>
            </a:r>
            <a:endParaRPr b="0" lang="en-GB" sz="28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  <a:p>
            <a:pPr marL="360">
              <a:lnSpc>
                <a:spcPct val="90000"/>
              </a:lnSpc>
              <a:spcBef>
                <a:spcPts val="1001"/>
              </a:spcBef>
            </a:pP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1"/>
          <p:cNvSpPr/>
          <p:nvPr/>
        </p:nvSpPr>
        <p:spPr>
          <a:xfrm>
            <a:off x="283320" y="207000"/>
            <a:ext cx="9396360" cy="648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How to run Plum in R: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# install the package via R’s CRAN: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70c0"/>
                </a:solidFill>
                <a:latin typeface="Calibri"/>
                <a:ea typeface="DejaVu Sans"/>
              </a:rPr>
              <a:t>install.packages(‘rplum’)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# or a development version via github (updated more frequently, possibly less stable):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70c0"/>
                </a:solidFill>
                <a:latin typeface="Courier New"/>
                <a:ea typeface="DejaVu Sans"/>
              </a:rPr>
              <a:t>install.packages(‘devtools’)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70c0"/>
                </a:solidFill>
                <a:latin typeface="Courier New"/>
                <a:ea typeface="DejaVu Sans"/>
              </a:rPr>
              <a:t>require(devtools)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70c0"/>
                </a:solidFill>
                <a:latin typeface="Courier New"/>
                <a:ea typeface="DejaVu Sans"/>
              </a:rPr>
              <a:t>install_github(‘Maarten14C/rplum’)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 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  <a:ea typeface="DejaVu Sans"/>
              </a:rPr>
              <a:t># then load it and run the default core (accepting all suggestions with ‘y’):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70c0"/>
                </a:solidFill>
                <a:latin typeface="Courier New"/>
                <a:ea typeface="DejaVu Sans"/>
              </a:rPr>
              <a:t>require(rplum)</a:t>
            </a:r>
            <a:endParaRPr b="0" lang="en-GB" sz="2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800" spc="-1" strike="noStrike">
                <a:solidFill>
                  <a:srgbClr val="0070c0"/>
                </a:solidFill>
                <a:latin typeface="Courier New"/>
                <a:ea typeface="DejaVu Sans"/>
              </a:rPr>
              <a:t>Plum()</a:t>
            </a:r>
            <a:endParaRPr b="0" lang="en-GB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Box 1_0"/>
          <p:cNvSpPr/>
          <p:nvPr/>
        </p:nvSpPr>
        <p:spPr>
          <a:xfrm>
            <a:off x="72720" y="482040"/>
            <a:ext cx="3242520" cy="630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70c0"/>
                </a:solidFill>
                <a:latin typeface="Courier New"/>
                <a:ea typeface="DejaVu Sans"/>
              </a:rPr>
              <a:t>Plum()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Default core without ra measurements; supported </a:t>
            </a:r>
            <a:r>
              <a:rPr b="0" lang="en-GB" sz="24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210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Pb  estimated from tail </a:t>
            </a:r>
            <a:r>
              <a:rPr b="0" lang="en-GB" sz="24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210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Pb measurements only.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Blue </a:t>
            </a:r>
            <a:r>
              <a:rPr b="0" lang="en-GB" sz="2400" spc="-1" strike="noStrike" baseline="30000">
                <a:solidFill>
                  <a:srgbClr val="000000"/>
                </a:solidFill>
                <a:latin typeface="Calibri"/>
                <a:ea typeface="DejaVu Sans"/>
              </a:rPr>
              <a:t>210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Pb: measured in rectangles, modelled in “bluescale”. 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Total </a:t>
            </a:r>
            <a:r>
              <a:rPr b="0" lang="en-GB" sz="2400" spc="-1" strike="noStrike" baseline="33000">
                <a:solidFill>
                  <a:srgbClr val="000000"/>
                </a:solidFill>
                <a:latin typeface="Calibri"/>
                <a:ea typeface="DejaVu Sans"/>
              </a:rPr>
              <a:t>210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Pb modelled</a:t>
            </a: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All parameters involved in producing age-model and modelled </a:t>
            </a:r>
            <a:r>
              <a:rPr b="0" lang="en-GB" sz="2400" spc="-1" strike="noStrike" baseline="33000">
                <a:solidFill>
                  <a:srgbClr val="000000"/>
                </a:solidFill>
                <a:latin typeface="Calibri"/>
                <a:ea typeface="DejaVu Sans"/>
              </a:rPr>
              <a:t>210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Pb</a:t>
            </a:r>
            <a:endParaRPr b="0" lang="en-GB" sz="2400" spc="-1" strike="noStrike">
              <a:latin typeface="Arial"/>
            </a:endParaRPr>
          </a:p>
        </p:txBody>
      </p:sp>
      <p:pic>
        <p:nvPicPr>
          <p:cNvPr id="166" name="Picture 2_0" descr="A picture containing diagram&#10;&#10;Description automatically generated"/>
          <p:cNvPicPr/>
          <p:nvPr/>
        </p:nvPicPr>
        <p:blipFill>
          <a:blip r:embed="rId1"/>
          <a:stretch/>
        </p:blipFill>
        <p:spPr>
          <a:xfrm>
            <a:off x="3480480" y="377640"/>
            <a:ext cx="6392880" cy="514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Picture 1_0" descr="Chart&#10;&#10;Description automatically generated"/>
          <p:cNvPicPr/>
          <p:nvPr/>
        </p:nvPicPr>
        <p:blipFill>
          <a:blip r:embed="rId1"/>
          <a:stretch/>
        </p:blipFill>
        <p:spPr>
          <a:xfrm>
            <a:off x="4316400" y="203040"/>
            <a:ext cx="5753520" cy="5465160"/>
          </a:xfrm>
          <a:prstGeom prst="rect">
            <a:avLst/>
          </a:prstGeom>
          <a:ln w="0">
            <a:noFill/>
          </a:ln>
        </p:spPr>
      </p:pic>
      <p:sp>
        <p:nvSpPr>
          <p:cNvPr id="168" name="Rectangle 2_0"/>
          <p:cNvSpPr/>
          <p:nvPr/>
        </p:nvSpPr>
        <p:spPr>
          <a:xfrm>
            <a:off x="348840" y="1126800"/>
            <a:ext cx="3331080" cy="228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With ra-226 measurements as estimates of supported </a:t>
            </a:r>
            <a:r>
              <a:rPr b="0" lang="en-GB" sz="18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210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Pb, either assuming that supported </a:t>
            </a:r>
            <a:r>
              <a:rPr b="0" lang="en-GB" sz="18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210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Pb is constant along the core (ra case 1):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70c0"/>
                </a:solidFill>
                <a:latin typeface="Courier New"/>
                <a:ea typeface="Calibri"/>
              </a:rPr>
              <a:t>Plum(“LL14”, ra.case=1)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1_1" descr="Chart&#10;&#10;Description automatically generated"/>
          <p:cNvPicPr/>
          <p:nvPr/>
        </p:nvPicPr>
        <p:blipFill>
          <a:blip r:embed="rId1"/>
          <a:stretch/>
        </p:blipFill>
        <p:spPr>
          <a:xfrm>
            <a:off x="4145400" y="316440"/>
            <a:ext cx="5859360" cy="5229720"/>
          </a:xfrm>
          <a:prstGeom prst="rect">
            <a:avLst/>
          </a:prstGeom>
          <a:ln w="0">
            <a:noFill/>
          </a:ln>
        </p:spPr>
      </p:pic>
      <p:sp>
        <p:nvSpPr>
          <p:cNvPr id="170" name="Rectangle 2_1"/>
          <p:cNvSpPr/>
          <p:nvPr/>
        </p:nvSpPr>
        <p:spPr>
          <a:xfrm>
            <a:off x="251640" y="590040"/>
            <a:ext cx="345312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Or assuming that supported </a:t>
            </a:r>
            <a:r>
              <a:rPr b="0" lang="en-GB" sz="1800" spc="-1" strike="noStrike" baseline="30000">
                <a:solidFill>
                  <a:srgbClr val="000000"/>
                </a:solidFill>
                <a:latin typeface="Calibri"/>
                <a:ea typeface="Calibri"/>
              </a:rPr>
              <a:t>210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Pb varies along with the ra-226 measurements (ra case 2; runs take longer as more parameters have to be estimated):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f4e79"/>
                </a:solidFill>
                <a:latin typeface="Courier New"/>
                <a:ea typeface="Calibri"/>
              </a:rPr>
              <a:t>Plum(“LL14”, ra.case=2)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"/>
          <p:cNvSpPr/>
          <p:nvPr/>
        </p:nvSpPr>
        <p:spPr>
          <a:xfrm>
            <a:off x="300600" y="697320"/>
            <a:ext cx="3209040" cy="420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Plum’s age-depth model based on </a:t>
            </a:r>
            <a:r>
              <a:rPr b="0" i="1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Bacon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(piece-wise linear accumulation, constrained by prior information on accumulation rate and memory). Easy to include other dates such as radiocarbon or historical dates, by providing a </a:t>
            </a:r>
            <a:r>
              <a:rPr b="0" i="1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Bacon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 file: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1f4e79"/>
                </a:solidFill>
                <a:latin typeface="Courier New"/>
                <a:ea typeface="Calibri"/>
              </a:rPr>
              <a:t>Plum(“LL14”, ra.case=1, otherdates=”LL14_14C.csv”)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  <a:ea typeface="Calibri"/>
              </a:rPr>
              <a:t> 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72" name="Picture 2_1" descr="A picture containing graphical user interface&#10;&#10;Description automatically generated"/>
          <p:cNvPicPr/>
          <p:nvPr/>
        </p:nvPicPr>
        <p:blipFill>
          <a:blip r:embed="rId1"/>
          <a:stretch/>
        </p:blipFill>
        <p:spPr>
          <a:xfrm>
            <a:off x="4023360" y="227520"/>
            <a:ext cx="6054480" cy="5257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LibreOffice/7.1.6.2.0$Linux_X86_64 LibreOffice_project/10$Build-2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2021-09-11T15:45:46Z</dcterms:created>
  <dc:creator>Maarten Blaauw</dc:creator>
  <dc:description/>
  <dc:language>en-GB</dc:language>
  <cp:lastModifiedBy>Maarten Blaauw</cp:lastModifiedBy>
  <dcterms:modified xsi:type="dcterms:W3CDTF">2021-09-11T15:47:48Z</dcterms:modified>
  <cp:revision>4</cp:revision>
  <dc:subject/>
  <dc:title/>
</cp:coreProperties>
</file>