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itcoin.jpg"/>
          <p:cNvPicPr>
            <a:picLocks noChangeAspect="1"/>
          </p:cNvPicPr>
          <p:nvPr/>
        </p:nvPicPr>
        <p:blipFill>
          <a:blip r:embed="rId2">
            <a:alphaModFix amt="15223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269999" y="3911292"/>
            <a:ext cx="10464801" cy="909589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BITCOIN. AN ECONOMIC APPRAISAL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1269999" y="4712007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maarten brijker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BITCOIN</a:t>
            </a:r>
          </a:p>
        </p:txBody>
      </p:sp>
      <p:sp>
        <p:nvSpPr>
          <p:cNvPr id="159" name="Shape 159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historical: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e-cash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ideology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financial return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crashes</a:t>
            </a:r>
          </a:p>
        </p:txBody>
      </p:sp>
      <p:pic>
        <p:nvPicPr>
          <p:cNvPr id="160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BITCOIN</a:t>
            </a:r>
          </a:p>
        </p:txBody>
      </p:sp>
      <p:sp>
        <p:nvSpPr>
          <p:cNvPr id="163" name="Shape 163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economical: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basic properties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mix of gold and fiat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constant money growth and a fixed money stock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low transaction fees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privacy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role of the blockchain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how it works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double spend problem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scalability of mining</a:t>
            </a:r>
          </a:p>
        </p:txBody>
      </p:sp>
      <p:pic>
        <p:nvPicPr>
          <p:cNvPr id="164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tcoin.jpg"/>
          <p:cNvPicPr>
            <a:picLocks noChangeAspect="1"/>
          </p:cNvPicPr>
          <p:nvPr/>
        </p:nvPicPr>
        <p:blipFill>
          <a:blip r:embed="rId2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comparisons: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INFLATION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 money supply &amp; money demand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refer back to monetary systems</a:t>
            </a:r>
          </a:p>
          <a:p>
            <a:pPr algn="l">
              <a:defRPr sz="3200"/>
            </a:pP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inflation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use above &amp; the quantity of money to examine this ?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compare gold with fiat</a:t>
            </a:r>
          </a:p>
          <a:p>
            <a:pPr lvl="4" marL="1143000" indent="-228600" algn="l">
              <a:buSzPct val="58000"/>
              <a:buBlip>
                <a:blip r:embed="rId3"/>
              </a:buBlip>
              <a:defRPr sz="3200"/>
            </a:pPr>
            <a:r>
              <a:t> argument: bitcoin shares characteristics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literature: relation inflation and different money systems ?</a:t>
            </a:r>
          </a:p>
          <a:p>
            <a:pPr algn="l"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bitcoin.jpg"/>
          <p:cNvPicPr>
            <a:picLocks noChangeAspect="1"/>
          </p:cNvPicPr>
          <p:nvPr/>
        </p:nvPicPr>
        <p:blipFill>
          <a:blip r:embed="rId2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comparisons: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OUTPUT &amp; INCOME</a:t>
            </a:r>
          </a:p>
        </p:txBody>
      </p:sp>
      <p:sp>
        <p:nvSpPr>
          <p:cNvPr id="172" name="Shape 172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IS-LM model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input: inflation  </a:t>
            </a:r>
          </a:p>
          <a:p>
            <a:pPr algn="l">
              <a:defRPr sz="3200"/>
            </a:pP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use previous comparison in model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relevant literature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bitcoin.jpg"/>
          <p:cNvPicPr>
            <a:picLocks noChangeAspect="1"/>
          </p:cNvPicPr>
          <p:nvPr/>
        </p:nvPicPr>
        <p:blipFill>
          <a:blip r:embed="rId2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how to properly compare effect on inflation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IS-LM the right model?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thesis is too long (already 10.000 words)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how to scale down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tcoin.jpg"/>
          <p:cNvPicPr>
            <a:picLocks noChangeAspect="1"/>
          </p:cNvPicPr>
          <p:nvPr/>
        </p:nvPicPr>
        <p:blipFill>
          <a:blip r:embed="rId2">
            <a:alphaModFix amt="15223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bitcoin hash 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8585" y="2390701"/>
            <a:ext cx="10207630" cy="497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tcoin.jpg"/>
          <p:cNvPicPr>
            <a:picLocks noChangeAspect="1"/>
          </p:cNvPicPr>
          <p:nvPr/>
        </p:nvPicPr>
        <p:blipFill>
          <a:blip r:embed="rId2">
            <a:alphaModFix amt="4000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subTitle" sz="quarter" idx="1"/>
          </p:nvPr>
        </p:nvSpPr>
        <p:spPr>
          <a:xfrm>
            <a:off x="4544119" y="2509734"/>
            <a:ext cx="1509662" cy="67973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outline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4559717" y="3118039"/>
            <a:ext cx="3900964" cy="412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goal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outline paper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monetary systems</a:t>
            </a:r>
          </a:p>
          <a:p>
            <a:pPr lvl="1" marL="457200" indent="-228600" algn="l">
              <a:buSzPct val="58000"/>
              <a:buBlip>
                <a:blip r:embed="rId3"/>
              </a:buBlip>
              <a:defRPr sz="3200"/>
            </a:pPr>
            <a:r>
              <a:t> gold standard</a:t>
            </a:r>
          </a:p>
          <a:p>
            <a:pPr lvl="1" marL="457200" indent="-228600" algn="l">
              <a:buSzPct val="58000"/>
              <a:buBlip>
                <a:blip r:embed="rId3"/>
              </a:buBlip>
              <a:defRPr sz="3200"/>
            </a:pPr>
            <a:r>
              <a:t> fiat money</a:t>
            </a:r>
          </a:p>
          <a:p>
            <a:pPr lvl="1" marL="457200" indent="-228600" algn="l">
              <a:buSzPct val="58000"/>
              <a:buBlip>
                <a:blip r:embed="rId3"/>
              </a:buBlip>
              <a:defRPr sz="3200"/>
            </a:pPr>
            <a:r>
              <a:t> bitcoin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comparisons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problems</a:t>
            </a:r>
          </a:p>
        </p:txBody>
      </p:sp>
      <p:sp>
        <p:nvSpPr>
          <p:cNvPr id="129" name="Shape 129"/>
          <p:cNvSpPr/>
          <p:nvPr/>
        </p:nvSpPr>
        <p:spPr>
          <a:xfrm>
            <a:off x="4309025" y="2557504"/>
            <a:ext cx="4275443" cy="47468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294840" dist="0" dir="0">
              <a:srgbClr val="000000">
                <a:alpha val="80586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4085683" y="2296939"/>
            <a:ext cx="4722127" cy="5267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292100" dist="0" dir="0">
              <a:srgbClr val="000000">
                <a:alpha val="80586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3843730" y="2092209"/>
            <a:ext cx="5459255" cy="60903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292100" dist="0" dir="0">
              <a:srgbClr val="000000">
                <a:alpha val="80586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3620388" y="1831644"/>
            <a:ext cx="5459255" cy="60903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292100" dist="0" dir="0">
              <a:srgbClr val="000000">
                <a:alpha val="80586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ubTitle" sz="quarter" idx="1"/>
          </p:nvPr>
        </p:nvSpPr>
        <p:spPr>
          <a:xfrm>
            <a:off x="423376" y="368879"/>
            <a:ext cx="1509661" cy="679738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goal</a:t>
            </a:r>
          </a:p>
        </p:txBody>
      </p:sp>
      <p:sp>
        <p:nvSpPr>
          <p:cNvPr id="135" name="Shape 135"/>
          <p:cNvSpPr/>
          <p:nvPr/>
        </p:nvSpPr>
        <p:spPr>
          <a:xfrm>
            <a:off x="415935" y="1037031"/>
            <a:ext cx="11814528" cy="450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2"/>
              </a:buBlip>
              <a:defRPr sz="3200"/>
            </a:pPr>
            <a:r>
              <a:t> to examine Bitcoin’s potential as a dominant monetary system</a:t>
            </a:r>
          </a:p>
          <a:p>
            <a:pPr algn="l">
              <a:defRPr sz="3200"/>
            </a:pPr>
          </a:p>
          <a:p>
            <a:pPr marL="254000" indent="-228600" algn="l">
              <a:buSzPct val="58000"/>
              <a:buBlip>
                <a:blip r:embed="rId2"/>
              </a:buBlip>
              <a:defRPr sz="3200"/>
            </a:pPr>
            <a:r>
              <a:t> by comparing it with our two main monetary systems: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gold standard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fiat money</a:t>
            </a:r>
          </a:p>
          <a:p>
            <a:pPr marL="254000" indent="-228600" algn="l">
              <a:buSzPct val="58000"/>
              <a:buBlip>
                <a:blip r:embed="rId2"/>
              </a:buBlip>
              <a:defRPr sz="3200"/>
            </a:pPr>
          </a:p>
          <a:p>
            <a:pPr marL="254000" indent="-228600" algn="l">
              <a:buSzPct val="58000"/>
              <a:buBlip>
                <a:blip r:embed="rId2"/>
              </a:buBlip>
              <a:defRPr sz="3200"/>
            </a:pPr>
            <a:r>
              <a:t> literature review</a:t>
            </a:r>
          </a:p>
          <a:p>
            <a:pPr marL="254000" indent="-228600" algn="l">
              <a:buSzPct val="58000"/>
              <a:buBlip>
                <a:blip r:embed="rId2"/>
              </a:buBlip>
              <a:defRPr sz="3200"/>
            </a:pPr>
            <a:r>
              <a:t> quantity theory of money</a:t>
            </a:r>
          </a:p>
          <a:p>
            <a:pPr marL="254000" indent="-228600" algn="l">
              <a:buSzPct val="58000"/>
              <a:buBlip>
                <a:blip r:embed="rId2"/>
              </a:buBlip>
              <a:defRPr sz="3200"/>
            </a:pPr>
            <a:r>
              <a:t> IS-LM model</a:t>
            </a:r>
          </a:p>
        </p:txBody>
      </p:sp>
      <p:pic>
        <p:nvPicPr>
          <p:cNvPr id="136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tcoin.jpg"/>
          <p:cNvPicPr>
            <a:picLocks noChangeAspect="1"/>
          </p:cNvPicPr>
          <p:nvPr/>
        </p:nvPicPr>
        <p:blipFill>
          <a:blip r:embed="rId2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subTitle" sz="quarter" idx="1"/>
          </p:nvPr>
        </p:nvSpPr>
        <p:spPr>
          <a:xfrm>
            <a:off x="423376" y="368879"/>
            <a:ext cx="3468699" cy="1131511"/>
          </a:xfrm>
          <a:prstGeom prst="rect">
            <a:avLst/>
          </a:prstGeom>
        </p:spPr>
        <p:txBody>
          <a:bodyPr/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outline 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paper</a:t>
            </a:r>
          </a:p>
        </p:txBody>
      </p:sp>
      <p:sp>
        <p:nvSpPr>
          <p:cNvPr id="140" name="Shape 140"/>
          <p:cNvSpPr/>
          <p:nvPr/>
        </p:nvSpPr>
        <p:spPr>
          <a:xfrm>
            <a:off x="471770" y="1568892"/>
            <a:ext cx="11814528" cy="787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GOLD STANDARD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historical outline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economical outline</a:t>
            </a:r>
          </a:p>
          <a:p>
            <a:pPr lvl="4" marL="1143000" indent="-228600" algn="l">
              <a:buSzPct val="58000"/>
              <a:buBlip>
                <a:blip r:embed="rId3"/>
              </a:buBlip>
              <a:defRPr sz="3200"/>
            </a:pPr>
            <a:r>
              <a:t> basic principles</a:t>
            </a:r>
          </a:p>
          <a:p>
            <a:pPr lvl="4" marL="1143000" indent="-228600" algn="l">
              <a:buSzPct val="58000"/>
              <a:buBlip>
                <a:blip r:embed="rId3"/>
              </a:buBlip>
              <a:defRPr sz="3200"/>
            </a:pPr>
            <a:r>
              <a:t> role of the central bank</a:t>
            </a:r>
          </a:p>
          <a:p>
            <a:pPr lvl="4" marL="1143000" indent="-228600" algn="l">
              <a:buSzPct val="58000"/>
              <a:buBlip>
                <a:blip r:embed="rId3"/>
              </a:buBlip>
              <a:defRPr sz="3200"/>
            </a:pPr>
            <a:r>
              <a:t> role of the government</a:t>
            </a:r>
          </a:p>
          <a:p>
            <a:pPr lvl="4" marL="1143000" indent="-228600" algn="l">
              <a:buSzPct val="58000"/>
              <a:buBlip>
                <a:blip r:embed="rId3"/>
              </a:buBlip>
              <a:defRPr sz="3200"/>
            </a:pPr>
            <a:r>
              <a:t> international</a:t>
            </a:r>
          </a:p>
          <a:p>
            <a:pPr algn="l">
              <a:defRPr sz="3200"/>
            </a:pP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FIAT MONEY</a:t>
            </a: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BITCOIN</a:t>
            </a:r>
          </a:p>
          <a:p>
            <a:pPr algn="l">
              <a:defRPr sz="3200"/>
            </a:pPr>
          </a:p>
          <a:p>
            <a:pPr marL="254000" indent="-228600" algn="l">
              <a:buSzPct val="58000"/>
              <a:buBlip>
                <a:blip r:embed="rId3"/>
              </a:buBlip>
              <a:defRPr sz="3200"/>
            </a:pPr>
            <a:r>
              <a:t> COMPARISONS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money supply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money demand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inflation</a:t>
            </a:r>
          </a:p>
          <a:p>
            <a:pPr lvl="2" marL="685800" indent="-228600" algn="l">
              <a:buSzPct val="58000"/>
              <a:buBlip>
                <a:blip r:embed="rId3"/>
              </a:buBlip>
              <a:defRPr sz="3200"/>
            </a:pPr>
            <a:r>
              <a:t> output &amp; income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GOLD STANDARD</a:t>
            </a:r>
          </a:p>
        </p:txBody>
      </p:sp>
      <p:sp>
        <p:nvSpPr>
          <p:cNvPr id="143" name="Shape 143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historical: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classical gold standard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bretton woods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shift in policy</a:t>
            </a:r>
          </a:p>
        </p:txBody>
      </p:sp>
      <p:pic>
        <p:nvPicPr>
          <p:cNvPr id="144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GOLD STANDARD</a:t>
            </a:r>
          </a:p>
        </p:txBody>
      </p:sp>
      <p:sp>
        <p:nvSpPr>
          <p:cNvPr id="147" name="Shape 147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economical: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basic principles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commitment mechanism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long run stability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role of the central bank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lender of last resort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fractional reserve system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role of the government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a contingent rule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international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international gold standard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centrism</a:t>
            </a:r>
          </a:p>
        </p:txBody>
      </p:sp>
      <p:pic>
        <p:nvPicPr>
          <p:cNvPr id="148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FIAT MONEY</a:t>
            </a:r>
          </a:p>
        </p:txBody>
      </p:sp>
      <p:sp>
        <p:nvSpPr>
          <p:cNvPr id="151" name="Shape 151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historical: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development pattern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early forms of fiat money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after bretton woods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monetary policy</a:t>
            </a:r>
          </a:p>
        </p:txBody>
      </p:sp>
      <p:pic>
        <p:nvPicPr>
          <p:cNvPr id="152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ubTitle" sz="quarter" idx="1"/>
          </p:nvPr>
        </p:nvSpPr>
        <p:spPr>
          <a:xfrm>
            <a:off x="423376" y="368879"/>
            <a:ext cx="7948545" cy="109428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monetary system: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FIAT MONEY</a:t>
            </a:r>
          </a:p>
        </p:txBody>
      </p:sp>
      <p:sp>
        <p:nvSpPr>
          <p:cNvPr id="155" name="Shape 155"/>
          <p:cNvSpPr/>
          <p:nvPr/>
        </p:nvSpPr>
        <p:spPr>
          <a:xfrm>
            <a:off x="397323" y="1427878"/>
            <a:ext cx="11814528" cy="805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indent="25400" algn="l">
              <a:defRPr sz="3200"/>
            </a:pPr>
            <a:r>
              <a:t>economical:</a:t>
            </a: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basic principles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definitions (unbacked &amp; intrinsically useless, m.o.e.)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market equilibrium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role of the central bank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policy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money creation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brand name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government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coordination failure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election cycles + seigniorage —&gt; need regulation</a:t>
            </a:r>
          </a:p>
          <a:p>
            <a:pPr algn="l">
              <a:defRPr sz="3200"/>
            </a:pPr>
          </a:p>
          <a:p>
            <a:pPr lvl="2" marL="685800" indent="-228600" algn="l">
              <a:buSzPct val="58000"/>
              <a:buBlip>
                <a:blip r:embed="rId2"/>
              </a:buBlip>
              <a:defRPr sz="3200"/>
            </a:pPr>
            <a:r>
              <a:t> international</a:t>
            </a:r>
          </a:p>
          <a:p>
            <a:pPr lvl="4" marL="1143000" indent="-228600" algn="l">
              <a:buSzPct val="58000"/>
              <a:buBlip>
                <a:blip r:embed="rId2"/>
              </a:buBlip>
              <a:defRPr sz="3200"/>
            </a:pPr>
            <a:r>
              <a:t> optimum currency areas</a:t>
            </a:r>
          </a:p>
        </p:txBody>
      </p:sp>
      <p:pic>
        <p:nvPicPr>
          <p:cNvPr id="156" name="bitcoin.jpg"/>
          <p:cNvPicPr>
            <a:picLocks noChangeAspect="1"/>
          </p:cNvPicPr>
          <p:nvPr/>
        </p:nvPicPr>
        <p:blipFill>
          <a:blip r:embed="rId3">
            <a:alphaModFix amt="3739"/>
            <a:extLst/>
          </a:blip>
          <a:stretch>
            <a:fillRect/>
          </a:stretch>
        </p:blipFill>
        <p:spPr>
          <a:xfrm>
            <a:off x="-1060867" y="-102452"/>
            <a:ext cx="16474197" cy="988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