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60" r:id="rId5"/>
    <p:sldId id="261" r:id="rId6"/>
    <p:sldId id="262" r:id="rId7"/>
    <p:sldId id="263" r:id="rId8"/>
    <p:sldId id="268" r:id="rId9"/>
    <p:sldId id="266" r:id="rId10"/>
    <p:sldId id="267" r:id="rId11"/>
    <p:sldId id="259"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3D71A-A077-4153-A044-80253970DD1C}" type="datetimeFigureOut">
              <a:rPr lang="en-US" smtClean="0"/>
              <a:t>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FD18A-FE9E-4D46-8186-F9F064A6AD58}" type="slidenum">
              <a:rPr lang="en-US" smtClean="0"/>
              <a:t>‹#›</a:t>
            </a:fld>
            <a:endParaRPr lang="en-US"/>
          </a:p>
        </p:txBody>
      </p:sp>
    </p:spTree>
    <p:extLst>
      <p:ext uri="{BB962C8B-B14F-4D97-AF65-F5344CB8AC3E}">
        <p14:creationId xmlns:p14="http://schemas.microsoft.com/office/powerpoint/2010/main" val="3097580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Percentages estimated from a review of articles (</a:t>
            </a:r>
            <a:r>
              <a:rPr lang="en-US" sz="1200" b="0" i="1"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 = 346) published in 14 ecological journals with mandatory or encouraged code-sharing policies, and, thus, these percentages likely overestimate the true percentage of computationally reproducible literature. Furthermore, because much code (and data) is published in nonpermanent repositories (see section “Findability, accessibility, and reusability”), long-term computational reproducibility is likely substantially lower. *Rough estimate based on the subset of articles published in 2018–2019. Data to reproduce this figure are available at fi</a:t>
            </a:r>
            <a:r>
              <a:rPr lang="en-US" dirty="0"/>
              <a:t>ndable (e.g. published in a repository on </a:t>
            </a:r>
            <a:r>
              <a:rPr lang="en-US" dirty="0" err="1"/>
              <a:t>Github</a:t>
            </a:r>
            <a:r>
              <a:rPr lang="en-US" dirty="0"/>
              <a:t> and permanently stored on Zenodo)</a:t>
            </a:r>
          </a:p>
          <a:p>
            <a:endParaRPr lang="en-US" dirty="0"/>
          </a:p>
          <a:p>
            <a:endParaRPr lang="en-US" dirty="0"/>
          </a:p>
        </p:txBody>
      </p:sp>
      <p:sp>
        <p:nvSpPr>
          <p:cNvPr id="4" name="Slide Number Placeholder 3"/>
          <p:cNvSpPr>
            <a:spLocks noGrp="1"/>
          </p:cNvSpPr>
          <p:nvPr>
            <p:ph type="sldNum" sz="quarter" idx="5"/>
          </p:nvPr>
        </p:nvSpPr>
        <p:spPr/>
        <p:txBody>
          <a:bodyPr/>
          <a:lstStyle/>
          <a:p>
            <a:fld id="{3ECFD18A-FE9E-4D46-8186-F9F064A6AD58}" type="slidenum">
              <a:rPr lang="en-US" smtClean="0"/>
              <a:t>3</a:t>
            </a:fld>
            <a:endParaRPr lang="en-US"/>
          </a:p>
        </p:txBody>
      </p:sp>
    </p:spTree>
    <p:extLst>
      <p:ext uri="{BB962C8B-B14F-4D97-AF65-F5344CB8AC3E}">
        <p14:creationId xmlns:p14="http://schemas.microsoft.com/office/powerpoint/2010/main" val="51330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CFD18A-FE9E-4D46-8186-F9F064A6AD58}" type="slidenum">
              <a:rPr lang="en-US" smtClean="0"/>
              <a:t>8</a:t>
            </a:fld>
            <a:endParaRPr lang="en-US"/>
          </a:p>
        </p:txBody>
      </p:sp>
    </p:spTree>
    <p:extLst>
      <p:ext uri="{BB962C8B-B14F-4D97-AF65-F5344CB8AC3E}">
        <p14:creationId xmlns:p14="http://schemas.microsoft.com/office/powerpoint/2010/main" val="171355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DE99-CB79-4047-8CE3-9F1919E970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9265F2-D0E7-4FAD-AB4E-35AFEC28D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FB927E-DCBD-4973-B189-63C0CA6FD617}"/>
              </a:ext>
            </a:extLst>
          </p:cNvPr>
          <p:cNvSpPr>
            <a:spLocks noGrp="1"/>
          </p:cNvSpPr>
          <p:nvPr>
            <p:ph type="dt" sz="half" idx="10"/>
          </p:nvPr>
        </p:nvSpPr>
        <p:spPr/>
        <p:txBody>
          <a:bodyPr/>
          <a:lstStyle/>
          <a:p>
            <a:fld id="{781ACAFB-3473-48B6-891C-0FAC9F2C87BD}" type="datetimeFigureOut">
              <a:rPr lang="en-US" smtClean="0"/>
              <a:t>2/15/2022</a:t>
            </a:fld>
            <a:endParaRPr lang="en-US"/>
          </a:p>
        </p:txBody>
      </p:sp>
      <p:sp>
        <p:nvSpPr>
          <p:cNvPr id="5" name="Footer Placeholder 4">
            <a:extLst>
              <a:ext uri="{FF2B5EF4-FFF2-40B4-BE49-F238E27FC236}">
                <a16:creationId xmlns:a16="http://schemas.microsoft.com/office/drawing/2014/main" id="{7B253DA0-0126-4F75-B1F6-9D33D68C5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9116A-DE4C-45F6-AD06-4AFA07F7FBE9}"/>
              </a:ext>
            </a:extLst>
          </p:cNvPr>
          <p:cNvSpPr>
            <a:spLocks noGrp="1"/>
          </p:cNvSpPr>
          <p:nvPr>
            <p:ph type="sldNum" sz="quarter" idx="12"/>
          </p:nvPr>
        </p:nvSpPr>
        <p:spPr/>
        <p:txBody>
          <a:bodyPr/>
          <a:lstStyle/>
          <a:p>
            <a:fld id="{D70A32FB-028E-424B-A230-A9A7108A8B7E}" type="slidenum">
              <a:rPr lang="en-US" smtClean="0"/>
              <a:t>‹#›</a:t>
            </a:fld>
            <a:endParaRPr lang="en-US"/>
          </a:p>
        </p:txBody>
      </p:sp>
    </p:spTree>
    <p:extLst>
      <p:ext uri="{BB962C8B-B14F-4D97-AF65-F5344CB8AC3E}">
        <p14:creationId xmlns:p14="http://schemas.microsoft.com/office/powerpoint/2010/main" val="126312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52DF-8E60-4CDB-9653-234336884F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386AC4-061C-40F2-A1BC-02F9FF8569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6533D-E3FB-40B1-AB63-69BE054783D4}"/>
              </a:ext>
            </a:extLst>
          </p:cNvPr>
          <p:cNvSpPr>
            <a:spLocks noGrp="1"/>
          </p:cNvSpPr>
          <p:nvPr>
            <p:ph type="dt" sz="half" idx="10"/>
          </p:nvPr>
        </p:nvSpPr>
        <p:spPr/>
        <p:txBody>
          <a:bodyPr/>
          <a:lstStyle/>
          <a:p>
            <a:fld id="{781ACAFB-3473-48B6-891C-0FAC9F2C87BD}" type="datetimeFigureOut">
              <a:rPr lang="en-US" smtClean="0"/>
              <a:t>2/15/2022</a:t>
            </a:fld>
            <a:endParaRPr lang="en-US"/>
          </a:p>
        </p:txBody>
      </p:sp>
      <p:sp>
        <p:nvSpPr>
          <p:cNvPr id="5" name="Footer Placeholder 4">
            <a:extLst>
              <a:ext uri="{FF2B5EF4-FFF2-40B4-BE49-F238E27FC236}">
                <a16:creationId xmlns:a16="http://schemas.microsoft.com/office/drawing/2014/main" id="{1BC8A2DD-E151-4673-BDD2-ABF790C0C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8B362-AD08-42FF-A478-F3FCFD6C89C8}"/>
              </a:ext>
            </a:extLst>
          </p:cNvPr>
          <p:cNvSpPr>
            <a:spLocks noGrp="1"/>
          </p:cNvSpPr>
          <p:nvPr>
            <p:ph type="sldNum" sz="quarter" idx="12"/>
          </p:nvPr>
        </p:nvSpPr>
        <p:spPr/>
        <p:txBody>
          <a:bodyPr/>
          <a:lstStyle/>
          <a:p>
            <a:fld id="{D70A32FB-028E-424B-A230-A9A7108A8B7E}" type="slidenum">
              <a:rPr lang="en-US" smtClean="0"/>
              <a:t>‹#›</a:t>
            </a:fld>
            <a:endParaRPr lang="en-US"/>
          </a:p>
        </p:txBody>
      </p:sp>
    </p:spTree>
    <p:extLst>
      <p:ext uri="{BB962C8B-B14F-4D97-AF65-F5344CB8AC3E}">
        <p14:creationId xmlns:p14="http://schemas.microsoft.com/office/powerpoint/2010/main" val="254401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2F33E3-2425-4D30-89DB-53FA7B1A74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22B99C-C6A2-4DE0-8F7F-F28C48C825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4CA52-FC31-4138-9910-BAF37E6BEE60}"/>
              </a:ext>
            </a:extLst>
          </p:cNvPr>
          <p:cNvSpPr>
            <a:spLocks noGrp="1"/>
          </p:cNvSpPr>
          <p:nvPr>
            <p:ph type="dt" sz="half" idx="10"/>
          </p:nvPr>
        </p:nvSpPr>
        <p:spPr/>
        <p:txBody>
          <a:bodyPr/>
          <a:lstStyle/>
          <a:p>
            <a:fld id="{781ACAFB-3473-48B6-891C-0FAC9F2C87BD}" type="datetimeFigureOut">
              <a:rPr lang="en-US" smtClean="0"/>
              <a:t>2/15/2022</a:t>
            </a:fld>
            <a:endParaRPr lang="en-US"/>
          </a:p>
        </p:txBody>
      </p:sp>
      <p:sp>
        <p:nvSpPr>
          <p:cNvPr id="5" name="Footer Placeholder 4">
            <a:extLst>
              <a:ext uri="{FF2B5EF4-FFF2-40B4-BE49-F238E27FC236}">
                <a16:creationId xmlns:a16="http://schemas.microsoft.com/office/drawing/2014/main" id="{6233C88D-CA2A-4663-9F72-0263A31C1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74272-F04B-4C33-B739-1A2B1E389D43}"/>
              </a:ext>
            </a:extLst>
          </p:cNvPr>
          <p:cNvSpPr>
            <a:spLocks noGrp="1"/>
          </p:cNvSpPr>
          <p:nvPr>
            <p:ph type="sldNum" sz="quarter" idx="12"/>
          </p:nvPr>
        </p:nvSpPr>
        <p:spPr/>
        <p:txBody>
          <a:bodyPr/>
          <a:lstStyle/>
          <a:p>
            <a:fld id="{D70A32FB-028E-424B-A230-A9A7108A8B7E}" type="slidenum">
              <a:rPr lang="en-US" smtClean="0"/>
              <a:t>‹#›</a:t>
            </a:fld>
            <a:endParaRPr lang="en-US"/>
          </a:p>
        </p:txBody>
      </p:sp>
    </p:spTree>
    <p:extLst>
      <p:ext uri="{BB962C8B-B14F-4D97-AF65-F5344CB8AC3E}">
        <p14:creationId xmlns:p14="http://schemas.microsoft.com/office/powerpoint/2010/main" val="269192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96DA-40E1-4AE5-B511-A2EDC2DAE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69DDF-4D5F-4150-8443-59DA2CED16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0B085-65EA-4A2F-8416-07FF6B49604E}"/>
              </a:ext>
            </a:extLst>
          </p:cNvPr>
          <p:cNvSpPr>
            <a:spLocks noGrp="1"/>
          </p:cNvSpPr>
          <p:nvPr>
            <p:ph type="dt" sz="half" idx="10"/>
          </p:nvPr>
        </p:nvSpPr>
        <p:spPr/>
        <p:txBody>
          <a:bodyPr/>
          <a:lstStyle/>
          <a:p>
            <a:fld id="{781ACAFB-3473-48B6-891C-0FAC9F2C87BD}" type="datetimeFigureOut">
              <a:rPr lang="en-US" smtClean="0"/>
              <a:t>2/15/2022</a:t>
            </a:fld>
            <a:endParaRPr lang="en-US"/>
          </a:p>
        </p:txBody>
      </p:sp>
      <p:sp>
        <p:nvSpPr>
          <p:cNvPr id="5" name="Footer Placeholder 4">
            <a:extLst>
              <a:ext uri="{FF2B5EF4-FFF2-40B4-BE49-F238E27FC236}">
                <a16:creationId xmlns:a16="http://schemas.microsoft.com/office/drawing/2014/main" id="{48C58A8E-5D09-4011-9654-00C221031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D3381-83A3-4B1A-9764-5FE1093460C7}"/>
              </a:ext>
            </a:extLst>
          </p:cNvPr>
          <p:cNvSpPr>
            <a:spLocks noGrp="1"/>
          </p:cNvSpPr>
          <p:nvPr>
            <p:ph type="sldNum" sz="quarter" idx="12"/>
          </p:nvPr>
        </p:nvSpPr>
        <p:spPr/>
        <p:txBody>
          <a:bodyPr/>
          <a:lstStyle/>
          <a:p>
            <a:fld id="{D70A32FB-028E-424B-A230-A9A7108A8B7E}" type="slidenum">
              <a:rPr lang="en-US" smtClean="0"/>
              <a:t>‹#›</a:t>
            </a:fld>
            <a:endParaRPr lang="en-US"/>
          </a:p>
        </p:txBody>
      </p:sp>
    </p:spTree>
    <p:extLst>
      <p:ext uri="{BB962C8B-B14F-4D97-AF65-F5344CB8AC3E}">
        <p14:creationId xmlns:p14="http://schemas.microsoft.com/office/powerpoint/2010/main" val="418729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9DF5-C8BA-4D0D-B911-F4FEB7CC1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30B075-7048-413B-B4A3-3CD89C2284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1C577B-B675-4FD7-BC0C-3C26D2E1358A}"/>
              </a:ext>
            </a:extLst>
          </p:cNvPr>
          <p:cNvSpPr>
            <a:spLocks noGrp="1"/>
          </p:cNvSpPr>
          <p:nvPr>
            <p:ph type="dt" sz="half" idx="10"/>
          </p:nvPr>
        </p:nvSpPr>
        <p:spPr/>
        <p:txBody>
          <a:bodyPr/>
          <a:lstStyle/>
          <a:p>
            <a:fld id="{781ACAFB-3473-48B6-891C-0FAC9F2C87BD}" type="datetimeFigureOut">
              <a:rPr lang="en-US" smtClean="0"/>
              <a:t>2/15/2022</a:t>
            </a:fld>
            <a:endParaRPr lang="en-US"/>
          </a:p>
        </p:txBody>
      </p:sp>
      <p:sp>
        <p:nvSpPr>
          <p:cNvPr id="5" name="Footer Placeholder 4">
            <a:extLst>
              <a:ext uri="{FF2B5EF4-FFF2-40B4-BE49-F238E27FC236}">
                <a16:creationId xmlns:a16="http://schemas.microsoft.com/office/drawing/2014/main" id="{692957C2-AE38-4AB5-8C09-0CFABC629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F01C5-4237-4476-A61E-BA3CA58FC09A}"/>
              </a:ext>
            </a:extLst>
          </p:cNvPr>
          <p:cNvSpPr>
            <a:spLocks noGrp="1"/>
          </p:cNvSpPr>
          <p:nvPr>
            <p:ph type="sldNum" sz="quarter" idx="12"/>
          </p:nvPr>
        </p:nvSpPr>
        <p:spPr/>
        <p:txBody>
          <a:bodyPr/>
          <a:lstStyle/>
          <a:p>
            <a:fld id="{D70A32FB-028E-424B-A230-A9A7108A8B7E}" type="slidenum">
              <a:rPr lang="en-US" smtClean="0"/>
              <a:t>‹#›</a:t>
            </a:fld>
            <a:endParaRPr lang="en-US"/>
          </a:p>
        </p:txBody>
      </p:sp>
    </p:spTree>
    <p:extLst>
      <p:ext uri="{BB962C8B-B14F-4D97-AF65-F5344CB8AC3E}">
        <p14:creationId xmlns:p14="http://schemas.microsoft.com/office/powerpoint/2010/main" val="235503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B694-4512-44A8-8D22-089C85CD70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538AD9-5E2F-4A67-91B0-0AD76B6549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C8571-D125-41AD-BA32-F3197FC9E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5283C5-E04F-4753-BF47-AD818FDA0646}"/>
              </a:ext>
            </a:extLst>
          </p:cNvPr>
          <p:cNvSpPr>
            <a:spLocks noGrp="1"/>
          </p:cNvSpPr>
          <p:nvPr>
            <p:ph type="dt" sz="half" idx="10"/>
          </p:nvPr>
        </p:nvSpPr>
        <p:spPr/>
        <p:txBody>
          <a:bodyPr/>
          <a:lstStyle/>
          <a:p>
            <a:fld id="{781ACAFB-3473-48B6-891C-0FAC9F2C87BD}" type="datetimeFigureOut">
              <a:rPr lang="en-US" smtClean="0"/>
              <a:t>2/15/2022</a:t>
            </a:fld>
            <a:endParaRPr lang="en-US"/>
          </a:p>
        </p:txBody>
      </p:sp>
      <p:sp>
        <p:nvSpPr>
          <p:cNvPr id="6" name="Footer Placeholder 5">
            <a:extLst>
              <a:ext uri="{FF2B5EF4-FFF2-40B4-BE49-F238E27FC236}">
                <a16:creationId xmlns:a16="http://schemas.microsoft.com/office/drawing/2014/main" id="{7DC02065-03B8-4403-92C0-8776B25E84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6ABEF-63DB-4BE0-9E8C-7EF170D3755D}"/>
              </a:ext>
            </a:extLst>
          </p:cNvPr>
          <p:cNvSpPr>
            <a:spLocks noGrp="1"/>
          </p:cNvSpPr>
          <p:nvPr>
            <p:ph type="sldNum" sz="quarter" idx="12"/>
          </p:nvPr>
        </p:nvSpPr>
        <p:spPr/>
        <p:txBody>
          <a:bodyPr/>
          <a:lstStyle/>
          <a:p>
            <a:fld id="{D70A32FB-028E-424B-A230-A9A7108A8B7E}" type="slidenum">
              <a:rPr lang="en-US" smtClean="0"/>
              <a:t>‹#›</a:t>
            </a:fld>
            <a:endParaRPr lang="en-US"/>
          </a:p>
        </p:txBody>
      </p:sp>
    </p:spTree>
    <p:extLst>
      <p:ext uri="{BB962C8B-B14F-4D97-AF65-F5344CB8AC3E}">
        <p14:creationId xmlns:p14="http://schemas.microsoft.com/office/powerpoint/2010/main" val="271716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BA8C-16A9-42E0-87BA-C71798FF2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A0A400-7960-477A-AFF9-25CF9FAEF6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275F36-2292-419E-91E9-7422E1E794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C00978-B221-4F92-9F67-234F39058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FD7993-1A28-45C7-9BAE-699B081E3A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6FDD52-F061-48B5-8E5B-14D029B48F59}"/>
              </a:ext>
            </a:extLst>
          </p:cNvPr>
          <p:cNvSpPr>
            <a:spLocks noGrp="1"/>
          </p:cNvSpPr>
          <p:nvPr>
            <p:ph type="dt" sz="half" idx="10"/>
          </p:nvPr>
        </p:nvSpPr>
        <p:spPr/>
        <p:txBody>
          <a:bodyPr/>
          <a:lstStyle/>
          <a:p>
            <a:fld id="{781ACAFB-3473-48B6-891C-0FAC9F2C87BD}" type="datetimeFigureOut">
              <a:rPr lang="en-US" smtClean="0"/>
              <a:t>2/15/2022</a:t>
            </a:fld>
            <a:endParaRPr lang="en-US"/>
          </a:p>
        </p:txBody>
      </p:sp>
      <p:sp>
        <p:nvSpPr>
          <p:cNvPr id="8" name="Footer Placeholder 7">
            <a:extLst>
              <a:ext uri="{FF2B5EF4-FFF2-40B4-BE49-F238E27FC236}">
                <a16:creationId xmlns:a16="http://schemas.microsoft.com/office/drawing/2014/main" id="{FE0FE707-C58C-4F28-B03B-C153EF7785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39527E-4C77-4A2D-8896-535F6869BA56}"/>
              </a:ext>
            </a:extLst>
          </p:cNvPr>
          <p:cNvSpPr>
            <a:spLocks noGrp="1"/>
          </p:cNvSpPr>
          <p:nvPr>
            <p:ph type="sldNum" sz="quarter" idx="12"/>
          </p:nvPr>
        </p:nvSpPr>
        <p:spPr/>
        <p:txBody>
          <a:bodyPr/>
          <a:lstStyle/>
          <a:p>
            <a:fld id="{D70A32FB-028E-424B-A230-A9A7108A8B7E}" type="slidenum">
              <a:rPr lang="en-US" smtClean="0"/>
              <a:t>‹#›</a:t>
            </a:fld>
            <a:endParaRPr lang="en-US"/>
          </a:p>
        </p:txBody>
      </p:sp>
    </p:spTree>
    <p:extLst>
      <p:ext uri="{BB962C8B-B14F-4D97-AF65-F5344CB8AC3E}">
        <p14:creationId xmlns:p14="http://schemas.microsoft.com/office/powerpoint/2010/main" val="2993881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F394-BDFD-4C0D-9606-68EE9B7D17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656815-A1FD-4613-A9C9-FAB52117CD5B}"/>
              </a:ext>
            </a:extLst>
          </p:cNvPr>
          <p:cNvSpPr>
            <a:spLocks noGrp="1"/>
          </p:cNvSpPr>
          <p:nvPr>
            <p:ph type="dt" sz="half" idx="10"/>
          </p:nvPr>
        </p:nvSpPr>
        <p:spPr/>
        <p:txBody>
          <a:bodyPr/>
          <a:lstStyle/>
          <a:p>
            <a:fld id="{781ACAFB-3473-48B6-891C-0FAC9F2C87BD}" type="datetimeFigureOut">
              <a:rPr lang="en-US" smtClean="0"/>
              <a:t>2/15/2022</a:t>
            </a:fld>
            <a:endParaRPr lang="en-US"/>
          </a:p>
        </p:txBody>
      </p:sp>
      <p:sp>
        <p:nvSpPr>
          <p:cNvPr id="4" name="Footer Placeholder 3">
            <a:extLst>
              <a:ext uri="{FF2B5EF4-FFF2-40B4-BE49-F238E27FC236}">
                <a16:creationId xmlns:a16="http://schemas.microsoft.com/office/drawing/2014/main" id="{B9C02068-7242-4F52-B9AF-72607EC8E6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5C3170-CDEF-4C64-8CBC-3C12231891EA}"/>
              </a:ext>
            </a:extLst>
          </p:cNvPr>
          <p:cNvSpPr>
            <a:spLocks noGrp="1"/>
          </p:cNvSpPr>
          <p:nvPr>
            <p:ph type="sldNum" sz="quarter" idx="12"/>
          </p:nvPr>
        </p:nvSpPr>
        <p:spPr/>
        <p:txBody>
          <a:bodyPr/>
          <a:lstStyle/>
          <a:p>
            <a:fld id="{D70A32FB-028E-424B-A230-A9A7108A8B7E}" type="slidenum">
              <a:rPr lang="en-US" smtClean="0"/>
              <a:t>‹#›</a:t>
            </a:fld>
            <a:endParaRPr lang="en-US"/>
          </a:p>
        </p:txBody>
      </p:sp>
    </p:spTree>
    <p:extLst>
      <p:ext uri="{BB962C8B-B14F-4D97-AF65-F5344CB8AC3E}">
        <p14:creationId xmlns:p14="http://schemas.microsoft.com/office/powerpoint/2010/main" val="395662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FF3573-3954-4D0F-8126-59C4287043F3}"/>
              </a:ext>
            </a:extLst>
          </p:cNvPr>
          <p:cNvSpPr>
            <a:spLocks noGrp="1"/>
          </p:cNvSpPr>
          <p:nvPr>
            <p:ph type="dt" sz="half" idx="10"/>
          </p:nvPr>
        </p:nvSpPr>
        <p:spPr/>
        <p:txBody>
          <a:bodyPr/>
          <a:lstStyle/>
          <a:p>
            <a:fld id="{781ACAFB-3473-48B6-891C-0FAC9F2C87BD}" type="datetimeFigureOut">
              <a:rPr lang="en-US" smtClean="0"/>
              <a:t>2/15/2022</a:t>
            </a:fld>
            <a:endParaRPr lang="en-US"/>
          </a:p>
        </p:txBody>
      </p:sp>
      <p:sp>
        <p:nvSpPr>
          <p:cNvPr id="3" name="Footer Placeholder 2">
            <a:extLst>
              <a:ext uri="{FF2B5EF4-FFF2-40B4-BE49-F238E27FC236}">
                <a16:creationId xmlns:a16="http://schemas.microsoft.com/office/drawing/2014/main" id="{2D5CC84E-EE0E-4D12-BFD5-D840A734A9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49944E-BEB6-4469-82A9-B2527C0E61C7}"/>
              </a:ext>
            </a:extLst>
          </p:cNvPr>
          <p:cNvSpPr>
            <a:spLocks noGrp="1"/>
          </p:cNvSpPr>
          <p:nvPr>
            <p:ph type="sldNum" sz="quarter" idx="12"/>
          </p:nvPr>
        </p:nvSpPr>
        <p:spPr/>
        <p:txBody>
          <a:bodyPr/>
          <a:lstStyle/>
          <a:p>
            <a:fld id="{D70A32FB-028E-424B-A230-A9A7108A8B7E}" type="slidenum">
              <a:rPr lang="en-US" smtClean="0"/>
              <a:t>‹#›</a:t>
            </a:fld>
            <a:endParaRPr lang="en-US"/>
          </a:p>
        </p:txBody>
      </p:sp>
    </p:spTree>
    <p:extLst>
      <p:ext uri="{BB962C8B-B14F-4D97-AF65-F5344CB8AC3E}">
        <p14:creationId xmlns:p14="http://schemas.microsoft.com/office/powerpoint/2010/main" val="119889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78AD-3DE6-4A08-AF0D-3F4F80613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590CE4-9C07-47B6-AAE3-C09641CD0A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6F3912-2B14-4B7F-A32D-40A02F331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24289-50FE-4404-A666-B1864FBD6C93}"/>
              </a:ext>
            </a:extLst>
          </p:cNvPr>
          <p:cNvSpPr>
            <a:spLocks noGrp="1"/>
          </p:cNvSpPr>
          <p:nvPr>
            <p:ph type="dt" sz="half" idx="10"/>
          </p:nvPr>
        </p:nvSpPr>
        <p:spPr/>
        <p:txBody>
          <a:bodyPr/>
          <a:lstStyle/>
          <a:p>
            <a:fld id="{781ACAFB-3473-48B6-891C-0FAC9F2C87BD}" type="datetimeFigureOut">
              <a:rPr lang="en-US" smtClean="0"/>
              <a:t>2/15/2022</a:t>
            </a:fld>
            <a:endParaRPr lang="en-US"/>
          </a:p>
        </p:txBody>
      </p:sp>
      <p:sp>
        <p:nvSpPr>
          <p:cNvPr id="6" name="Footer Placeholder 5">
            <a:extLst>
              <a:ext uri="{FF2B5EF4-FFF2-40B4-BE49-F238E27FC236}">
                <a16:creationId xmlns:a16="http://schemas.microsoft.com/office/drawing/2014/main" id="{1118D407-D5C4-4378-9787-063071512F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4F43E0-4D15-46F4-A785-03BA7F271AAE}"/>
              </a:ext>
            </a:extLst>
          </p:cNvPr>
          <p:cNvSpPr>
            <a:spLocks noGrp="1"/>
          </p:cNvSpPr>
          <p:nvPr>
            <p:ph type="sldNum" sz="quarter" idx="12"/>
          </p:nvPr>
        </p:nvSpPr>
        <p:spPr/>
        <p:txBody>
          <a:bodyPr/>
          <a:lstStyle/>
          <a:p>
            <a:fld id="{D70A32FB-028E-424B-A230-A9A7108A8B7E}" type="slidenum">
              <a:rPr lang="en-US" smtClean="0"/>
              <a:t>‹#›</a:t>
            </a:fld>
            <a:endParaRPr lang="en-US"/>
          </a:p>
        </p:txBody>
      </p:sp>
    </p:spTree>
    <p:extLst>
      <p:ext uri="{BB962C8B-B14F-4D97-AF65-F5344CB8AC3E}">
        <p14:creationId xmlns:p14="http://schemas.microsoft.com/office/powerpoint/2010/main" val="116624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AB0E-1883-48E9-8C44-4B7FFF911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FD6A76-21BE-4D90-AC15-5EAEB57FDE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50C880-F118-43BC-B129-777A21D5B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23490-DE75-4490-9310-98C170D78FB9}"/>
              </a:ext>
            </a:extLst>
          </p:cNvPr>
          <p:cNvSpPr>
            <a:spLocks noGrp="1"/>
          </p:cNvSpPr>
          <p:nvPr>
            <p:ph type="dt" sz="half" idx="10"/>
          </p:nvPr>
        </p:nvSpPr>
        <p:spPr/>
        <p:txBody>
          <a:bodyPr/>
          <a:lstStyle/>
          <a:p>
            <a:fld id="{781ACAFB-3473-48B6-891C-0FAC9F2C87BD}" type="datetimeFigureOut">
              <a:rPr lang="en-US" smtClean="0"/>
              <a:t>2/15/2022</a:t>
            </a:fld>
            <a:endParaRPr lang="en-US"/>
          </a:p>
        </p:txBody>
      </p:sp>
      <p:sp>
        <p:nvSpPr>
          <p:cNvPr id="6" name="Footer Placeholder 5">
            <a:extLst>
              <a:ext uri="{FF2B5EF4-FFF2-40B4-BE49-F238E27FC236}">
                <a16:creationId xmlns:a16="http://schemas.microsoft.com/office/drawing/2014/main" id="{8237A644-931B-4156-B7C7-96F276F7A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3E2AD-174B-474C-BAA3-D77C5AFC7FE3}"/>
              </a:ext>
            </a:extLst>
          </p:cNvPr>
          <p:cNvSpPr>
            <a:spLocks noGrp="1"/>
          </p:cNvSpPr>
          <p:nvPr>
            <p:ph type="sldNum" sz="quarter" idx="12"/>
          </p:nvPr>
        </p:nvSpPr>
        <p:spPr/>
        <p:txBody>
          <a:bodyPr/>
          <a:lstStyle/>
          <a:p>
            <a:fld id="{D70A32FB-028E-424B-A230-A9A7108A8B7E}" type="slidenum">
              <a:rPr lang="en-US" smtClean="0"/>
              <a:t>‹#›</a:t>
            </a:fld>
            <a:endParaRPr lang="en-US"/>
          </a:p>
        </p:txBody>
      </p:sp>
    </p:spTree>
    <p:extLst>
      <p:ext uri="{BB962C8B-B14F-4D97-AF65-F5344CB8AC3E}">
        <p14:creationId xmlns:p14="http://schemas.microsoft.com/office/powerpoint/2010/main" val="127157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5B8ECB-D3E2-4960-A2C4-64F1980C30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09E2FC-0DDB-46A4-A8A1-A60EB4C7EF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5AD90-5FD5-430F-B04D-D557FE2A1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ACAFB-3473-48B6-891C-0FAC9F2C87BD}" type="datetimeFigureOut">
              <a:rPr lang="en-US" smtClean="0"/>
              <a:t>2/15/2022</a:t>
            </a:fld>
            <a:endParaRPr lang="en-US"/>
          </a:p>
        </p:txBody>
      </p:sp>
      <p:sp>
        <p:nvSpPr>
          <p:cNvPr id="5" name="Footer Placeholder 4">
            <a:extLst>
              <a:ext uri="{FF2B5EF4-FFF2-40B4-BE49-F238E27FC236}">
                <a16:creationId xmlns:a16="http://schemas.microsoft.com/office/drawing/2014/main" id="{7B3FC669-1B44-460C-8D16-8FD1F7CA7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1CF151-C324-44F0-B670-1369E76B9A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A32FB-028E-424B-A230-A9A7108A8B7E}" type="slidenum">
              <a:rPr lang="en-US" smtClean="0"/>
              <a:t>‹#›</a:t>
            </a:fld>
            <a:endParaRPr lang="en-US"/>
          </a:p>
        </p:txBody>
      </p:sp>
    </p:spTree>
    <p:extLst>
      <p:ext uri="{BB962C8B-B14F-4D97-AF65-F5344CB8AC3E}">
        <p14:creationId xmlns:p14="http://schemas.microsoft.com/office/powerpoint/2010/main" val="339488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github.com/MaartenPostuma/exampleProj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4DC60-F61D-44C6-832B-1F7B7928D5BE}"/>
              </a:ext>
            </a:extLst>
          </p:cNvPr>
          <p:cNvSpPr>
            <a:spLocks noGrp="1"/>
          </p:cNvSpPr>
          <p:nvPr>
            <p:ph type="ctrTitle"/>
          </p:nvPr>
        </p:nvSpPr>
        <p:spPr/>
        <p:txBody>
          <a:bodyPr/>
          <a:lstStyle/>
          <a:p>
            <a:r>
              <a:rPr lang="en-US" dirty="0"/>
              <a:t>Project management in R</a:t>
            </a:r>
          </a:p>
        </p:txBody>
      </p:sp>
      <p:sp>
        <p:nvSpPr>
          <p:cNvPr id="3" name="Subtitle 2">
            <a:extLst>
              <a:ext uri="{FF2B5EF4-FFF2-40B4-BE49-F238E27FC236}">
                <a16:creationId xmlns:a16="http://schemas.microsoft.com/office/drawing/2014/main" id="{5119185A-32DF-49A0-8FCC-C1766C00002F}"/>
              </a:ext>
            </a:extLst>
          </p:cNvPr>
          <p:cNvSpPr>
            <a:spLocks noGrp="1"/>
          </p:cNvSpPr>
          <p:nvPr>
            <p:ph type="subTitle" idx="1"/>
          </p:nvPr>
        </p:nvSpPr>
        <p:spPr/>
        <p:txBody>
          <a:bodyPr/>
          <a:lstStyle/>
          <a:p>
            <a:r>
              <a:rPr lang="en-US" dirty="0"/>
              <a:t>How to write understandable and reproduceable code</a:t>
            </a:r>
          </a:p>
        </p:txBody>
      </p:sp>
    </p:spTree>
    <p:extLst>
      <p:ext uri="{BB962C8B-B14F-4D97-AF65-F5344CB8AC3E}">
        <p14:creationId xmlns:p14="http://schemas.microsoft.com/office/powerpoint/2010/main" val="1926056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983D-3FA8-449F-98F1-E4EDC4865A4D}"/>
              </a:ext>
            </a:extLst>
          </p:cNvPr>
          <p:cNvSpPr>
            <a:spLocks noGrp="1"/>
          </p:cNvSpPr>
          <p:nvPr>
            <p:ph type="title"/>
          </p:nvPr>
        </p:nvSpPr>
        <p:spPr/>
        <p:txBody>
          <a:bodyPr/>
          <a:lstStyle/>
          <a:p>
            <a:r>
              <a:rPr lang="en-US" dirty="0"/>
              <a:t>Making Figures</a:t>
            </a:r>
          </a:p>
        </p:txBody>
      </p:sp>
      <p:sp>
        <p:nvSpPr>
          <p:cNvPr id="3" name="Content Placeholder 2">
            <a:extLst>
              <a:ext uri="{FF2B5EF4-FFF2-40B4-BE49-F238E27FC236}">
                <a16:creationId xmlns:a16="http://schemas.microsoft.com/office/drawing/2014/main" id="{BA5A2F8E-C93A-4160-9B95-2BCCDC69E234}"/>
              </a:ext>
            </a:extLst>
          </p:cNvPr>
          <p:cNvSpPr>
            <a:spLocks noGrp="1"/>
          </p:cNvSpPr>
          <p:nvPr>
            <p:ph idx="1"/>
          </p:nvPr>
        </p:nvSpPr>
        <p:spPr/>
        <p:txBody>
          <a:bodyPr/>
          <a:lstStyle/>
          <a:p>
            <a:r>
              <a:rPr lang="en-US" dirty="0" err="1"/>
              <a:t>Seperate</a:t>
            </a:r>
            <a:r>
              <a:rPr lang="en-US" dirty="0"/>
              <a:t> script for each Figure + Table</a:t>
            </a:r>
          </a:p>
          <a:p>
            <a:pPr lvl="1"/>
            <a:r>
              <a:rPr lang="en-US" dirty="0"/>
              <a:t>With statistics belong to each figure or table included in the script</a:t>
            </a:r>
          </a:p>
          <a:p>
            <a:r>
              <a:rPr lang="en-US" dirty="0"/>
              <a:t>Easy to find what was done to generate specific figures and analysis</a:t>
            </a:r>
          </a:p>
          <a:p>
            <a:endParaRPr lang="en-US" dirty="0"/>
          </a:p>
        </p:txBody>
      </p:sp>
    </p:spTree>
    <p:extLst>
      <p:ext uri="{BB962C8B-B14F-4D97-AF65-F5344CB8AC3E}">
        <p14:creationId xmlns:p14="http://schemas.microsoft.com/office/powerpoint/2010/main" val="242879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4ADC-A107-4F69-9246-95646212EA4F}"/>
              </a:ext>
            </a:extLst>
          </p:cNvPr>
          <p:cNvSpPr>
            <a:spLocks noGrp="1"/>
          </p:cNvSpPr>
          <p:nvPr>
            <p:ph type="title"/>
          </p:nvPr>
        </p:nvSpPr>
        <p:spPr>
          <a:xfrm>
            <a:off x="838200" y="0"/>
            <a:ext cx="10515600" cy="1325563"/>
          </a:xfrm>
        </p:spPr>
        <p:txBody>
          <a:bodyPr/>
          <a:lstStyle/>
          <a:p>
            <a:r>
              <a:rPr lang="en-US" dirty="0"/>
              <a:t>Writing Code</a:t>
            </a:r>
          </a:p>
        </p:txBody>
      </p:sp>
      <p:sp>
        <p:nvSpPr>
          <p:cNvPr id="3" name="Content Placeholder 2">
            <a:extLst>
              <a:ext uri="{FF2B5EF4-FFF2-40B4-BE49-F238E27FC236}">
                <a16:creationId xmlns:a16="http://schemas.microsoft.com/office/drawing/2014/main" id="{0DBC3A40-CD71-4DFD-8E34-04A4FE192053}"/>
              </a:ext>
            </a:extLst>
          </p:cNvPr>
          <p:cNvSpPr>
            <a:spLocks noGrp="1"/>
          </p:cNvSpPr>
          <p:nvPr>
            <p:ph idx="1"/>
          </p:nvPr>
        </p:nvSpPr>
        <p:spPr>
          <a:xfrm>
            <a:off x="838200" y="1766655"/>
            <a:ext cx="10515600" cy="4705165"/>
          </a:xfrm>
        </p:spPr>
        <p:txBody>
          <a:bodyPr>
            <a:normAutofit lnSpcReduction="10000"/>
          </a:bodyPr>
          <a:lstStyle/>
          <a:p>
            <a:r>
              <a:rPr lang="en-US" dirty="0"/>
              <a:t>Annotation!</a:t>
            </a:r>
          </a:p>
          <a:p>
            <a:pPr lvl="1"/>
            <a:r>
              <a:rPr lang="en-US" dirty="0"/>
              <a:t>Even if it seems clear!</a:t>
            </a:r>
          </a:p>
          <a:p>
            <a:pPr lvl="1"/>
            <a:r>
              <a:rPr lang="en-US" dirty="0"/>
              <a:t>You cannot annotate too much</a:t>
            </a:r>
          </a:p>
          <a:p>
            <a:r>
              <a:rPr lang="en-US" dirty="0"/>
              <a:t>Name variables </a:t>
            </a:r>
          </a:p>
          <a:p>
            <a:pPr lvl="1"/>
            <a:r>
              <a:rPr lang="en-US" dirty="0"/>
              <a:t>If you need to use something &gt; 3 times store it as a variable</a:t>
            </a:r>
          </a:p>
          <a:p>
            <a:r>
              <a:rPr lang="en-US" dirty="0"/>
              <a:t>Generalize</a:t>
            </a:r>
          </a:p>
          <a:p>
            <a:pPr lvl="1"/>
            <a:r>
              <a:rPr lang="en-US" dirty="0"/>
              <a:t>If you make a for loop over 21 locations use 1:length(unique(locations)) instead of 1:21</a:t>
            </a:r>
          </a:p>
          <a:p>
            <a:r>
              <a:rPr lang="en-US" dirty="0"/>
              <a:t>Write output </a:t>
            </a:r>
            <a:r>
              <a:rPr lang="en-US" dirty="0" err="1"/>
              <a:t>data.frames</a:t>
            </a:r>
            <a:endParaRPr lang="en-US" dirty="0"/>
          </a:p>
          <a:p>
            <a:pPr lvl="1"/>
            <a:r>
              <a:rPr lang="en-US" dirty="0"/>
              <a:t>Outputting data files using write.csv() or </a:t>
            </a:r>
            <a:r>
              <a:rPr lang="en-US" dirty="0" err="1"/>
              <a:t>write.table</a:t>
            </a:r>
            <a:r>
              <a:rPr lang="en-US" dirty="0"/>
              <a:t>()</a:t>
            </a:r>
          </a:p>
          <a:p>
            <a:pPr lvl="1"/>
            <a:r>
              <a:rPr lang="en-US" dirty="0"/>
              <a:t>Save plots using </a:t>
            </a:r>
            <a:r>
              <a:rPr lang="en-US" dirty="0" err="1"/>
              <a:t>ggsave</a:t>
            </a:r>
            <a:r>
              <a:rPr lang="en-US" dirty="0"/>
              <a:t>() or</a:t>
            </a:r>
            <a:br>
              <a:rPr lang="en-US" dirty="0"/>
            </a:br>
            <a:r>
              <a:rPr lang="en-US" dirty="0" err="1"/>
              <a:t>png</a:t>
            </a:r>
            <a:r>
              <a:rPr lang="en-US" dirty="0"/>
              <a:t>(“results/Figures/plot.png”); plot(</a:t>
            </a:r>
            <a:r>
              <a:rPr lang="en-US" dirty="0" err="1"/>
              <a:t>x~y</a:t>
            </a:r>
            <a:r>
              <a:rPr lang="en-US" dirty="0"/>
              <a:t>); </a:t>
            </a:r>
            <a:r>
              <a:rPr lang="en-US" dirty="0" err="1"/>
              <a:t>dev.off</a:t>
            </a:r>
            <a:r>
              <a:rPr lang="en-US" dirty="0"/>
              <a:t>()</a:t>
            </a:r>
          </a:p>
          <a:p>
            <a:pPr lvl="1"/>
            <a:endParaRPr lang="en-US" dirty="0"/>
          </a:p>
        </p:txBody>
      </p:sp>
    </p:spTree>
    <p:extLst>
      <p:ext uri="{BB962C8B-B14F-4D97-AF65-F5344CB8AC3E}">
        <p14:creationId xmlns:p14="http://schemas.microsoft.com/office/powerpoint/2010/main" val="262701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F97A-AC4D-409C-A1BA-B0A8120ED2A6}"/>
              </a:ext>
            </a:extLst>
          </p:cNvPr>
          <p:cNvSpPr>
            <a:spLocks noGrp="1"/>
          </p:cNvSpPr>
          <p:nvPr>
            <p:ph type="title"/>
          </p:nvPr>
        </p:nvSpPr>
        <p:spPr/>
        <p:txBody>
          <a:bodyPr/>
          <a:lstStyle/>
          <a:p>
            <a:r>
              <a:rPr lang="en-US" dirty="0"/>
              <a:t>Let’s do some example coding</a:t>
            </a:r>
          </a:p>
        </p:txBody>
      </p:sp>
      <p:sp>
        <p:nvSpPr>
          <p:cNvPr id="3" name="Content Placeholder 2">
            <a:extLst>
              <a:ext uri="{FF2B5EF4-FFF2-40B4-BE49-F238E27FC236}">
                <a16:creationId xmlns:a16="http://schemas.microsoft.com/office/drawing/2014/main" id="{33169CF9-4F0B-4CAB-B7FF-3D025FE7FCE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6190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AE6A-37A1-4E7C-9803-4D03DE9FE7A4}"/>
              </a:ext>
            </a:extLst>
          </p:cNvPr>
          <p:cNvSpPr>
            <a:spLocks noGrp="1"/>
          </p:cNvSpPr>
          <p:nvPr>
            <p:ph type="title"/>
          </p:nvPr>
        </p:nvSpPr>
        <p:spPr/>
        <p:txBody>
          <a:bodyPr/>
          <a:lstStyle/>
          <a:p>
            <a:r>
              <a:rPr lang="en-US" dirty="0"/>
              <a:t>Going above and beyond!</a:t>
            </a:r>
          </a:p>
        </p:txBody>
      </p:sp>
      <p:sp>
        <p:nvSpPr>
          <p:cNvPr id="3" name="Content Placeholder 2">
            <a:extLst>
              <a:ext uri="{FF2B5EF4-FFF2-40B4-BE49-F238E27FC236}">
                <a16:creationId xmlns:a16="http://schemas.microsoft.com/office/drawing/2014/main" id="{1CEAF9D5-829A-47A6-ADD2-F71EE827EC33}"/>
              </a:ext>
            </a:extLst>
          </p:cNvPr>
          <p:cNvSpPr>
            <a:spLocks noGrp="1"/>
          </p:cNvSpPr>
          <p:nvPr>
            <p:ph idx="1"/>
          </p:nvPr>
        </p:nvSpPr>
        <p:spPr/>
        <p:txBody>
          <a:bodyPr/>
          <a:lstStyle/>
          <a:p>
            <a:r>
              <a:rPr lang="en-US" dirty="0"/>
              <a:t>R markdown</a:t>
            </a:r>
          </a:p>
          <a:p>
            <a:pPr lvl="1"/>
            <a:r>
              <a:rPr lang="en-US" dirty="0"/>
              <a:t>Output your code / figures in PDF, HTML or even Word!</a:t>
            </a:r>
          </a:p>
          <a:p>
            <a:r>
              <a:rPr lang="en-US" dirty="0"/>
              <a:t>See examples </a:t>
            </a:r>
          </a:p>
        </p:txBody>
      </p:sp>
    </p:spTree>
    <p:extLst>
      <p:ext uri="{BB962C8B-B14F-4D97-AF65-F5344CB8AC3E}">
        <p14:creationId xmlns:p14="http://schemas.microsoft.com/office/powerpoint/2010/main" val="323747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5BD7-DBBA-4E5C-B7C8-79E38DF257BD}"/>
              </a:ext>
            </a:extLst>
          </p:cNvPr>
          <p:cNvSpPr>
            <a:spLocks noGrp="1"/>
          </p:cNvSpPr>
          <p:nvPr>
            <p:ph type="title"/>
          </p:nvPr>
        </p:nvSpPr>
        <p:spPr/>
        <p:txBody>
          <a:bodyPr/>
          <a:lstStyle/>
          <a:p>
            <a:r>
              <a:rPr lang="en-US" dirty="0"/>
              <a:t>Ecological crisis</a:t>
            </a:r>
          </a:p>
        </p:txBody>
      </p:sp>
      <p:sp>
        <p:nvSpPr>
          <p:cNvPr id="3" name="Content Placeholder 2">
            <a:extLst>
              <a:ext uri="{FF2B5EF4-FFF2-40B4-BE49-F238E27FC236}">
                <a16:creationId xmlns:a16="http://schemas.microsoft.com/office/drawing/2014/main" id="{ED03CB07-C7C8-4A79-B353-62A641910DEB}"/>
              </a:ext>
            </a:extLst>
          </p:cNvPr>
          <p:cNvSpPr>
            <a:spLocks noGrp="1"/>
          </p:cNvSpPr>
          <p:nvPr>
            <p:ph idx="1"/>
          </p:nvPr>
        </p:nvSpPr>
        <p:spPr/>
        <p:txBody>
          <a:bodyPr/>
          <a:lstStyle/>
          <a:p>
            <a:endParaRPr lang="en-US"/>
          </a:p>
        </p:txBody>
      </p:sp>
      <p:pic>
        <p:nvPicPr>
          <p:cNvPr id="1026" name="Picture 2" descr="The facts about our ecological crisis are incontrovertible | IOE - Faculty  of Education and Society - UCL – University College London">
            <a:extLst>
              <a:ext uri="{FF2B5EF4-FFF2-40B4-BE49-F238E27FC236}">
                <a16:creationId xmlns:a16="http://schemas.microsoft.com/office/drawing/2014/main" id="{DD30A49A-E979-4C3B-9C49-F1E367938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221" y="1444841"/>
            <a:ext cx="73152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658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805A-1FDC-44E1-87D2-7CEDC0446110}"/>
              </a:ext>
            </a:extLst>
          </p:cNvPr>
          <p:cNvSpPr>
            <a:spLocks noGrp="1"/>
          </p:cNvSpPr>
          <p:nvPr>
            <p:ph type="title"/>
          </p:nvPr>
        </p:nvSpPr>
        <p:spPr/>
        <p:txBody>
          <a:bodyPr>
            <a:normAutofit fontScale="90000"/>
          </a:bodyPr>
          <a:lstStyle/>
          <a:p>
            <a:r>
              <a:rPr lang="en-US" dirty="0"/>
              <a:t>Low code availability crisis in ecological research </a:t>
            </a:r>
            <a:br>
              <a:rPr lang="en-US" dirty="0"/>
            </a:br>
            <a:endParaRPr lang="en-US" dirty="0"/>
          </a:p>
        </p:txBody>
      </p:sp>
      <p:sp>
        <p:nvSpPr>
          <p:cNvPr id="3" name="Content Placeholder 2">
            <a:extLst>
              <a:ext uri="{FF2B5EF4-FFF2-40B4-BE49-F238E27FC236}">
                <a16:creationId xmlns:a16="http://schemas.microsoft.com/office/drawing/2014/main" id="{5BDA88C6-410E-442E-8FCB-A6BCD655183D}"/>
              </a:ext>
            </a:extLst>
          </p:cNvPr>
          <p:cNvSpPr>
            <a:spLocks noGrp="1"/>
          </p:cNvSpPr>
          <p:nvPr>
            <p:ph idx="1"/>
          </p:nvPr>
        </p:nvSpPr>
        <p:spPr/>
        <p:txBody>
          <a:bodyPr/>
          <a:lstStyle/>
          <a:p>
            <a:endParaRPr lang="en-US" dirty="0"/>
          </a:p>
        </p:txBody>
      </p:sp>
      <p:sp>
        <p:nvSpPr>
          <p:cNvPr id="4" name="Rounded Rectangle 7">
            <a:extLst>
              <a:ext uri="{FF2B5EF4-FFF2-40B4-BE49-F238E27FC236}">
                <a16:creationId xmlns:a16="http://schemas.microsoft.com/office/drawing/2014/main" id="{0CFA78C4-DAE9-E245-91F1-EC59E5D10A3C}"/>
              </a:ext>
            </a:extLst>
          </p:cNvPr>
          <p:cNvSpPr/>
          <p:nvPr/>
        </p:nvSpPr>
        <p:spPr>
          <a:xfrm>
            <a:off x="7924617" y="1806208"/>
            <a:ext cx="3429183" cy="367118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005F2D"/>
              </a:solidFill>
            </a:endParaRPr>
          </a:p>
        </p:txBody>
      </p:sp>
      <p:pic>
        <p:nvPicPr>
          <p:cNvPr id="5" name="Picture 4">
            <a:extLst>
              <a:ext uri="{FF2B5EF4-FFF2-40B4-BE49-F238E27FC236}">
                <a16:creationId xmlns:a16="http://schemas.microsoft.com/office/drawing/2014/main" id="{7A62A81B-BFE5-9548-8F8B-3AFDED58272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3439" y="1494932"/>
            <a:ext cx="7400691" cy="4312021"/>
          </a:xfrm>
          <a:prstGeom prst="rect">
            <a:avLst/>
          </a:prstGeom>
        </p:spPr>
      </p:pic>
      <p:sp>
        <p:nvSpPr>
          <p:cNvPr id="6" name="TextBox 8">
            <a:extLst>
              <a:ext uri="{FF2B5EF4-FFF2-40B4-BE49-F238E27FC236}">
                <a16:creationId xmlns:a16="http://schemas.microsoft.com/office/drawing/2014/main" id="{841BF545-3896-FD4D-B533-69BC9E96537F}"/>
              </a:ext>
            </a:extLst>
          </p:cNvPr>
          <p:cNvSpPr txBox="1"/>
          <p:nvPr/>
        </p:nvSpPr>
        <p:spPr>
          <a:xfrm>
            <a:off x="7998667" y="2069484"/>
            <a:ext cx="3293141" cy="36933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Tx/>
              <a:buChar char="-"/>
            </a:pPr>
            <a:r>
              <a:rPr lang="en-US" dirty="0"/>
              <a:t>For most studies (73 %) no code provided</a:t>
            </a:r>
          </a:p>
          <a:p>
            <a:pPr marL="285750" indent="-285750">
              <a:buFontTx/>
              <a:buChar char="-"/>
            </a:pPr>
            <a:endParaRPr lang="en-US" sz="600" dirty="0"/>
          </a:p>
          <a:p>
            <a:pPr marL="285750" indent="-285750">
              <a:buFontTx/>
              <a:buChar char="-"/>
            </a:pPr>
            <a:r>
              <a:rPr lang="en-US" dirty="0"/>
              <a:t>Code is not always findable</a:t>
            </a:r>
          </a:p>
          <a:p>
            <a:pPr marL="285750" indent="-285750">
              <a:buFontTx/>
              <a:buChar char="-"/>
            </a:pPr>
            <a:endParaRPr lang="en-US" sz="600" dirty="0"/>
          </a:p>
          <a:p>
            <a:pPr marL="285750" indent="-285750">
              <a:buFontTx/>
              <a:buChar char="-"/>
            </a:pPr>
            <a:r>
              <a:rPr lang="en-US" dirty="0"/>
              <a:t>computational reproducibility ranged from 18% to 80%, even when data and code are provided</a:t>
            </a:r>
          </a:p>
          <a:p>
            <a:pPr marL="285750" indent="-285750">
              <a:buFontTx/>
              <a:buChar char="-"/>
            </a:pPr>
            <a:endParaRPr lang="en-US" sz="600" dirty="0"/>
          </a:p>
          <a:p>
            <a:pPr marL="285750" indent="-285750">
              <a:buFontTx/>
              <a:buChar char="-"/>
            </a:pPr>
            <a:r>
              <a:rPr lang="en-US" dirty="0"/>
              <a:t>More journals require or encourage authors to make the code publicly available</a:t>
            </a:r>
          </a:p>
          <a:p>
            <a:pPr marL="285750" indent="-285750">
              <a:buFontTx/>
              <a:buChar char="-"/>
            </a:pPr>
            <a:endParaRPr lang="en-US" dirty="0"/>
          </a:p>
          <a:p>
            <a:pPr marL="285750" indent="-285750">
              <a:buFontTx/>
              <a:buChar char="-"/>
            </a:pPr>
            <a:endParaRPr lang="en-US" dirty="0"/>
          </a:p>
        </p:txBody>
      </p:sp>
      <p:sp>
        <p:nvSpPr>
          <p:cNvPr id="7" name="Rectangle 6">
            <a:extLst>
              <a:ext uri="{FF2B5EF4-FFF2-40B4-BE49-F238E27FC236}">
                <a16:creationId xmlns:a16="http://schemas.microsoft.com/office/drawing/2014/main" id="{DF905AC1-70C5-F24D-8151-20E7AC5FB9F3}"/>
              </a:ext>
            </a:extLst>
          </p:cNvPr>
          <p:cNvSpPr/>
          <p:nvPr/>
        </p:nvSpPr>
        <p:spPr>
          <a:xfrm>
            <a:off x="7924617" y="6173400"/>
            <a:ext cx="308353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https://</a:t>
            </a:r>
            <a:r>
              <a:rPr lang="en-US" sz="1200" dirty="0" err="1"/>
              <a:t>doi.org</a:t>
            </a:r>
            <a:r>
              <a:rPr lang="en-US" sz="1200" dirty="0"/>
              <a:t>/10.1371/journal.pbio.3000763</a:t>
            </a:r>
          </a:p>
        </p:txBody>
      </p:sp>
    </p:spTree>
    <p:extLst>
      <p:ext uri="{BB962C8B-B14F-4D97-AF65-F5344CB8AC3E}">
        <p14:creationId xmlns:p14="http://schemas.microsoft.com/office/powerpoint/2010/main" val="271569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4BAC-2FBE-40A9-A4B3-87FCE0415662}"/>
              </a:ext>
            </a:extLst>
          </p:cNvPr>
          <p:cNvSpPr>
            <a:spLocks noGrp="1"/>
          </p:cNvSpPr>
          <p:nvPr>
            <p:ph type="title"/>
          </p:nvPr>
        </p:nvSpPr>
        <p:spPr/>
        <p:txBody>
          <a:bodyPr/>
          <a:lstStyle/>
          <a:p>
            <a:r>
              <a:rPr lang="en-US" dirty="0"/>
              <a:t>Project management</a:t>
            </a:r>
          </a:p>
        </p:txBody>
      </p:sp>
      <p:sp>
        <p:nvSpPr>
          <p:cNvPr id="3" name="Content Placeholder 2">
            <a:extLst>
              <a:ext uri="{FF2B5EF4-FFF2-40B4-BE49-F238E27FC236}">
                <a16:creationId xmlns:a16="http://schemas.microsoft.com/office/drawing/2014/main" id="{0C51B763-AF72-45C3-BC66-E8508A6276EA}"/>
              </a:ext>
            </a:extLst>
          </p:cNvPr>
          <p:cNvSpPr>
            <a:spLocks noGrp="1"/>
          </p:cNvSpPr>
          <p:nvPr>
            <p:ph idx="1"/>
          </p:nvPr>
        </p:nvSpPr>
        <p:spPr/>
        <p:txBody>
          <a:bodyPr/>
          <a:lstStyle/>
          <a:p>
            <a:r>
              <a:rPr lang="en-US" dirty="0"/>
              <a:t>Projects in R</a:t>
            </a:r>
          </a:p>
          <a:p>
            <a:r>
              <a:rPr lang="en-US" dirty="0"/>
              <a:t>What makes code reproduceable?</a:t>
            </a:r>
          </a:p>
          <a:p>
            <a:r>
              <a:rPr lang="en-US" dirty="0"/>
              <a:t>GitHub (see </a:t>
            </a:r>
            <a:r>
              <a:rPr lang="en-US" dirty="0">
                <a:hlinkClick r:id="rId2"/>
              </a:rPr>
              <a:t>www.github.com/MaartenPostuma/exampleProject</a:t>
            </a:r>
            <a:r>
              <a:rPr lang="en-US" dirty="0"/>
              <a:t>) </a:t>
            </a:r>
          </a:p>
        </p:txBody>
      </p:sp>
    </p:spTree>
    <p:extLst>
      <p:ext uri="{BB962C8B-B14F-4D97-AF65-F5344CB8AC3E}">
        <p14:creationId xmlns:p14="http://schemas.microsoft.com/office/powerpoint/2010/main" val="57019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7AED-E312-4473-9CAF-42C835B3125E}"/>
              </a:ext>
            </a:extLst>
          </p:cNvPr>
          <p:cNvSpPr>
            <a:spLocks noGrp="1"/>
          </p:cNvSpPr>
          <p:nvPr>
            <p:ph type="title"/>
          </p:nvPr>
        </p:nvSpPr>
        <p:spPr/>
        <p:txBody>
          <a:bodyPr/>
          <a:lstStyle/>
          <a:p>
            <a:r>
              <a:rPr lang="en-US" dirty="0"/>
              <a:t>My </a:t>
            </a:r>
            <a:r>
              <a:rPr lang="en-US" dirty="0" err="1"/>
              <a:t>favourite</a:t>
            </a:r>
            <a:r>
              <a:rPr lang="en-US" dirty="0"/>
              <a:t> </a:t>
            </a:r>
            <a:r>
              <a:rPr lang="en-US" dirty="0" err="1"/>
              <a:t>Rstudio</a:t>
            </a:r>
            <a:r>
              <a:rPr lang="en-US" dirty="0"/>
              <a:t> button!</a:t>
            </a:r>
          </a:p>
        </p:txBody>
      </p:sp>
      <p:sp>
        <p:nvSpPr>
          <p:cNvPr id="3" name="Content Placeholder 2">
            <a:extLst>
              <a:ext uri="{FF2B5EF4-FFF2-40B4-BE49-F238E27FC236}">
                <a16:creationId xmlns:a16="http://schemas.microsoft.com/office/drawing/2014/main" id="{85E50A10-75A5-4A32-89FC-F349909BF15C}"/>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F6B63175-B5C8-4E54-9E86-326952A49668}"/>
              </a:ext>
            </a:extLst>
          </p:cNvPr>
          <p:cNvPicPr>
            <a:picLocks noChangeAspect="1"/>
          </p:cNvPicPr>
          <p:nvPr/>
        </p:nvPicPr>
        <p:blipFill>
          <a:blip r:embed="rId2"/>
          <a:stretch>
            <a:fillRect/>
          </a:stretch>
        </p:blipFill>
        <p:spPr>
          <a:xfrm>
            <a:off x="0" y="1426686"/>
            <a:ext cx="11776970" cy="4601149"/>
          </a:xfrm>
          <a:prstGeom prst="rect">
            <a:avLst/>
          </a:prstGeom>
        </p:spPr>
      </p:pic>
      <p:sp>
        <p:nvSpPr>
          <p:cNvPr id="6" name="Oval 5">
            <a:extLst>
              <a:ext uri="{FF2B5EF4-FFF2-40B4-BE49-F238E27FC236}">
                <a16:creationId xmlns:a16="http://schemas.microsoft.com/office/drawing/2014/main" id="{005C4151-993E-40D1-BF25-227AE93E0855}"/>
              </a:ext>
            </a:extLst>
          </p:cNvPr>
          <p:cNvSpPr/>
          <p:nvPr/>
        </p:nvSpPr>
        <p:spPr>
          <a:xfrm>
            <a:off x="10691812" y="1194679"/>
            <a:ext cx="1323975" cy="681037"/>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a:extLst>
              <a:ext uri="{FF2B5EF4-FFF2-40B4-BE49-F238E27FC236}">
                <a16:creationId xmlns:a16="http://schemas.microsoft.com/office/drawing/2014/main" id="{5A1853AC-0E6E-4B52-8844-DFEDCF37530A}"/>
              </a:ext>
            </a:extLst>
          </p:cNvPr>
          <p:cNvPicPr>
            <a:picLocks noChangeAspect="1"/>
          </p:cNvPicPr>
          <p:nvPr/>
        </p:nvPicPr>
        <p:blipFill>
          <a:blip r:embed="rId3"/>
          <a:stretch>
            <a:fillRect/>
          </a:stretch>
        </p:blipFill>
        <p:spPr>
          <a:xfrm>
            <a:off x="7663361" y="1426686"/>
            <a:ext cx="4220141" cy="4351338"/>
          </a:xfrm>
          <a:prstGeom prst="rect">
            <a:avLst/>
          </a:prstGeom>
        </p:spPr>
      </p:pic>
    </p:spTree>
    <p:extLst>
      <p:ext uri="{BB962C8B-B14F-4D97-AF65-F5344CB8AC3E}">
        <p14:creationId xmlns:p14="http://schemas.microsoft.com/office/powerpoint/2010/main" val="48565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AF61-E5CE-411A-9FBC-E7B878C3C74A}"/>
              </a:ext>
            </a:extLst>
          </p:cNvPr>
          <p:cNvSpPr>
            <a:spLocks noGrp="1"/>
          </p:cNvSpPr>
          <p:nvPr>
            <p:ph type="title"/>
          </p:nvPr>
        </p:nvSpPr>
        <p:spPr/>
        <p:txBody>
          <a:bodyPr/>
          <a:lstStyle/>
          <a:p>
            <a:r>
              <a:rPr lang="en-US" dirty="0"/>
              <a:t>What is an R project?</a:t>
            </a:r>
          </a:p>
        </p:txBody>
      </p:sp>
      <p:sp>
        <p:nvSpPr>
          <p:cNvPr id="7" name="Content Placeholder 6">
            <a:extLst>
              <a:ext uri="{FF2B5EF4-FFF2-40B4-BE49-F238E27FC236}">
                <a16:creationId xmlns:a16="http://schemas.microsoft.com/office/drawing/2014/main" id="{2147D7D9-11CD-4270-AD45-C732D417909D}"/>
              </a:ext>
            </a:extLst>
          </p:cNvPr>
          <p:cNvSpPr>
            <a:spLocks noGrp="1"/>
          </p:cNvSpPr>
          <p:nvPr>
            <p:ph idx="1"/>
          </p:nvPr>
        </p:nvSpPr>
        <p:spPr/>
        <p:txBody>
          <a:bodyPr/>
          <a:lstStyle/>
          <a:p>
            <a:r>
              <a:rPr lang="en-US" dirty="0"/>
              <a:t>It is similar to </a:t>
            </a:r>
            <a:r>
              <a:rPr lang="en-US" dirty="0" err="1"/>
              <a:t>setwd</a:t>
            </a:r>
            <a:r>
              <a:rPr lang="en-US" dirty="0"/>
              <a:t>()</a:t>
            </a:r>
          </a:p>
          <a:p>
            <a:r>
              <a:rPr lang="en-US" dirty="0"/>
              <a:t>Allows for the use of a </a:t>
            </a:r>
            <a:r>
              <a:rPr lang="en-US" dirty="0" err="1"/>
              <a:t>Rprofile</a:t>
            </a:r>
            <a:endParaRPr lang="en-US" dirty="0"/>
          </a:p>
          <a:p>
            <a:r>
              <a:rPr lang="en-US" dirty="0"/>
              <a:t>And you do not have to use </a:t>
            </a:r>
            <a:r>
              <a:rPr lang="en-US" dirty="0" err="1"/>
              <a:t>setwd</a:t>
            </a:r>
            <a:r>
              <a:rPr lang="en-US" dirty="0"/>
              <a:t>() in every script!</a:t>
            </a:r>
          </a:p>
        </p:txBody>
      </p:sp>
    </p:spTree>
    <p:extLst>
      <p:ext uri="{BB962C8B-B14F-4D97-AF65-F5344CB8AC3E}">
        <p14:creationId xmlns:p14="http://schemas.microsoft.com/office/powerpoint/2010/main" val="357550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D57A-62D7-4CDB-903D-87F58645796C}"/>
              </a:ext>
            </a:extLst>
          </p:cNvPr>
          <p:cNvSpPr>
            <a:spLocks noGrp="1"/>
          </p:cNvSpPr>
          <p:nvPr>
            <p:ph type="title"/>
          </p:nvPr>
        </p:nvSpPr>
        <p:spPr/>
        <p:txBody>
          <a:bodyPr/>
          <a:lstStyle/>
          <a:p>
            <a:r>
              <a:rPr lang="en-US" dirty="0"/>
              <a:t>How to manage your project</a:t>
            </a:r>
          </a:p>
        </p:txBody>
      </p:sp>
      <p:sp>
        <p:nvSpPr>
          <p:cNvPr id="3" name="Content Placeholder 2">
            <a:extLst>
              <a:ext uri="{FF2B5EF4-FFF2-40B4-BE49-F238E27FC236}">
                <a16:creationId xmlns:a16="http://schemas.microsoft.com/office/drawing/2014/main" id="{78CC0032-DF02-4FB2-9765-4E3400756DFD}"/>
              </a:ext>
            </a:extLst>
          </p:cNvPr>
          <p:cNvSpPr>
            <a:spLocks noGrp="1"/>
          </p:cNvSpPr>
          <p:nvPr>
            <p:ph idx="1"/>
          </p:nvPr>
        </p:nvSpPr>
        <p:spPr>
          <a:xfrm>
            <a:off x="838200" y="1825625"/>
            <a:ext cx="5257800" cy="3051175"/>
          </a:xfrm>
        </p:spPr>
        <p:txBody>
          <a:bodyPr>
            <a:normAutofit fontScale="77500" lnSpcReduction="20000"/>
          </a:bodyPr>
          <a:lstStyle/>
          <a:p>
            <a:r>
              <a:rPr lang="en-US" dirty="0"/>
              <a:t>Data</a:t>
            </a:r>
          </a:p>
          <a:p>
            <a:pPr lvl="1"/>
            <a:r>
              <a:rPr lang="en-US" dirty="0"/>
              <a:t>Raw data</a:t>
            </a:r>
          </a:p>
          <a:p>
            <a:pPr lvl="1"/>
            <a:r>
              <a:rPr lang="en-US" dirty="0"/>
              <a:t>“cleaned” data</a:t>
            </a:r>
          </a:p>
          <a:p>
            <a:r>
              <a:rPr lang="en-US" dirty="0"/>
              <a:t>Scripts</a:t>
            </a:r>
          </a:p>
          <a:p>
            <a:pPr lvl="1"/>
            <a:r>
              <a:rPr lang="en-US" dirty="0"/>
              <a:t>All of the scripts</a:t>
            </a:r>
          </a:p>
          <a:p>
            <a:r>
              <a:rPr lang="en-US" dirty="0"/>
              <a:t>Results</a:t>
            </a:r>
          </a:p>
          <a:p>
            <a:pPr lvl="1"/>
            <a:r>
              <a:rPr lang="en-US" dirty="0"/>
              <a:t>Tables</a:t>
            </a:r>
          </a:p>
          <a:p>
            <a:pPr lvl="1"/>
            <a:r>
              <a:rPr lang="en-US" dirty="0"/>
              <a:t>Figures</a:t>
            </a:r>
          </a:p>
          <a:p>
            <a:r>
              <a:rPr lang="en-US" dirty="0"/>
              <a:t>Scratch</a:t>
            </a:r>
          </a:p>
          <a:p>
            <a:pPr lvl="1"/>
            <a:r>
              <a:rPr lang="en-US" dirty="0"/>
              <a:t>Temporary files</a:t>
            </a:r>
          </a:p>
        </p:txBody>
      </p:sp>
      <p:pic>
        <p:nvPicPr>
          <p:cNvPr id="9" name="Picture 8">
            <a:extLst>
              <a:ext uri="{FF2B5EF4-FFF2-40B4-BE49-F238E27FC236}">
                <a16:creationId xmlns:a16="http://schemas.microsoft.com/office/drawing/2014/main" id="{8F445E92-3C83-4C30-8717-7AA98C85E5DE}"/>
              </a:ext>
            </a:extLst>
          </p:cNvPr>
          <p:cNvPicPr>
            <a:picLocks noChangeAspect="1"/>
          </p:cNvPicPr>
          <p:nvPr/>
        </p:nvPicPr>
        <p:blipFill>
          <a:blip r:embed="rId2"/>
          <a:stretch>
            <a:fillRect/>
          </a:stretch>
        </p:blipFill>
        <p:spPr>
          <a:xfrm>
            <a:off x="0" y="4876800"/>
            <a:ext cx="12192000" cy="1981200"/>
          </a:xfrm>
          <a:prstGeom prst="rect">
            <a:avLst/>
          </a:prstGeom>
        </p:spPr>
      </p:pic>
      <p:sp>
        <p:nvSpPr>
          <p:cNvPr id="10" name="Content Placeholder 2">
            <a:extLst>
              <a:ext uri="{FF2B5EF4-FFF2-40B4-BE49-F238E27FC236}">
                <a16:creationId xmlns:a16="http://schemas.microsoft.com/office/drawing/2014/main" id="{35D9FF6E-BAA3-4F5B-B9C6-421F39A5B953}"/>
              </a:ext>
            </a:extLst>
          </p:cNvPr>
          <p:cNvSpPr txBox="1">
            <a:spLocks/>
          </p:cNvSpPr>
          <p:nvPr/>
        </p:nvSpPr>
        <p:spPr>
          <a:xfrm>
            <a:off x="5029938" y="1825625"/>
            <a:ext cx="5667653" cy="30511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Always use the same directory structure.</a:t>
            </a:r>
          </a:p>
          <a:p>
            <a:r>
              <a:rPr lang="en-US" dirty="0"/>
              <a:t>In this way scripts always work!</a:t>
            </a:r>
          </a:p>
          <a:p>
            <a:r>
              <a:rPr lang="en-US" dirty="0"/>
              <a:t>Use relative paths:</a:t>
            </a:r>
          </a:p>
          <a:p>
            <a:pPr lvl="1"/>
            <a:r>
              <a:rPr lang="en-US" dirty="0"/>
              <a:t>read.csv(“data/dataFile.csv”)</a:t>
            </a:r>
          </a:p>
          <a:p>
            <a:pPr lvl="1"/>
            <a:r>
              <a:rPr lang="en-US" dirty="0"/>
              <a:t>Instead of (“C:/</a:t>
            </a:r>
            <a:r>
              <a:rPr lang="en-US" dirty="0" err="1"/>
              <a:t>maartenp</a:t>
            </a:r>
            <a:r>
              <a:rPr lang="en-US" dirty="0"/>
              <a:t>/place/where/I/stored/my/data/real/data/</a:t>
            </a:r>
            <a:r>
              <a:rPr lang="en-US" dirty="0" err="1"/>
              <a:t>nottheOlddata</a:t>
            </a:r>
            <a:r>
              <a:rPr lang="en-US" dirty="0"/>
              <a:t>/”)</a:t>
            </a:r>
          </a:p>
          <a:p>
            <a:endParaRPr lang="en-US" dirty="0"/>
          </a:p>
          <a:p>
            <a:endParaRPr lang="en-US" dirty="0"/>
          </a:p>
        </p:txBody>
      </p:sp>
    </p:spTree>
    <p:extLst>
      <p:ext uri="{BB962C8B-B14F-4D97-AF65-F5344CB8AC3E}">
        <p14:creationId xmlns:p14="http://schemas.microsoft.com/office/powerpoint/2010/main" val="398395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6E43-3602-4810-A864-C6EF6264BAA6}"/>
              </a:ext>
            </a:extLst>
          </p:cNvPr>
          <p:cNvSpPr>
            <a:spLocks noGrp="1"/>
          </p:cNvSpPr>
          <p:nvPr>
            <p:ph type="title"/>
          </p:nvPr>
        </p:nvSpPr>
        <p:spPr/>
        <p:txBody>
          <a:bodyPr/>
          <a:lstStyle/>
          <a:p>
            <a:r>
              <a:rPr lang="en-US" dirty="0"/>
              <a:t>Stages of data analysis</a:t>
            </a:r>
          </a:p>
        </p:txBody>
      </p:sp>
      <p:sp>
        <p:nvSpPr>
          <p:cNvPr id="3" name="Content Placeholder 2">
            <a:extLst>
              <a:ext uri="{FF2B5EF4-FFF2-40B4-BE49-F238E27FC236}">
                <a16:creationId xmlns:a16="http://schemas.microsoft.com/office/drawing/2014/main" id="{CD36F18F-FE2A-423D-AF06-4F17869F3B25}"/>
              </a:ext>
            </a:extLst>
          </p:cNvPr>
          <p:cNvSpPr>
            <a:spLocks noGrp="1"/>
          </p:cNvSpPr>
          <p:nvPr>
            <p:ph idx="1"/>
          </p:nvPr>
        </p:nvSpPr>
        <p:spPr/>
        <p:txBody>
          <a:bodyPr/>
          <a:lstStyle/>
          <a:p>
            <a:r>
              <a:rPr lang="en-US" dirty="0"/>
              <a:t>Exploration:</a:t>
            </a:r>
          </a:p>
          <a:p>
            <a:pPr lvl="1"/>
            <a:r>
              <a:rPr lang="en-US" dirty="0"/>
              <a:t>How is my data structured?</a:t>
            </a:r>
          </a:p>
          <a:p>
            <a:pPr lvl="1"/>
            <a:r>
              <a:rPr lang="en-US" dirty="0"/>
              <a:t>What do I want to do with my analysis?</a:t>
            </a:r>
          </a:p>
          <a:p>
            <a:r>
              <a:rPr lang="en-US" dirty="0"/>
              <a:t>Data wrangling</a:t>
            </a:r>
          </a:p>
          <a:p>
            <a:pPr lvl="1"/>
            <a:r>
              <a:rPr lang="en-US" dirty="0"/>
              <a:t>How do I need change the raw data to fit my needs?</a:t>
            </a:r>
          </a:p>
          <a:p>
            <a:r>
              <a:rPr lang="en-US" dirty="0"/>
              <a:t>Analysis</a:t>
            </a:r>
          </a:p>
          <a:p>
            <a:pPr lvl="1"/>
            <a:r>
              <a:rPr lang="en-US" dirty="0"/>
              <a:t>Producing the prettiest plots</a:t>
            </a:r>
          </a:p>
          <a:p>
            <a:pPr lvl="1"/>
            <a:r>
              <a:rPr lang="en-US" dirty="0"/>
              <a:t>Quest for the best test</a:t>
            </a:r>
          </a:p>
        </p:txBody>
      </p:sp>
    </p:spTree>
    <p:extLst>
      <p:ext uri="{BB962C8B-B14F-4D97-AF65-F5344CB8AC3E}">
        <p14:creationId xmlns:p14="http://schemas.microsoft.com/office/powerpoint/2010/main" val="3272504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1A7B-D1B6-429B-AE90-9EBE4003D65F}"/>
              </a:ext>
            </a:extLst>
          </p:cNvPr>
          <p:cNvSpPr>
            <a:spLocks noGrp="1"/>
          </p:cNvSpPr>
          <p:nvPr>
            <p:ph type="title"/>
          </p:nvPr>
        </p:nvSpPr>
        <p:spPr/>
        <p:txBody>
          <a:bodyPr/>
          <a:lstStyle/>
          <a:p>
            <a:r>
              <a:rPr lang="en-US" dirty="0"/>
              <a:t>How to go from exploration to analysis</a:t>
            </a:r>
          </a:p>
        </p:txBody>
      </p:sp>
      <p:sp>
        <p:nvSpPr>
          <p:cNvPr id="3" name="Content Placeholder 2">
            <a:extLst>
              <a:ext uri="{FF2B5EF4-FFF2-40B4-BE49-F238E27FC236}">
                <a16:creationId xmlns:a16="http://schemas.microsoft.com/office/drawing/2014/main" id="{A13490AF-96E6-46A4-A012-0C1A0C283183}"/>
              </a:ext>
            </a:extLst>
          </p:cNvPr>
          <p:cNvSpPr>
            <a:spLocks noGrp="1"/>
          </p:cNvSpPr>
          <p:nvPr>
            <p:ph idx="1"/>
          </p:nvPr>
        </p:nvSpPr>
        <p:spPr/>
        <p:txBody>
          <a:bodyPr/>
          <a:lstStyle/>
          <a:p>
            <a:r>
              <a:rPr lang="en-US" dirty="0" err="1"/>
              <a:t>Rawdata</a:t>
            </a:r>
            <a:r>
              <a:rPr lang="en-US" dirty="0"/>
              <a:t> &gt; input data for analysis</a:t>
            </a:r>
          </a:p>
          <a:p>
            <a:pPr lvl="1"/>
            <a:r>
              <a:rPr lang="en-US" dirty="0"/>
              <a:t>What do I need to do to get from the raw data to a format I can use for plots and statistical analysis</a:t>
            </a:r>
          </a:p>
          <a:p>
            <a:pPr lvl="1"/>
            <a:r>
              <a:rPr lang="en-US" b="1" dirty="0" err="1"/>
              <a:t>Seperate</a:t>
            </a:r>
            <a:r>
              <a:rPr lang="en-US" b="1" dirty="0"/>
              <a:t> script!</a:t>
            </a:r>
            <a:endParaRPr lang="en-US" dirty="0"/>
          </a:p>
          <a:p>
            <a:pPr lvl="1"/>
            <a:r>
              <a:rPr lang="en-US" dirty="0"/>
              <a:t>Store data in the data directory!</a:t>
            </a:r>
          </a:p>
          <a:p>
            <a:endParaRPr lang="en-US" dirty="0"/>
          </a:p>
        </p:txBody>
      </p:sp>
    </p:spTree>
    <p:extLst>
      <p:ext uri="{BB962C8B-B14F-4D97-AF65-F5344CB8AC3E}">
        <p14:creationId xmlns:p14="http://schemas.microsoft.com/office/powerpoint/2010/main" val="2840331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9040</TotalTime>
  <Words>577</Words>
  <Application>Microsoft Office PowerPoint</Application>
  <PresentationFormat>Widescreen</PresentationFormat>
  <Paragraphs>75</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Project management in R</vt:lpstr>
      <vt:lpstr>Ecological crisis</vt:lpstr>
      <vt:lpstr>Low code availability crisis in ecological research  </vt:lpstr>
      <vt:lpstr>Project management</vt:lpstr>
      <vt:lpstr>My favourite Rstudio button!</vt:lpstr>
      <vt:lpstr>What is an R project?</vt:lpstr>
      <vt:lpstr>How to manage your project</vt:lpstr>
      <vt:lpstr>Stages of data analysis</vt:lpstr>
      <vt:lpstr>How to go from exploration to analysis</vt:lpstr>
      <vt:lpstr>Making Figures</vt:lpstr>
      <vt:lpstr>Writing Code</vt:lpstr>
      <vt:lpstr>Let’s do some example coding</vt:lpstr>
      <vt:lpstr>Going above and beyond!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in R</dc:title>
  <dc:creator>Postuma, Maarten</dc:creator>
  <cp:lastModifiedBy>Postuma, Maarten</cp:lastModifiedBy>
  <cp:revision>28</cp:revision>
  <dcterms:created xsi:type="dcterms:W3CDTF">2022-01-21T13:01:31Z</dcterms:created>
  <dcterms:modified xsi:type="dcterms:W3CDTF">2022-02-15T14:26:28Z</dcterms:modified>
</cp:coreProperties>
</file>