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"/>
  </p:notesMasterIdLst>
  <p:sldIdLst>
    <p:sldId id="294" r:id="rId2"/>
    <p:sldId id="340" r:id="rId3"/>
    <p:sldId id="341" r:id="rId4"/>
    <p:sldId id="343" r:id="rId5"/>
    <p:sldId id="344" r:id="rId6"/>
    <p:sldId id="342" r:id="rId7"/>
    <p:sldId id="345" r:id="rId8"/>
    <p:sldId id="346" r:id="rId9"/>
    <p:sldId id="347" r:id="rId10"/>
    <p:sldId id="333" r:id="rId11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298" y="-14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mailto:maarten.smeets@amis.nl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technology.amis.nl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info@amis.nl" TargetMode="External"/><Relationship Id="rId5" Type="http://schemas.openxmlformats.org/officeDocument/2006/relationships/hyperlink" Target="http://www.amis.nl/" TargetMode="External"/><Relationship Id="rId4" Type="http://schemas.openxmlformats.org/officeDocument/2006/relationships/hyperlink" Target="mailto:lucas.jellema@amis.nl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onfluent.io/2.0.0/platform.html" TargetMode="Externa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1" y="1436397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300" dirty="0" smtClean="0">
                <a:solidFill>
                  <a:srgbClr val="FF0000"/>
                </a:solidFill>
              </a:rPr>
              <a:t>Apache </a:t>
            </a:r>
            <a:r>
              <a:rPr lang="nl-NL" sz="7300" dirty="0" err="1" smtClean="0">
                <a:solidFill>
                  <a:srgbClr val="FF0000"/>
                </a:solidFill>
              </a:rPr>
              <a:t>Kafka</a:t>
            </a:r>
            <a:r>
              <a:rPr lang="nl-NL" sz="7300" dirty="0" smtClean="0">
                <a:solidFill>
                  <a:srgbClr val="FF0000"/>
                </a:solidFill>
              </a:rPr>
              <a:t> – </a:t>
            </a:r>
            <a:r>
              <a:rPr lang="nl-NL" sz="7300" dirty="0" err="1" smtClean="0">
                <a:solidFill>
                  <a:srgbClr val="FF0000"/>
                </a:solidFill>
              </a:rPr>
              <a:t>scalable</a:t>
            </a:r>
            <a:r>
              <a:rPr lang="nl-NL" sz="7300" dirty="0" smtClean="0">
                <a:solidFill>
                  <a:srgbClr val="FF0000"/>
                </a:solidFill>
              </a:rPr>
              <a:t>, </a:t>
            </a:r>
            <a:r>
              <a:rPr lang="nl-NL" sz="7300" dirty="0" err="1" smtClean="0">
                <a:solidFill>
                  <a:srgbClr val="FF0000"/>
                </a:solidFill>
              </a:rPr>
              <a:t>reliable</a:t>
            </a:r>
            <a:r>
              <a:rPr lang="nl-NL" sz="7300" dirty="0" smtClean="0">
                <a:solidFill>
                  <a:srgbClr val="FF0000"/>
                </a:solidFill>
              </a:rPr>
              <a:t> Event Bus &amp; </a:t>
            </a:r>
            <a:r>
              <a:rPr lang="nl-NL" sz="7300" dirty="0">
                <a:solidFill>
                  <a:srgbClr val="FF0000"/>
                </a:solidFill>
              </a:rPr>
              <a:t/>
            </a:r>
            <a:br>
              <a:rPr lang="nl-NL" sz="7300" dirty="0">
                <a:solidFill>
                  <a:srgbClr val="FF0000"/>
                </a:solidFill>
              </a:rPr>
            </a:br>
            <a:r>
              <a:rPr lang="nl-NL" sz="7300" dirty="0" err="1" smtClean="0">
                <a:solidFill>
                  <a:srgbClr val="FF0000"/>
                </a:solidFill>
              </a:rPr>
              <a:t>essage</a:t>
            </a:r>
            <a:r>
              <a:rPr lang="nl-NL" sz="7300" dirty="0" smtClean="0">
                <a:solidFill>
                  <a:srgbClr val="FF0000"/>
                </a:solidFill>
              </a:rPr>
              <a:t> queue</a:t>
            </a:r>
            <a:endParaRPr lang="nl-NL" sz="73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291475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Maarten Smeets &amp; Lucas Jellema</a:t>
            </a: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09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February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2017, Nieuwegein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0"/>
            <a:ext cx="6320532" cy="19916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300" dirty="0">
                <a:solidFill>
                  <a:srgbClr val="FF0000"/>
                </a:solidFill>
              </a:rPr>
              <a:t>M</a:t>
            </a:r>
            <a:endParaRPr lang="nl-NL" sz="7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71500" y="4659164"/>
            <a:ext cx="14719300" cy="48245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5000"/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Blog: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technology.amis.nl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On Oracle, Cloud, SQL, PL/SQL, Java, JavaScript, Continuous Delivery, SOA, BPM &amp; more</a:t>
            </a: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Email: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maarten.smeets@amis.nl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lucas.jellema@amis.nl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MaartenSmeetsNL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lucasjellema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smeetsm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lucas-jellema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www.amis.nl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6"/>
              </a:rPr>
              <a:t>info@amis.nl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+31 306016000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Edisonbaan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15,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Nieuwegein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104" y="6315348"/>
            <a:ext cx="526836" cy="5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3" y="8155706"/>
            <a:ext cx="914401" cy="3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inked i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2" y="7251451"/>
            <a:ext cx="541587" cy="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Introduction</a:t>
            </a:r>
            <a:r>
              <a:rPr lang="nl-NL" dirty="0"/>
              <a:t> &amp; </a:t>
            </a:r>
            <a:r>
              <a:rPr lang="nl-NL" dirty="0" err="1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Demo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part 1 - </a:t>
            </a:r>
            <a:br>
              <a:rPr lang="nl-NL" dirty="0" smtClean="0"/>
            </a:br>
            <a:r>
              <a:rPr lang="nl-NL" dirty="0" err="1" smtClean="0"/>
              <a:t>Producing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Consuming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(pub/sub)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Dinner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 smtClean="0"/>
              <a:t>Kafka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history</a:t>
            </a:r>
            <a:r>
              <a:rPr lang="nl-NL" dirty="0" smtClean="0"/>
              <a:t>, a </a:t>
            </a:r>
            <a:r>
              <a:rPr lang="nl-NL" dirty="0" err="1" smtClean="0"/>
              <a:t>peek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hood</a:t>
            </a:r>
            <a:r>
              <a:rPr lang="nl-NL" dirty="0" smtClean="0"/>
              <a:t>, </a:t>
            </a:r>
            <a:r>
              <a:rPr lang="nl-NL" dirty="0" err="1" smtClean="0"/>
              <a:t>role</a:t>
            </a:r>
            <a:r>
              <a:rPr lang="nl-NL" dirty="0" smtClean="0"/>
              <a:t> in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</a:t>
            </a:r>
            <a:r>
              <a:rPr lang="nl-NL" dirty="0" smtClean="0"/>
              <a:t>part 2 </a:t>
            </a:r>
            <a:r>
              <a:rPr lang="nl-NL" dirty="0" smtClean="0"/>
              <a:t>–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more complex </a:t>
            </a:r>
            <a:r>
              <a:rPr lang="nl-NL" dirty="0" err="1" smtClean="0"/>
              <a:t>scenarios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background &amp; </a:t>
            </a:r>
            <a:r>
              <a:rPr lang="nl-NL" dirty="0" err="1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15 min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doet</a:t>
            </a:r>
            <a:r>
              <a:rPr lang="en-US" dirty="0"/>
              <a:t> het in </a:t>
            </a:r>
            <a:r>
              <a:rPr lang="en-US" dirty="0" err="1"/>
              <a:t>essentie</a:t>
            </a:r>
            <a:r>
              <a:rPr lang="en-US" dirty="0"/>
              <a:t>?</a:t>
            </a:r>
          </a:p>
          <a:p>
            <a:r>
              <a:rPr lang="en-US" dirty="0" err="1"/>
              <a:t>ontkoppeling</a:t>
            </a:r>
            <a:r>
              <a:rPr lang="en-US" dirty="0"/>
              <a:t> over </a:t>
            </a:r>
            <a:r>
              <a:rPr lang="en-US" dirty="0" err="1"/>
              <a:t>systemen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: pub/sub, queue systems/message brokers</a:t>
            </a:r>
          </a:p>
          <a:p>
            <a:r>
              <a:rPr lang="en-US" dirty="0"/>
              <a:t>introducing Kafka</a:t>
            </a:r>
          </a:p>
          <a:p>
            <a:pPr lvl="1"/>
            <a:r>
              <a:rPr lang="en-US" dirty="0"/>
              <a:t>topics &amp; messages</a:t>
            </a:r>
          </a:p>
          <a:p>
            <a:pPr lvl="1"/>
            <a:r>
              <a:rPr lang="en-US" dirty="0"/>
              <a:t>producers</a:t>
            </a:r>
          </a:p>
          <a:p>
            <a:pPr lvl="1"/>
            <a:r>
              <a:rPr lang="en-US" dirty="0"/>
              <a:t>consumers - (maar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pull </a:t>
            </a:r>
            <a:r>
              <a:rPr lang="en-US" dirty="0" err="1"/>
              <a:t>doen</a:t>
            </a:r>
            <a:r>
              <a:rPr lang="en-US" dirty="0"/>
              <a:t>!)</a:t>
            </a:r>
          </a:p>
          <a:p>
            <a:pPr lvl="1"/>
            <a:r>
              <a:rPr lang="en-US" dirty="0" err="1"/>
              <a:t>alvast</a:t>
            </a:r>
            <a:r>
              <a:rPr lang="en-US" dirty="0"/>
              <a:t>: durable, </a:t>
            </a:r>
            <a:r>
              <a:rPr lang="en-US" dirty="0" err="1"/>
              <a:t>gedistribueerd</a:t>
            </a:r>
            <a:r>
              <a:rPr lang="en-US" dirty="0"/>
              <a:t> (</a:t>
            </a:r>
            <a:r>
              <a:rPr lang="en-US" dirty="0" err="1"/>
              <a:t>schaalbaar</a:t>
            </a:r>
            <a:r>
              <a:rPr lang="en-US" dirty="0"/>
              <a:t>, h/a)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0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10 min – Demo plus intro </a:t>
            </a:r>
            <a:r>
              <a:rPr lang="nl-NL" dirty="0" err="1" smtClean="0"/>
              <a:t>handson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Producing, Consuming from Kafka console</a:t>
            </a:r>
          </a:p>
          <a:p>
            <a:r>
              <a:rPr lang="nl-NL" dirty="0" smtClean="0"/>
              <a:t>Monitoring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1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25 min –</a:t>
            </a:r>
            <a:r>
              <a:rPr lang="nl-NL" dirty="0" err="1" smtClean="0"/>
              <a:t>handson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VM</a:t>
            </a:r>
          </a:p>
          <a:p>
            <a:r>
              <a:rPr lang="en-US" dirty="0" smtClean="0"/>
              <a:t>Producing, Consuming from Kafka console</a:t>
            </a:r>
          </a:p>
          <a:p>
            <a:r>
              <a:rPr lang="nl-NL" dirty="0" smtClean="0"/>
              <a:t>Monitoring</a:t>
            </a:r>
            <a:endParaRPr lang="en-US" dirty="0"/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 tool</a:t>
            </a:r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 manager (browser </a:t>
            </a:r>
            <a:r>
              <a:rPr lang="nl-NL" dirty="0" err="1" smtClean="0"/>
              <a:t>based</a:t>
            </a:r>
            <a:r>
              <a:rPr lang="nl-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3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Demo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Handson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part 1 - </a:t>
            </a:r>
            <a:br>
              <a:rPr lang="nl-NL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Producing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Consuming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messages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(pub/sub)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Dinner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Kafka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smtClean="0"/>
              <a:t>	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</a:t>
            </a:r>
            <a:r>
              <a:rPr lang="nl-NL" dirty="0" smtClean="0"/>
              <a:t>part 2 </a:t>
            </a:r>
            <a:r>
              <a:rPr lang="nl-NL" dirty="0" smtClean="0"/>
              <a:t>–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more complex </a:t>
            </a:r>
            <a:r>
              <a:rPr lang="nl-NL" dirty="0" err="1" smtClean="0"/>
              <a:t>scenarios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background &amp; </a:t>
            </a:r>
            <a:r>
              <a:rPr lang="nl-NL" dirty="0" err="1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30 min -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history</a:t>
            </a:r>
            <a:r>
              <a:rPr lang="nl-NL" dirty="0"/>
              <a:t>, a </a:t>
            </a:r>
            <a:r>
              <a:rPr lang="nl-NL" dirty="0" err="1"/>
              <a:t>peek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hood</a:t>
            </a:r>
            <a:r>
              <a:rPr lang="nl-NL" dirty="0"/>
              <a:t>, </a:t>
            </a:r>
            <a:r>
              <a:rPr lang="nl-NL" dirty="0" err="1"/>
              <a:t>role</a:t>
            </a:r>
            <a:r>
              <a:rPr lang="nl-NL" dirty="0"/>
              <a:t> in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</a:t>
            </a:r>
            <a:r>
              <a:rPr lang="en-US" dirty="0"/>
              <a:t/>
            </a:r>
            <a:br>
              <a:rPr lang="en-US" dirty="0"/>
            </a:b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Historie</a:t>
            </a:r>
            <a:r>
              <a:rPr lang="en-US" dirty="0"/>
              <a:t> (LinkedIn)/</a:t>
            </a:r>
            <a:r>
              <a:rPr lang="en-US" dirty="0" err="1"/>
              <a:t>achtergrond</a:t>
            </a:r>
            <a:r>
              <a:rPr lang="en-US" dirty="0"/>
              <a:t>/</a:t>
            </a:r>
            <a:r>
              <a:rPr lang="en-US" dirty="0" err="1"/>
              <a:t>kenmerken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doelstellingen</a:t>
            </a:r>
            <a:endParaRPr lang="en-US" dirty="0"/>
          </a:p>
          <a:p>
            <a:r>
              <a:rPr lang="en-US" dirty="0"/>
              <a:t>Confluent platform (</a:t>
            </a:r>
            <a:r>
              <a:rPr lang="en-US" dirty="0">
                <a:hlinkClick r:id="rId2"/>
              </a:rPr>
              <a:t>http://docs.confluent.io/2.0.0/platform.html</a:t>
            </a:r>
            <a:r>
              <a:rPr lang="en-US" dirty="0"/>
              <a:t>), Kafka Streams, Kafka Connect</a:t>
            </a:r>
          </a:p>
          <a:p>
            <a:r>
              <a:rPr lang="en-US" dirty="0" err="1" smtClean="0"/>
              <a:t>Concepten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Architectuur</a:t>
            </a:r>
            <a:r>
              <a:rPr lang="en-US" dirty="0"/>
              <a:t> - partitions, cluster, brokers, Zookeeper; batches? serialization? fire &amp; forget/synch/</a:t>
            </a:r>
            <a:r>
              <a:rPr lang="en-US" dirty="0" err="1"/>
              <a:t>asynch</a:t>
            </a:r>
            <a:r>
              <a:rPr lang="en-US" dirty="0"/>
              <a:t>, ordering. </a:t>
            </a:r>
            <a:endParaRPr lang="en-US" dirty="0" smtClean="0"/>
          </a:p>
          <a:p>
            <a:r>
              <a:rPr lang="en-US" dirty="0" smtClean="0"/>
              <a:t>Demo</a:t>
            </a:r>
            <a:r>
              <a:rPr lang="en-US" dirty="0"/>
              <a:t>: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van partitioning? van serialization?</a:t>
            </a:r>
          </a:p>
          <a:p>
            <a:r>
              <a:rPr lang="en-US" dirty="0"/>
              <a:t>Use cases - </a:t>
            </a:r>
            <a:r>
              <a:rPr lang="en-US" dirty="0" err="1"/>
              <a:t>toepassingen</a:t>
            </a:r>
            <a:r>
              <a:rPr lang="en-US" dirty="0"/>
              <a:t> van Kafka (</a:t>
            </a:r>
            <a:r>
              <a:rPr lang="en-US" dirty="0" err="1"/>
              <a:t>replicatie</a:t>
            </a:r>
            <a:r>
              <a:rPr lang="en-US" dirty="0"/>
              <a:t>, </a:t>
            </a:r>
            <a:r>
              <a:rPr lang="en-US" dirty="0" err="1"/>
              <a:t>ontkoppeling</a:t>
            </a:r>
            <a:r>
              <a:rPr lang="en-US" dirty="0"/>
              <a:t>, throttling, ...)</a:t>
            </a:r>
          </a:p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je Kafka </a:t>
            </a:r>
            <a:r>
              <a:rPr lang="en-US" dirty="0" err="1"/>
              <a:t>tegen</a:t>
            </a:r>
            <a:r>
              <a:rPr lang="en-US" dirty="0"/>
              <a:t>,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het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samen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, in wat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architecturen</a:t>
            </a:r>
            <a:r>
              <a:rPr lang="en-US" dirty="0"/>
              <a:t> past het, wat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alternatieven</a:t>
            </a:r>
            <a:endParaRPr lang="en-US" dirty="0"/>
          </a:p>
          <a:p>
            <a:r>
              <a:rPr lang="en-US" dirty="0"/>
              <a:t>Kafka in de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1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en</a:t>
            </a:r>
            <a:r>
              <a:rPr lang="en-US" dirty="0"/>
              <a:t> Kafka - Kafka in de Oracle Cloud, Kafka in Oracle </a:t>
            </a:r>
            <a:r>
              <a:rPr lang="en-US" dirty="0" err="1"/>
              <a:t>BigData</a:t>
            </a:r>
            <a:r>
              <a:rPr lang="en-US" dirty="0"/>
              <a:t> arch, </a:t>
            </a:r>
            <a:r>
              <a:rPr lang="en-US" dirty="0" err="1"/>
              <a:t>integratie</a:t>
            </a:r>
            <a:r>
              <a:rPr lang="en-US" dirty="0"/>
              <a:t> Kafka &lt;=&gt; OSB, </a:t>
            </a:r>
            <a:r>
              <a:rPr lang="en-US" dirty="0" err="1"/>
              <a:t>StreamExplorer</a:t>
            </a:r>
            <a:endParaRPr lang="en-US" dirty="0"/>
          </a:p>
          <a:p>
            <a:r>
              <a:rPr lang="en-US" dirty="0" err="1"/>
              <a:t>GoldenGate</a:t>
            </a:r>
            <a:r>
              <a:rPr lang="en-US" dirty="0"/>
              <a:t> has Kafka Handler to publish Change Data Capture to (and consume from??) Kafka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demo OSB </a:t>
            </a:r>
            <a:r>
              <a:rPr lang="en-US" dirty="0" err="1"/>
              <a:t>integratie</a:t>
            </a:r>
            <a:r>
              <a:rPr lang="en-US" dirty="0"/>
              <a:t>?</a:t>
            </a:r>
          </a:p>
          <a:p>
            <a:r>
              <a:rPr lang="nl-NL" dirty="0" err="1" smtClean="0"/>
              <a:t>Coming</a:t>
            </a:r>
            <a:r>
              <a:rPr lang="nl-NL" dirty="0" smtClean="0"/>
              <a:t> up: Event Bus on </a:t>
            </a:r>
            <a:r>
              <a:rPr lang="nl-NL" dirty="0" err="1" smtClean="0"/>
              <a:t>the</a:t>
            </a:r>
            <a:r>
              <a:rPr lang="nl-NL" dirty="0" smtClean="0"/>
              <a:t> Oracle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Hands on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Continue part 1</a:t>
            </a:r>
          </a:p>
          <a:p>
            <a:r>
              <a:rPr lang="nl-NL" dirty="0" smtClean="0"/>
              <a:t>Java </a:t>
            </a:r>
            <a:r>
              <a:rPr lang="nl-NL" dirty="0" err="1" smtClean="0"/>
              <a:t>and</a:t>
            </a:r>
            <a:r>
              <a:rPr lang="nl-NL" dirty="0" smtClean="0"/>
              <a:t>/or Node </a:t>
            </a:r>
            <a:r>
              <a:rPr lang="nl-NL" dirty="0" err="1" smtClean="0"/>
              <a:t>consuming</a:t>
            </a:r>
            <a:r>
              <a:rPr lang="nl-NL" dirty="0" smtClean="0"/>
              <a:t>/</a:t>
            </a:r>
            <a:r>
              <a:rPr lang="nl-NL" dirty="0" err="1" smtClean="0"/>
              <a:t>producing</a:t>
            </a:r>
            <a:endParaRPr lang="nl-NL" dirty="0" smtClean="0"/>
          </a:p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Admin</a:t>
            </a:r>
            <a:r>
              <a:rPr lang="nl-NL" dirty="0" smtClean="0"/>
              <a:t> &amp; </a:t>
            </a:r>
            <a:r>
              <a:rPr lang="nl-NL" dirty="0" err="1" smtClean="0"/>
              <a:t>advanced</a:t>
            </a:r>
            <a:r>
              <a:rPr lang="nl-NL" dirty="0" smtClean="0"/>
              <a:t> stuff</a:t>
            </a:r>
          </a:p>
          <a:p>
            <a:pPr lvl="1"/>
            <a:r>
              <a:rPr lang="nl-NL" dirty="0" err="1" smtClean="0"/>
              <a:t>Partitions</a:t>
            </a:r>
            <a:endParaRPr lang="nl-NL" dirty="0" smtClean="0"/>
          </a:p>
          <a:p>
            <a:pPr lvl="1"/>
            <a:r>
              <a:rPr lang="nl-NL" dirty="0" smtClean="0"/>
              <a:t>Multiple producers, multiple </a:t>
            </a:r>
            <a:r>
              <a:rPr lang="nl-NL" dirty="0" err="1" smtClean="0"/>
              <a:t>consumers</a:t>
            </a:r>
            <a:endParaRPr lang="nl-NL" dirty="0" smtClean="0"/>
          </a:p>
          <a:p>
            <a:pPr lvl="1"/>
            <a:r>
              <a:rPr lang="nl-NL" dirty="0" smtClean="0"/>
              <a:t>New </a:t>
            </a:r>
            <a:r>
              <a:rPr lang="nl-NL" dirty="0" err="1" smtClean="0"/>
              <a:t>consumer</a:t>
            </a:r>
            <a:r>
              <a:rPr lang="nl-NL" dirty="0" smtClean="0"/>
              <a:t>, go back in time</a:t>
            </a:r>
          </a:p>
          <a:p>
            <a:pPr lvl="1"/>
            <a:r>
              <a:rPr lang="nl-NL" dirty="0" err="1" smtClean="0"/>
              <a:t>Expiration</a:t>
            </a:r>
            <a:r>
              <a:rPr lang="nl-NL" dirty="0" smtClean="0"/>
              <a:t> of </a:t>
            </a:r>
            <a:r>
              <a:rPr lang="nl-NL" dirty="0" err="1" smtClean="0"/>
              <a:t>messages</a:t>
            </a:r>
            <a:endParaRPr lang="nl-NL" dirty="0" smtClean="0"/>
          </a:p>
          <a:p>
            <a:pPr lvl="1"/>
            <a:r>
              <a:rPr lang="nl-NL" dirty="0" smtClean="0"/>
              <a:t>Multi-broker, Cluster </a:t>
            </a:r>
            <a:r>
              <a:rPr lang="nl-NL" dirty="0" err="1" smtClean="0"/>
              <a:t>configuration</a:t>
            </a:r>
            <a:r>
              <a:rPr lang="nl-NL" dirty="0" smtClean="0"/>
              <a:t>, </a:t>
            </a:r>
            <a:r>
              <a:rPr lang="nl-NL" dirty="0" err="1" smtClean="0"/>
              <a:t>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3440</TotalTime>
  <Words>329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AMIS_WIDESCREEN</vt:lpstr>
      <vt:lpstr>PowerPoint Presentation</vt:lpstr>
      <vt:lpstr>Agenda</vt:lpstr>
      <vt:lpstr>15 min</vt:lpstr>
      <vt:lpstr>10 min – Demo plus intro handson</vt:lpstr>
      <vt:lpstr>25 min –handson</vt:lpstr>
      <vt:lpstr>Agenda</vt:lpstr>
      <vt:lpstr>30 min - Some history, a peek under the hood, role in architecture and use cases  </vt:lpstr>
      <vt:lpstr>Kafka and Oracle</vt:lpstr>
      <vt:lpstr>Hands on part 2</vt:lpstr>
      <vt:lpstr>PowerPoint Presentation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99</cp:revision>
  <dcterms:created xsi:type="dcterms:W3CDTF">2016-11-24T07:31:17Z</dcterms:created>
  <dcterms:modified xsi:type="dcterms:W3CDTF">2017-02-02T05:55:33Z</dcterms:modified>
</cp:coreProperties>
</file>