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31"/>
  </p:notesMasterIdLst>
  <p:sldIdLst>
    <p:sldId id="294" r:id="rId2"/>
    <p:sldId id="340" r:id="rId3"/>
    <p:sldId id="351" r:id="rId4"/>
    <p:sldId id="364" r:id="rId5"/>
    <p:sldId id="359" r:id="rId6"/>
    <p:sldId id="368" r:id="rId7"/>
    <p:sldId id="365" r:id="rId8"/>
    <p:sldId id="360" r:id="rId9"/>
    <p:sldId id="349" r:id="rId10"/>
    <p:sldId id="366" r:id="rId11"/>
    <p:sldId id="350" r:id="rId12"/>
    <p:sldId id="361" r:id="rId13"/>
    <p:sldId id="370" r:id="rId14"/>
    <p:sldId id="362" r:id="rId15"/>
    <p:sldId id="343" r:id="rId16"/>
    <p:sldId id="344" r:id="rId17"/>
    <p:sldId id="342" r:id="rId18"/>
    <p:sldId id="345" r:id="rId19"/>
    <p:sldId id="369" r:id="rId20"/>
    <p:sldId id="355" r:id="rId21"/>
    <p:sldId id="356" r:id="rId22"/>
    <p:sldId id="357" r:id="rId23"/>
    <p:sldId id="358" r:id="rId24"/>
    <p:sldId id="352" r:id="rId25"/>
    <p:sldId id="353" r:id="rId26"/>
    <p:sldId id="354" r:id="rId27"/>
    <p:sldId id="346" r:id="rId28"/>
    <p:sldId id="347" r:id="rId29"/>
    <p:sldId id="333" r:id="rId30"/>
  </p:sldIdLst>
  <p:sldSz cx="17340263" cy="9753600"/>
  <p:notesSz cx="6858000" cy="9144000"/>
  <p:defaultTextStyle>
    <a:defPPr>
      <a:defRPr lang="nl-NL"/>
    </a:defPPr>
    <a:lvl1pPr marL="0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26882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53763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80645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507526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134409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61291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88172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5015055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0" autoAdjust="0"/>
    <p:restoredTop sz="89651" autoAdjust="0"/>
  </p:normalViewPr>
  <p:slideViewPr>
    <p:cSldViewPr snapToGrid="0">
      <p:cViewPr>
        <p:scale>
          <a:sx n="60" d="100"/>
          <a:sy n="60" d="100"/>
        </p:scale>
        <p:origin x="-298" y="-58"/>
      </p:cViewPr>
      <p:guideLst>
        <p:guide orient="horz" pos="3072"/>
        <p:guide pos="5462"/>
      </p:guideLst>
    </p:cSldViewPr>
  </p:slideViewPr>
  <p:outlineViewPr>
    <p:cViewPr>
      <p:scale>
        <a:sx n="33" d="100"/>
        <a:sy n="33" d="100"/>
      </p:scale>
      <p:origin x="0" y="387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B006A-2783-4486-9514-6DFE1115B29F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1D759-295C-484A-9A59-E25428A9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1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11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222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333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444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554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665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776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6887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http://stackoverflow.com/questions/35861501/kafka-in-docker-not-working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1D759-295C-484A-9A59-E25428A95EE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65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M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839" y="3962704"/>
            <a:ext cx="6320532" cy="199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04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48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568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445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3 MEDEDELING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5524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MEDEDELINGEN">
    <p:bg>
      <p:bgPr>
        <a:solidFill>
          <a:srgbClr val="E73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1687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3 MEDEDELING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3207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3 MEDEDELING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5683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3 MEDEDELING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274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3 MEDEDELING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384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3 MEDEDELING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2300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2144" y="2571564"/>
            <a:ext cx="14955977" cy="129058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9500"/>
            </a:lvl1pPr>
          </a:lstStyle>
          <a:p>
            <a:r>
              <a:rPr lang="en-US" dirty="0" smtClean="0"/>
              <a:t>hallo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92144" y="3886215"/>
            <a:ext cx="14955977" cy="22382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baseline="0">
                <a:solidFill>
                  <a:schemeClr val="tx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en-US" dirty="0" err="1" smtClean="0"/>
              <a:t>Voorstelpagina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Naam</a:t>
            </a:r>
            <a:r>
              <a:rPr lang="en-US" dirty="0" smtClean="0"/>
              <a:t> </a:t>
            </a:r>
            <a:r>
              <a:rPr lang="en-US" dirty="0" err="1" smtClean="0"/>
              <a:t>Achternaam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Bedrijf</a:t>
            </a:r>
            <a:r>
              <a:rPr lang="en-US" dirty="0" smtClean="0"/>
              <a:t>, </a:t>
            </a:r>
            <a:r>
              <a:rPr lang="en-US" dirty="0" err="1" smtClean="0"/>
              <a:t>functie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9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2 MEDEDELING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2697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MEDEDELINGEN">
    <p:bg>
      <p:bgPr>
        <a:solidFill>
          <a:srgbClr val="E73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0559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2 MEDEDELING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865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2 MEDEDELING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0404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2 MEDEDELING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901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2 MEDEDELING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716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2 MEDEDELING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4188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CO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2169" y="2655980"/>
            <a:ext cx="11958638" cy="56705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42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17701" y="2603501"/>
            <a:ext cx="11942763" cy="5727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13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ALLEEN 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23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LO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92144" y="2571564"/>
            <a:ext cx="14955977" cy="129058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9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HALLO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92144" y="3886218"/>
            <a:ext cx="14955977" cy="27070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en-US" dirty="0" err="1" smtClean="0"/>
              <a:t>Voorstelpagina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Naam</a:t>
            </a:r>
            <a:r>
              <a:rPr lang="en-US" dirty="0" smtClean="0"/>
              <a:t> </a:t>
            </a:r>
            <a:r>
              <a:rPr lang="en-US" dirty="0" err="1" smtClean="0"/>
              <a:t>Achternaam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Bedrijf</a:t>
            </a:r>
            <a:r>
              <a:rPr lang="en-US" dirty="0" smtClean="0"/>
              <a:t>, </a:t>
            </a:r>
            <a:r>
              <a:rPr lang="en-US" dirty="0" err="1" smtClean="0"/>
              <a:t>functie</a:t>
            </a:r>
            <a:endParaRPr lang="en-US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39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ALLEEN TITEL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73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rgbClr val="0069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rgbClr val="006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4454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5319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9960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2333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9182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1843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rgbClr val="00A9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rgbClr val="00A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416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0139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2276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LOKK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0" y="843460"/>
            <a:ext cx="14955977" cy="14505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6500" baseline="0"/>
            </a:lvl1pPr>
          </a:lstStyle>
          <a:p>
            <a:r>
              <a:rPr lang="en-US" dirty="0" err="1" smtClean="0"/>
              <a:t>Luxe</a:t>
            </a:r>
            <a:r>
              <a:rPr lang="en-US" dirty="0" smtClean="0"/>
              <a:t> agenda - </a:t>
            </a:r>
            <a:r>
              <a:rPr lang="en-US" dirty="0" err="1" smtClean="0"/>
              <a:t>Titel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5346" y="284273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1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012659" y="284273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2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1819368" y="285075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3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16754" y="5224998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4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024070" y="5224998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5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024070" y="761526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6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11830779" y="7623292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1351776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1708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0714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4948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rgbClr val="008F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rgbClr val="008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114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rgbClr val="00A9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rgbClr val="00A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4664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S QUOTE 1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754246" y="0"/>
            <a:ext cx="4037434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3213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S QUOTE 2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219410" y="0"/>
            <a:ext cx="4037434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1158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25824" y="1073151"/>
            <a:ext cx="10498139" cy="6596063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nl-NL" dirty="0" smtClean="0"/>
              <a:t>Gebruik een slide als deze voor een quote of ter verduidelijking van een hoofdstuk. Deze tekst wordt horizontaal en verticaal gecentreerd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88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ZW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51817" y="3425808"/>
            <a:ext cx="11236645" cy="112213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73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PAY OFF</a:t>
            </a:r>
            <a:endParaRPr lang="en-US" dirty="0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051817" y="4523464"/>
            <a:ext cx="11236645" cy="38625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73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 smtClean="0"/>
              <a:t>TWEE REGELS MAXIMAAL</a:t>
            </a:r>
            <a:endParaRPr lang="nl-N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41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51817" y="3425808"/>
            <a:ext cx="11236645" cy="112213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73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PAY OFF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051817" y="4523464"/>
            <a:ext cx="11236645" cy="38625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73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 smtClean="0"/>
              <a:t>TWEE REGELS MAXIMAAL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44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77772" y="843460"/>
            <a:ext cx="7561167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smtClean="0"/>
              <a:t>Basic agenda – </a:t>
            </a:r>
            <a:r>
              <a:rPr lang="en-US" dirty="0" err="1" smtClean="0"/>
              <a:t>titel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877300" y="842965"/>
            <a:ext cx="7772400" cy="76723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 smtClean="0"/>
              <a:t>Agendapunt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84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F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5258" y="6480163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26099" y="59061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99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PIN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38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PAYOFF 2 PIN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28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PAYOFF 2 PI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9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PAYOFF 2 PIN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01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AYOFF 2 PI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57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5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AYOFF 2 GRE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54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ZW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20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516" y="4294428"/>
            <a:ext cx="3835882" cy="120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54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ULLETS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77772" y="843460"/>
            <a:ext cx="7561167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Op de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877300" y="842965"/>
            <a:ext cx="7772400" cy="76723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Agendapunt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23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CO AMI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6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61212" y="473111"/>
            <a:ext cx="1755004" cy="716880"/>
          </a:xfrm>
          <a:prstGeom prst="rect">
            <a:avLst/>
          </a:prstGeom>
        </p:spPr>
        <p:txBody>
          <a:bodyPr lIns="154817" tIns="77409" rIns="154817" bIns="77409"/>
          <a:lstStyle/>
          <a:p>
            <a:fld id="{8C6C32FA-E44F-1241-B9B5-7B8834E10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99359" y="780345"/>
            <a:ext cx="9127380" cy="1408000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>
              <a:lnSpc>
                <a:spcPts val="4741"/>
              </a:lnSpc>
              <a:defRPr b="0" i="0">
                <a:latin typeface="Arial"/>
                <a:cs typeface="Arial"/>
              </a:defRPr>
            </a:lvl1pPr>
          </a:lstStyle>
          <a:p>
            <a:r>
              <a:rPr lang="nl-NL" smtClean="0"/>
              <a:t>Titel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867013" y="2521338"/>
            <a:ext cx="15572102" cy="686156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456925" indent="-456925">
              <a:lnSpc>
                <a:spcPts val="3725"/>
              </a:lnSpc>
              <a:spcAft>
                <a:spcPts val="0"/>
              </a:spcAft>
              <a:defRPr sz="3200" b="0" i="0">
                <a:latin typeface="Arial" pitchFamily="34" charset="0"/>
                <a:cs typeface="Arial"/>
              </a:defRPr>
            </a:lvl1pPr>
            <a:lvl2pPr marL="916539" indent="-459614" algn="l">
              <a:buSzPct val="100000"/>
              <a:buFont typeface="Arial" pitchFamily="34" charset="0"/>
              <a:buChar char="–"/>
              <a:tabLst>
                <a:tab pos="1669122" algn="l"/>
              </a:tabLst>
              <a:defRPr sz="2700" i="0" baseline="0">
                <a:latin typeface="Arial" pitchFamily="34" charset="0"/>
                <a:cs typeface="Arial" pitchFamily="34" charset="0"/>
              </a:defRPr>
            </a:lvl2pPr>
            <a:lvl3pPr marL="1292831" indent="-357478">
              <a:buFont typeface="Arial" pitchFamily="34" charset="0"/>
              <a:buChar char="•"/>
              <a:defRPr sz="2000" baseline="0">
                <a:latin typeface="Arial" pitchFamily="34" charset="0"/>
              </a:defRPr>
            </a:lvl3pPr>
            <a:lvl4pPr marL="1696000" indent="-378980">
              <a:buFont typeface="Arial" pitchFamily="34" charset="0"/>
              <a:buChar char="–"/>
              <a:defRPr sz="2000" baseline="0">
                <a:latin typeface="Arial" pitchFamily="34" charset="0"/>
              </a:defRPr>
            </a:lvl4pPr>
            <a:lvl5pPr marL="1118123" indent="-365540">
              <a:buFont typeface="Arial" pitchFamily="34" charset="0"/>
              <a:buChar char="•"/>
              <a:defRPr/>
            </a:lvl5pPr>
          </a:lstStyle>
          <a:p>
            <a:r>
              <a:rPr lang="nl-NL" smtClean="0"/>
              <a:t>Xxxx</a:t>
            </a:r>
          </a:p>
          <a:p>
            <a:pPr lvl="1"/>
            <a:r>
              <a:rPr lang="nl-NL" sz="2400" smtClean="0"/>
              <a:t>Xxxx</a:t>
            </a:r>
          </a:p>
          <a:p>
            <a:pPr lvl="2"/>
            <a:r>
              <a:rPr lang="nl-NL" sz="2400" smtClean="0"/>
              <a:t>Xxx</a:t>
            </a:r>
          </a:p>
          <a:p>
            <a:pPr lvl="3"/>
            <a:r>
              <a:rPr lang="nl-NL" sz="2400" smtClean="0"/>
              <a:t>Xxxxx</a:t>
            </a:r>
          </a:p>
        </p:txBody>
      </p:sp>
    </p:spTree>
    <p:extLst>
      <p:ext uri="{BB962C8B-B14F-4D97-AF65-F5344CB8AC3E}">
        <p14:creationId xmlns:p14="http://schemas.microsoft.com/office/powerpoint/2010/main" val="2601293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9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726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172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214" y="519113"/>
            <a:ext cx="14955837" cy="1885951"/>
          </a:xfrm>
          <a:prstGeom prst="rect">
            <a:avLst/>
          </a:prstGeom>
        </p:spPr>
        <p:txBody>
          <a:bodyPr vert="horz" lIns="91422" tIns="45712" rIns="91422" bIns="457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214" y="2597151"/>
            <a:ext cx="14955837" cy="6188075"/>
          </a:xfrm>
          <a:prstGeom prst="rect">
            <a:avLst/>
          </a:prstGeom>
        </p:spPr>
        <p:txBody>
          <a:bodyPr vert="horz" lIns="91422" tIns="45712" rIns="91422" bIns="457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2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26" r:id="rId3"/>
    <p:sldLayoutId id="2147483764" r:id="rId4"/>
    <p:sldLayoutId id="2147483704" r:id="rId5"/>
    <p:sldLayoutId id="2147483727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77" r:id="rId19"/>
    <p:sldLayoutId id="2147483778" r:id="rId20"/>
    <p:sldLayoutId id="2147483779" r:id="rId21"/>
    <p:sldLayoutId id="2147483780" r:id="rId22"/>
    <p:sldLayoutId id="2147483781" r:id="rId23"/>
    <p:sldLayoutId id="2147483782" r:id="rId24"/>
    <p:sldLayoutId id="2147483783" r:id="rId25"/>
    <p:sldLayoutId id="2147483784" r:id="rId26"/>
    <p:sldLayoutId id="2147483763" r:id="rId27"/>
    <p:sldLayoutId id="2147483708" r:id="rId28"/>
    <p:sldLayoutId id="2147483729" r:id="rId29"/>
    <p:sldLayoutId id="2147483730" r:id="rId30"/>
    <p:sldLayoutId id="2147483785" r:id="rId31"/>
    <p:sldLayoutId id="2147483786" r:id="rId32"/>
    <p:sldLayoutId id="2147483787" r:id="rId33"/>
    <p:sldLayoutId id="2147483788" r:id="rId34"/>
    <p:sldLayoutId id="2147483789" r:id="rId35"/>
    <p:sldLayoutId id="2147483790" r:id="rId36"/>
    <p:sldLayoutId id="2147483791" r:id="rId37"/>
    <p:sldLayoutId id="2147483792" r:id="rId38"/>
    <p:sldLayoutId id="2147483793" r:id="rId39"/>
    <p:sldLayoutId id="2147483794" r:id="rId40"/>
    <p:sldLayoutId id="2147483795" r:id="rId41"/>
    <p:sldLayoutId id="2147483796" r:id="rId42"/>
    <p:sldLayoutId id="2147483797" r:id="rId43"/>
    <p:sldLayoutId id="2147483798" r:id="rId44"/>
    <p:sldLayoutId id="2147483799" r:id="rId45"/>
    <p:sldLayoutId id="2147483800" r:id="rId46"/>
    <p:sldLayoutId id="2147483713" r:id="rId47"/>
    <p:sldLayoutId id="2147483715" r:id="rId48"/>
    <p:sldLayoutId id="2147483728" r:id="rId49"/>
    <p:sldLayoutId id="2147483716" r:id="rId50"/>
    <p:sldLayoutId id="2147483717" r:id="rId51"/>
    <p:sldLayoutId id="2147483759" r:id="rId52"/>
    <p:sldLayoutId id="2147483760" r:id="rId53"/>
    <p:sldLayoutId id="2147483761" r:id="rId54"/>
    <p:sldLayoutId id="2147483758" r:id="rId55"/>
    <p:sldLayoutId id="2147483733" r:id="rId56"/>
    <p:sldLayoutId id="2147483762" r:id="rId57"/>
    <p:sldLayoutId id="2147483731" r:id="rId58"/>
    <p:sldLayoutId id="2147483718" r:id="rId59"/>
    <p:sldLayoutId id="2147483719" r:id="rId60"/>
    <p:sldLayoutId id="2147483885" r:id="rId61"/>
  </p:sldLayoutIdLst>
  <p:timing>
    <p:tnLst>
      <p:par>
        <p:cTn id="1" dur="indefinite" restart="never" nodeType="tmRoot"/>
      </p:par>
    </p:tnLst>
  </p:timing>
  <p:txStyles>
    <p:titleStyle>
      <a:lvl1pPr algn="l" defTabSz="1218978" rtl="0" eaLnBrk="1" latinLnBrk="0" hangingPunct="1">
        <a:lnSpc>
          <a:spcPct val="90000"/>
        </a:lnSpc>
        <a:spcBef>
          <a:spcPct val="0"/>
        </a:spcBef>
        <a:buNone/>
        <a:defRPr sz="6000" b="1" kern="1200" cap="all" baseline="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304745" indent="-304745" algn="l" defTabSz="1218978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91423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52372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213321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437957" indent="0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3352190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680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168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57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0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78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67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57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45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35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23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13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0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confluent.io/2.0.0/platform.html" TargetMode="Externa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0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mailto:maarten.smeets@amis.nl" TargetMode="External"/><Relationship Id="rId7" Type="http://schemas.openxmlformats.org/officeDocument/2006/relationships/image" Target="../media/image20.png"/><Relationship Id="rId2" Type="http://schemas.openxmlformats.org/officeDocument/2006/relationships/hyperlink" Target="http://technology.amis.nl/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mailto:info@amis.nl" TargetMode="External"/><Relationship Id="rId5" Type="http://schemas.openxmlformats.org/officeDocument/2006/relationships/hyperlink" Target="http://www.amis.nl/" TargetMode="External"/><Relationship Id="rId4" Type="http://schemas.openxmlformats.org/officeDocument/2006/relationships/hyperlink" Target="mailto:lucas.jellema@amis.nl" TargetMode="External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480121" y="1765300"/>
            <a:ext cx="9185819" cy="4359473"/>
          </a:xfrm>
          <a:prstGeom prst="rect">
            <a:avLst/>
          </a:prstGeom>
        </p:spPr>
        <p:txBody>
          <a:bodyPr lIns="91422" tIns="45712" rIns="91422" bIns="45712"/>
          <a:lstStyle>
            <a:lvl1pPr algn="l" defTabSz="12192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baseline="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nl-NL" sz="6600" dirty="0" err="1" smtClean="0">
                <a:solidFill>
                  <a:srgbClr val="FF0000"/>
                </a:solidFill>
              </a:rPr>
              <a:t>Introducing</a:t>
            </a:r>
            <a:r>
              <a:rPr lang="nl-NL" sz="6600" dirty="0" smtClean="0">
                <a:solidFill>
                  <a:srgbClr val="FF0000"/>
                </a:solidFill>
              </a:rPr>
              <a:t> </a:t>
            </a:r>
            <a:r>
              <a:rPr lang="nl-NL" sz="6600" dirty="0" smtClean="0">
                <a:solidFill>
                  <a:srgbClr val="FF0000"/>
                </a:solidFill>
              </a:rPr>
              <a:t>Apache </a:t>
            </a:r>
            <a:r>
              <a:rPr lang="nl-NL" sz="6600" dirty="0" err="1" smtClean="0">
                <a:solidFill>
                  <a:srgbClr val="FF0000"/>
                </a:solidFill>
              </a:rPr>
              <a:t>Kafka</a:t>
            </a:r>
            <a:r>
              <a:rPr lang="nl-NL" sz="6600" dirty="0" smtClean="0">
                <a:solidFill>
                  <a:srgbClr val="FF0000"/>
                </a:solidFill>
              </a:rPr>
              <a:t> – </a:t>
            </a:r>
            <a:r>
              <a:rPr lang="nl-NL" sz="6600" dirty="0" err="1" smtClean="0">
                <a:solidFill>
                  <a:srgbClr val="FF0000"/>
                </a:solidFill>
              </a:rPr>
              <a:t>scalable</a:t>
            </a:r>
            <a:r>
              <a:rPr lang="nl-NL" sz="6600" dirty="0" smtClean="0">
                <a:solidFill>
                  <a:srgbClr val="FF0000"/>
                </a:solidFill>
              </a:rPr>
              <a:t>, </a:t>
            </a:r>
            <a:r>
              <a:rPr lang="nl-NL" sz="6600" dirty="0" err="1" smtClean="0">
                <a:solidFill>
                  <a:srgbClr val="FF0000"/>
                </a:solidFill>
              </a:rPr>
              <a:t>reliable</a:t>
            </a:r>
            <a:r>
              <a:rPr lang="nl-NL" sz="6600" dirty="0" smtClean="0">
                <a:solidFill>
                  <a:srgbClr val="FF0000"/>
                </a:solidFill>
              </a:rPr>
              <a:t> Event Bus &amp; </a:t>
            </a:r>
            <a:r>
              <a:rPr lang="nl-NL" sz="6600" dirty="0">
                <a:solidFill>
                  <a:srgbClr val="FF0000"/>
                </a:solidFill>
              </a:rPr>
              <a:t/>
            </a:r>
            <a:br>
              <a:rPr lang="nl-NL" sz="6600" dirty="0">
                <a:solidFill>
                  <a:srgbClr val="FF0000"/>
                </a:solidFill>
              </a:rPr>
            </a:br>
            <a:r>
              <a:rPr lang="nl-NL" sz="6600" dirty="0" err="1" smtClean="0">
                <a:solidFill>
                  <a:srgbClr val="FF0000"/>
                </a:solidFill>
              </a:rPr>
              <a:t>essage</a:t>
            </a:r>
            <a:r>
              <a:rPr lang="nl-NL" sz="6600" dirty="0" smtClean="0">
                <a:solidFill>
                  <a:srgbClr val="FF0000"/>
                </a:solidFill>
              </a:rPr>
              <a:t> queue</a:t>
            </a:r>
            <a:endParaRPr lang="nl-NL" sz="6600" dirty="0">
              <a:solidFill>
                <a:srgbClr val="FF0000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15941" y="8291475"/>
            <a:ext cx="14955977" cy="2707095"/>
          </a:xfrm>
          <a:prstGeom prst="rect">
            <a:avLst/>
          </a:prstGeom>
        </p:spPr>
        <p:txBody>
          <a:bodyPr lIns="91422" tIns="45712" rIns="91422" bIns="45712"/>
          <a:lstStyle>
            <a:lvl1pPr marL="304804" indent="-304804" algn="l" defTabSz="1219216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914412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524020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2133629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438432" indent="0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3352844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53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60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68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Maarten Smeets &amp; Lucas Jellema</a:t>
            </a:r>
          </a:p>
          <a:p>
            <a:pPr marL="0" indent="0">
              <a:buNone/>
            </a:pP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09 </a:t>
            </a:r>
            <a:r>
              <a:rPr lang="nl-NL" b="1" dirty="0" err="1" smtClean="0">
                <a:solidFill>
                  <a:schemeClr val="accent6">
                    <a:lumMod val="50000"/>
                  </a:schemeClr>
                </a:solidFill>
              </a:rPr>
              <a:t>February</a:t>
            </a: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2017, Nieuwegein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41" y="169180"/>
            <a:ext cx="6320532" cy="199162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05177" y="4436360"/>
            <a:ext cx="9185819" cy="4447076"/>
          </a:xfrm>
          <a:prstGeom prst="rect">
            <a:avLst/>
          </a:prstGeom>
        </p:spPr>
        <p:txBody>
          <a:bodyPr lIns="91422" tIns="45712" rIns="91422" bIns="45712"/>
          <a:lstStyle>
            <a:lvl1pPr algn="l" defTabSz="12192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baseline="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nl-NL" sz="7200" dirty="0">
                <a:solidFill>
                  <a:srgbClr val="FF0000"/>
                </a:solidFill>
              </a:rPr>
              <a:t>M</a:t>
            </a:r>
            <a:endParaRPr lang="nl-NL" sz="72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s://kafka.apache.org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075" y="6083635"/>
            <a:ext cx="7913465" cy="236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32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3681" y="2346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83681" y="3870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019781" y="1570682"/>
            <a:ext cx="1968500" cy="1079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19781" y="2979588"/>
            <a:ext cx="1968500" cy="7175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88981" y="2783532"/>
            <a:ext cx="3124200" cy="3987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523981" y="3198464"/>
            <a:ext cx="1892300" cy="10074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/>
          <p:nvPr/>
        </p:nvCxnSpPr>
        <p:spPr>
          <a:xfrm>
            <a:off x="4552181" y="2733525"/>
            <a:ext cx="2971800" cy="929878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4552181" y="3980903"/>
            <a:ext cx="2971800" cy="225028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9" idx="1"/>
          </p:cNvCxnSpPr>
          <p:nvPr/>
        </p:nvCxnSpPr>
        <p:spPr>
          <a:xfrm flipV="1">
            <a:off x="9422631" y="2110432"/>
            <a:ext cx="2597150" cy="1552971"/>
          </a:xfrm>
          <a:prstGeom prst="bentConnector3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10" idx="1"/>
          </p:cNvCxnSpPr>
          <p:nvPr/>
        </p:nvCxnSpPr>
        <p:spPr>
          <a:xfrm flipV="1">
            <a:off x="9416281" y="3338363"/>
            <a:ext cx="2603500" cy="531812"/>
          </a:xfrm>
          <a:prstGeom prst="bentConnector3">
            <a:avLst>
              <a:gd name="adj1" fmla="val 73902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773482" y="1758156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2"/>
                </a:solidFill>
              </a:rPr>
              <a:t>Producers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247682" y="983456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bg2"/>
                </a:solidFill>
              </a:rPr>
              <a:t>Consumers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20142" y="3130350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Topic</a:t>
            </a:r>
            <a:endParaRPr lang="en-US" dirty="0" err="1" smtClean="0"/>
          </a:p>
        </p:txBody>
      </p:sp>
      <p:sp>
        <p:nvSpPr>
          <p:cNvPr id="54" name="TextBox 53"/>
          <p:cNvSpPr txBox="1"/>
          <p:nvPr/>
        </p:nvSpPr>
        <p:spPr>
          <a:xfrm>
            <a:off x="6901681" y="2785413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Broker</a:t>
            </a:r>
            <a:endParaRPr lang="en-US" dirty="0" err="1" smtClean="0"/>
          </a:p>
        </p:txBody>
      </p:sp>
      <p:pic>
        <p:nvPicPr>
          <p:cNvPr id="2050" name="Picture 2" descr="Image result for logo kafk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226" y="1470867"/>
            <a:ext cx="2625710" cy="138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6681102" y="7172210"/>
            <a:ext cx="660400" cy="889000"/>
            <a:chOff x="5473700" y="7607300"/>
            <a:chExt cx="965200" cy="1193800"/>
          </a:xfrm>
        </p:grpSpPr>
        <p:sp>
          <p:nvSpPr>
            <p:cNvPr id="55" name="Rectangle 54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7" name="Elbow Connector 66"/>
          <p:cNvCxnSpPr>
            <a:endCxn id="55" idx="3"/>
          </p:cNvCxnSpPr>
          <p:nvPr/>
        </p:nvCxnSpPr>
        <p:spPr>
          <a:xfrm rot="5400000">
            <a:off x="5867054" y="5680381"/>
            <a:ext cx="3410778" cy="46188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9021719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8665257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8308795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7952333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595871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9501392" y="712886"/>
            <a:ext cx="887208" cy="10452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9539923" y="752514"/>
            <a:ext cx="9124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/>
              <a:t>Key</a:t>
            </a:r>
            <a:endParaRPr lang="nl-NL" sz="2000" dirty="0" smtClean="0"/>
          </a:p>
          <a:p>
            <a:r>
              <a:rPr lang="nl-NL" sz="2000" dirty="0" smtClean="0"/>
              <a:t>Value </a:t>
            </a:r>
          </a:p>
          <a:p>
            <a:r>
              <a:rPr lang="nl-NL" sz="2000" dirty="0"/>
              <a:t>T</a:t>
            </a:r>
            <a:r>
              <a:rPr lang="nl-NL" sz="2000" dirty="0" smtClean="0"/>
              <a:t>ime</a:t>
            </a:r>
            <a:endParaRPr lang="en-US" sz="2000" dirty="0" err="1" smtClean="0"/>
          </a:p>
        </p:txBody>
      </p:sp>
      <p:cxnSp>
        <p:nvCxnSpPr>
          <p:cNvPr id="115" name="Straight Connector 114"/>
          <p:cNvCxnSpPr/>
          <p:nvPr/>
        </p:nvCxnSpPr>
        <p:spPr>
          <a:xfrm flipV="1">
            <a:off x="9021719" y="1768177"/>
            <a:ext cx="479673" cy="18238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9327381" y="1758156"/>
            <a:ext cx="1061219" cy="18338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064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Consuming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2169" y="2655980"/>
            <a:ext cx="11958638" cy="6119720"/>
          </a:xfrm>
        </p:spPr>
        <p:txBody>
          <a:bodyPr>
            <a:normAutofit fontScale="92500" lnSpcReduction="10000"/>
          </a:bodyPr>
          <a:lstStyle/>
          <a:p>
            <a:r>
              <a:rPr lang="nl-NL" dirty="0" err="1" smtClean="0"/>
              <a:t>Messages</a:t>
            </a:r>
            <a:r>
              <a:rPr lang="nl-NL" dirty="0" smtClean="0"/>
              <a:t> are </a:t>
            </a:r>
            <a:r>
              <a:rPr lang="nl-NL" dirty="0" err="1" smtClean="0"/>
              <a:t>available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consumers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they</a:t>
            </a:r>
            <a:r>
              <a:rPr lang="nl-NL" dirty="0" smtClean="0"/>
              <a:t> have been </a:t>
            </a:r>
            <a:r>
              <a:rPr lang="nl-NL" dirty="0" err="1" smtClean="0"/>
              <a:t>committed</a:t>
            </a:r>
            <a:endParaRPr lang="nl-NL" dirty="0" smtClean="0"/>
          </a:p>
          <a:p>
            <a:r>
              <a:rPr lang="nl-NL" dirty="0" err="1" smtClean="0"/>
              <a:t>Kafka</a:t>
            </a:r>
            <a:r>
              <a:rPr lang="nl-NL" dirty="0" smtClean="0"/>
              <a:t> does </a:t>
            </a:r>
            <a:r>
              <a:rPr lang="nl-NL" dirty="0" err="1" smtClean="0"/>
              <a:t>not</a:t>
            </a:r>
            <a:r>
              <a:rPr lang="nl-NL" dirty="0" smtClean="0"/>
              <a:t> push</a:t>
            </a:r>
          </a:p>
          <a:p>
            <a:pPr lvl="1"/>
            <a:r>
              <a:rPr lang="nl-NL" dirty="0" err="1" smtClean="0"/>
              <a:t>Unlike</a:t>
            </a:r>
            <a:r>
              <a:rPr lang="nl-NL" dirty="0" smtClean="0"/>
              <a:t> JMS</a:t>
            </a:r>
          </a:p>
          <a:p>
            <a:r>
              <a:rPr lang="nl-NL" dirty="0" smtClean="0"/>
              <a:t>Read does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destroy</a:t>
            </a:r>
            <a:endParaRPr lang="nl-NL" dirty="0" smtClean="0"/>
          </a:p>
          <a:p>
            <a:pPr lvl="1"/>
            <a:r>
              <a:rPr lang="nl-NL" dirty="0" err="1" smtClean="0"/>
              <a:t>Unlike</a:t>
            </a:r>
            <a:r>
              <a:rPr lang="nl-NL" dirty="0" smtClean="0"/>
              <a:t> JMS Topic</a:t>
            </a:r>
          </a:p>
          <a:p>
            <a:r>
              <a:rPr lang="nl-NL" dirty="0" smtClean="0"/>
              <a:t>(</a:t>
            </a:r>
            <a:r>
              <a:rPr lang="nl-NL" dirty="0" err="1" smtClean="0"/>
              <a:t>some</a:t>
            </a:r>
            <a:r>
              <a:rPr lang="nl-NL" dirty="0" smtClean="0"/>
              <a:t>) </a:t>
            </a:r>
            <a:r>
              <a:rPr lang="nl-NL" dirty="0" err="1" smtClean="0"/>
              <a:t>History</a:t>
            </a:r>
            <a:r>
              <a:rPr lang="nl-NL" dirty="0" smtClean="0"/>
              <a:t> </a:t>
            </a:r>
            <a:r>
              <a:rPr lang="nl-NL" dirty="0" err="1" smtClean="0"/>
              <a:t>available</a:t>
            </a:r>
            <a:endParaRPr lang="nl-NL" dirty="0" smtClean="0"/>
          </a:p>
          <a:p>
            <a:pPr lvl="1"/>
            <a:r>
              <a:rPr lang="nl-NL" dirty="0" smtClean="0"/>
              <a:t>Offline </a:t>
            </a:r>
            <a:r>
              <a:rPr lang="nl-NL" dirty="0" err="1" smtClean="0"/>
              <a:t>consumers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catch up</a:t>
            </a:r>
          </a:p>
          <a:p>
            <a:pPr lvl="1"/>
            <a:r>
              <a:rPr lang="nl-NL" dirty="0" err="1" smtClean="0"/>
              <a:t>Consumers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re-</a:t>
            </a:r>
            <a:r>
              <a:rPr lang="nl-NL" dirty="0" err="1" smtClean="0"/>
              <a:t>consume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past</a:t>
            </a:r>
          </a:p>
          <a:p>
            <a:r>
              <a:rPr lang="nl-NL" dirty="0" smtClean="0"/>
              <a:t>Delivery </a:t>
            </a:r>
            <a:r>
              <a:rPr lang="nl-NL" dirty="0" err="1" smtClean="0"/>
              <a:t>Guarantees</a:t>
            </a:r>
            <a:endParaRPr lang="nl-NL" dirty="0" smtClean="0"/>
          </a:p>
          <a:p>
            <a:pPr lvl="1"/>
            <a:r>
              <a:rPr lang="nl-NL" dirty="0" smtClean="0"/>
              <a:t>Ordering </a:t>
            </a:r>
            <a:r>
              <a:rPr lang="nl-NL" dirty="0" err="1" smtClean="0"/>
              <a:t>maintained</a:t>
            </a:r>
            <a:endParaRPr lang="nl-NL" dirty="0" smtClean="0"/>
          </a:p>
          <a:p>
            <a:pPr lvl="1"/>
            <a:r>
              <a:rPr lang="nl-NL" dirty="0" smtClean="0"/>
              <a:t>At </a:t>
            </a:r>
            <a:r>
              <a:rPr lang="nl-NL" dirty="0" err="1" smtClean="0"/>
              <a:t>least</a:t>
            </a:r>
            <a:r>
              <a:rPr lang="nl-NL" dirty="0" smtClean="0"/>
              <a:t> </a:t>
            </a:r>
            <a:r>
              <a:rPr lang="nl-NL" dirty="0" err="1" smtClean="0"/>
              <a:t>once</a:t>
            </a:r>
            <a:r>
              <a:rPr lang="nl-NL" dirty="0" smtClean="0"/>
              <a:t> (per </a:t>
            </a:r>
            <a:r>
              <a:rPr lang="nl-NL" dirty="0" err="1" smtClean="0"/>
              <a:t>consumer</a:t>
            </a:r>
            <a:r>
              <a:rPr lang="nl-NL" dirty="0" smtClean="0"/>
              <a:t>) </a:t>
            </a:r>
            <a:r>
              <a:rPr lang="nl-NL" dirty="0" err="1" smtClean="0"/>
              <a:t>by</a:t>
            </a:r>
            <a:r>
              <a:rPr lang="nl-NL" dirty="0" smtClean="0"/>
              <a:t> default; at-most-</a:t>
            </a:r>
            <a:r>
              <a:rPr lang="nl-NL" dirty="0" err="1" smtClean="0"/>
              <a:t>once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exactly</a:t>
            </a:r>
            <a:r>
              <a:rPr lang="nl-NL" dirty="0" err="1"/>
              <a:t>-</a:t>
            </a:r>
            <a:r>
              <a:rPr lang="nl-NL" dirty="0" err="1" smtClean="0"/>
              <a:t>once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08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3681" y="2346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83681" y="3870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83681" y="5394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019781" y="1570682"/>
            <a:ext cx="1968500" cy="1079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19781" y="2979588"/>
            <a:ext cx="1968500" cy="7175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019781" y="4714725"/>
            <a:ext cx="1968500" cy="14343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019781" y="6447482"/>
            <a:ext cx="1968500" cy="1079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019781" y="4026544"/>
            <a:ext cx="196850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88981" y="2783532"/>
            <a:ext cx="3124200" cy="3987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523981" y="3198464"/>
            <a:ext cx="1892300" cy="10074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/>
          <p:nvPr/>
        </p:nvCxnSpPr>
        <p:spPr>
          <a:xfrm>
            <a:off x="4552181" y="2733525"/>
            <a:ext cx="2971800" cy="929878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4552181" y="3980903"/>
            <a:ext cx="2971800" cy="225028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flipV="1">
            <a:off x="4552181" y="4949675"/>
            <a:ext cx="2971800" cy="764379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3"/>
          </p:cNvCxnSpPr>
          <p:nvPr/>
        </p:nvCxnSpPr>
        <p:spPr>
          <a:xfrm>
            <a:off x="4552181" y="4409925"/>
            <a:ext cx="2971800" cy="304800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7" idx="3"/>
          </p:cNvCxnSpPr>
          <p:nvPr/>
        </p:nvCxnSpPr>
        <p:spPr>
          <a:xfrm>
            <a:off x="4552181" y="5933925"/>
            <a:ext cx="2971800" cy="2379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9" idx="1"/>
          </p:cNvCxnSpPr>
          <p:nvPr/>
        </p:nvCxnSpPr>
        <p:spPr>
          <a:xfrm flipV="1">
            <a:off x="9422631" y="2110432"/>
            <a:ext cx="2597150" cy="1552971"/>
          </a:xfrm>
          <a:prstGeom prst="bentConnector3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13" idx="1"/>
          </p:cNvCxnSpPr>
          <p:nvPr/>
        </p:nvCxnSpPr>
        <p:spPr>
          <a:xfrm flipV="1">
            <a:off x="9428981" y="4205932"/>
            <a:ext cx="2590800" cy="508793"/>
          </a:xfrm>
          <a:prstGeom prst="bentConnector3">
            <a:avLst>
              <a:gd name="adj1" fmla="val 73529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10" idx="1"/>
          </p:cNvCxnSpPr>
          <p:nvPr/>
        </p:nvCxnSpPr>
        <p:spPr>
          <a:xfrm flipV="1">
            <a:off x="9416281" y="3338363"/>
            <a:ext cx="2603500" cy="531812"/>
          </a:xfrm>
          <a:prstGeom prst="bentConnector3">
            <a:avLst>
              <a:gd name="adj1" fmla="val 73902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0" idx="3"/>
            <a:endCxn id="11" idx="1"/>
          </p:cNvCxnSpPr>
          <p:nvPr/>
        </p:nvCxnSpPr>
        <p:spPr>
          <a:xfrm>
            <a:off x="9416281" y="4888952"/>
            <a:ext cx="2603500" cy="542927"/>
          </a:xfrm>
          <a:prstGeom prst="bentConnector3">
            <a:avLst>
              <a:gd name="adj1" fmla="val 73415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12" idx="1"/>
          </p:cNvCxnSpPr>
          <p:nvPr/>
        </p:nvCxnSpPr>
        <p:spPr>
          <a:xfrm>
            <a:off x="9428981" y="5120332"/>
            <a:ext cx="2590800" cy="1866900"/>
          </a:xfrm>
          <a:prstGeom prst="bentConnector3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773482" y="1758156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Producers</a:t>
            </a:r>
            <a:endParaRPr lang="en-US" dirty="0" err="1" smtClean="0">
              <a:solidFill>
                <a:schemeClr val="tx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247682" y="983456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tx2"/>
                </a:solidFill>
              </a:rPr>
              <a:t>Consumers</a:t>
            </a:r>
            <a:endParaRPr lang="en-US" dirty="0" err="1" smtClean="0">
              <a:solidFill>
                <a:schemeClr val="tx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20142" y="3130350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Topic</a:t>
            </a:r>
            <a:endParaRPr lang="en-US" dirty="0" err="1" smtClean="0"/>
          </a:p>
        </p:txBody>
      </p:sp>
      <p:sp>
        <p:nvSpPr>
          <p:cNvPr id="54" name="TextBox 53"/>
          <p:cNvSpPr txBox="1"/>
          <p:nvPr/>
        </p:nvSpPr>
        <p:spPr>
          <a:xfrm>
            <a:off x="6901681" y="2785413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Broker</a:t>
            </a:r>
            <a:endParaRPr lang="en-US" dirty="0" err="1" smtClean="0"/>
          </a:p>
        </p:txBody>
      </p:sp>
      <p:pic>
        <p:nvPicPr>
          <p:cNvPr id="2050" name="Picture 2" descr="Image result for logo kafk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226" y="1470867"/>
            <a:ext cx="2625710" cy="138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6681102" y="7172210"/>
            <a:ext cx="660400" cy="889000"/>
            <a:chOff x="5473700" y="7607300"/>
            <a:chExt cx="965200" cy="1193800"/>
          </a:xfrm>
        </p:grpSpPr>
        <p:sp>
          <p:nvSpPr>
            <p:cNvPr id="55" name="Rectangle 54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7" name="Elbow Connector 66"/>
          <p:cNvCxnSpPr>
            <a:endCxn id="55" idx="3"/>
          </p:cNvCxnSpPr>
          <p:nvPr/>
        </p:nvCxnSpPr>
        <p:spPr>
          <a:xfrm rot="5400000">
            <a:off x="5867054" y="5680381"/>
            <a:ext cx="3410778" cy="46188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8162642" y="7172210"/>
            <a:ext cx="660400" cy="889000"/>
            <a:chOff x="5473700" y="7607300"/>
            <a:chExt cx="965200" cy="1193800"/>
          </a:xfrm>
        </p:grpSpPr>
        <p:sp>
          <p:nvSpPr>
            <p:cNvPr id="71" name="Rectangle 70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7523981" y="4498824"/>
            <a:ext cx="1892300" cy="7802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>
            <a:stCxn id="31" idx="2"/>
            <a:endCxn id="71" idx="0"/>
          </p:cNvCxnSpPr>
          <p:nvPr/>
        </p:nvCxnSpPr>
        <p:spPr>
          <a:xfrm>
            <a:off x="8476481" y="6324053"/>
            <a:ext cx="16361" cy="8481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530331" y="5543797"/>
            <a:ext cx="1892300" cy="7802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9394876" y="7172210"/>
            <a:ext cx="660400" cy="889000"/>
            <a:chOff x="5473700" y="7607300"/>
            <a:chExt cx="965200" cy="1193800"/>
          </a:xfrm>
        </p:grpSpPr>
        <p:sp>
          <p:nvSpPr>
            <p:cNvPr id="87" name="Rectangle 86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6" name="Elbow Connector 95"/>
          <p:cNvCxnSpPr>
            <a:stCxn id="87" idx="0"/>
          </p:cNvCxnSpPr>
          <p:nvPr/>
        </p:nvCxnSpPr>
        <p:spPr>
          <a:xfrm rot="16200000" flipV="1">
            <a:off x="8363764" y="5810897"/>
            <a:ext cx="1893130" cy="829495"/>
          </a:xfrm>
          <a:prstGeom prst="bentConnector3">
            <a:avLst>
              <a:gd name="adj1" fmla="val 9159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9021719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8665257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8308795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7952333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595871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9501392" y="712886"/>
            <a:ext cx="887208" cy="10452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9539923" y="752514"/>
            <a:ext cx="9124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/>
              <a:t>Key</a:t>
            </a:r>
            <a:endParaRPr lang="nl-NL" sz="2000" dirty="0" smtClean="0"/>
          </a:p>
          <a:p>
            <a:r>
              <a:rPr lang="nl-NL" sz="2000" dirty="0" smtClean="0"/>
              <a:t>Value </a:t>
            </a:r>
          </a:p>
          <a:p>
            <a:r>
              <a:rPr lang="nl-NL" sz="2000" dirty="0"/>
              <a:t>T</a:t>
            </a:r>
            <a:r>
              <a:rPr lang="nl-NL" sz="2000" dirty="0" smtClean="0"/>
              <a:t>ime</a:t>
            </a:r>
            <a:endParaRPr lang="en-US" sz="2000" dirty="0" err="1" smtClean="0"/>
          </a:p>
        </p:txBody>
      </p:sp>
      <p:cxnSp>
        <p:nvCxnSpPr>
          <p:cNvPr id="115" name="Straight Connector 114"/>
          <p:cNvCxnSpPr/>
          <p:nvPr/>
        </p:nvCxnSpPr>
        <p:spPr>
          <a:xfrm flipV="1">
            <a:off x="9021719" y="1768177"/>
            <a:ext cx="479673" cy="18238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9327381" y="1758156"/>
            <a:ext cx="1061219" cy="18338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606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What’s</a:t>
            </a:r>
            <a:r>
              <a:rPr lang="nl-NL" dirty="0" smtClean="0"/>
              <a:t> </a:t>
            </a:r>
            <a:r>
              <a:rPr lang="nl-NL" dirty="0" err="1" smtClean="0"/>
              <a:t>so</a:t>
            </a:r>
            <a:r>
              <a:rPr lang="nl-NL" dirty="0" smtClean="0"/>
              <a:t> special?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err="1" smtClean="0"/>
              <a:t>Durable</a:t>
            </a:r>
            <a:endParaRPr lang="nl-NL" dirty="0" smtClean="0"/>
          </a:p>
          <a:p>
            <a:r>
              <a:rPr lang="nl-NL" dirty="0" err="1" smtClean="0"/>
              <a:t>Scalable</a:t>
            </a:r>
            <a:endParaRPr lang="nl-NL" dirty="0" smtClean="0"/>
          </a:p>
          <a:p>
            <a:pPr lvl="1"/>
            <a:r>
              <a:rPr lang="nl-NL" dirty="0" smtClean="0"/>
              <a:t>High volume</a:t>
            </a:r>
          </a:p>
          <a:p>
            <a:pPr lvl="1"/>
            <a:r>
              <a:rPr lang="nl-NL" dirty="0" smtClean="0"/>
              <a:t>High speed</a:t>
            </a:r>
          </a:p>
          <a:p>
            <a:r>
              <a:rPr lang="nl-NL" dirty="0" err="1" smtClean="0"/>
              <a:t>Available</a:t>
            </a:r>
            <a:endParaRPr lang="nl-NL" dirty="0" smtClean="0"/>
          </a:p>
          <a:p>
            <a:r>
              <a:rPr lang="nl-NL" dirty="0" smtClean="0"/>
              <a:t>Distributed</a:t>
            </a:r>
          </a:p>
          <a:p>
            <a:r>
              <a:rPr lang="nl-NL" dirty="0" smtClean="0"/>
              <a:t>Open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950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image apache zookee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178" y="1550340"/>
            <a:ext cx="1410596" cy="8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9" name="Group 178"/>
          <p:cNvGrpSpPr/>
          <p:nvPr/>
        </p:nvGrpSpPr>
        <p:grpSpPr>
          <a:xfrm>
            <a:off x="5766702" y="7985010"/>
            <a:ext cx="660400" cy="889000"/>
            <a:chOff x="5473700" y="7607300"/>
            <a:chExt cx="965200" cy="1193800"/>
          </a:xfrm>
        </p:grpSpPr>
        <p:sp>
          <p:nvSpPr>
            <p:cNvPr id="180" name="Rectangle 179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1" name="Straight Connector 180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5614302" y="7832610"/>
            <a:ext cx="660400" cy="889000"/>
            <a:chOff x="5473700" y="7607300"/>
            <a:chExt cx="965200" cy="1193800"/>
          </a:xfrm>
        </p:grpSpPr>
        <p:sp>
          <p:nvSpPr>
            <p:cNvPr id="189" name="Rectangle 188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6300102" y="7654810"/>
            <a:ext cx="660400" cy="889000"/>
            <a:chOff x="5473700" y="7607300"/>
            <a:chExt cx="965200" cy="1193800"/>
          </a:xfrm>
        </p:grpSpPr>
        <p:sp>
          <p:nvSpPr>
            <p:cNvPr id="162" name="Rectangle 161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0" name="Group 169"/>
          <p:cNvGrpSpPr/>
          <p:nvPr/>
        </p:nvGrpSpPr>
        <p:grpSpPr>
          <a:xfrm>
            <a:off x="6147702" y="7502410"/>
            <a:ext cx="660400" cy="889000"/>
            <a:chOff x="5473700" y="7607300"/>
            <a:chExt cx="965200" cy="1193800"/>
          </a:xfrm>
        </p:grpSpPr>
        <p:sp>
          <p:nvSpPr>
            <p:cNvPr id="171" name="Rectangle 170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6833502" y="7324610"/>
            <a:ext cx="660400" cy="889000"/>
            <a:chOff x="5473700" y="7607300"/>
            <a:chExt cx="965200" cy="1193800"/>
          </a:xfrm>
        </p:grpSpPr>
        <p:sp>
          <p:nvSpPr>
            <p:cNvPr id="84" name="Rectangle 83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Rectangle 80"/>
          <p:cNvSpPr/>
          <p:nvPr/>
        </p:nvSpPr>
        <p:spPr>
          <a:xfrm>
            <a:off x="7244581" y="2326332"/>
            <a:ext cx="3124200" cy="3987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7066781" y="2554932"/>
            <a:ext cx="3124200" cy="3987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83681" y="2346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83681" y="3870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83681" y="5394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019781" y="1570682"/>
            <a:ext cx="1968500" cy="1079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19781" y="2979588"/>
            <a:ext cx="1968500" cy="7175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019781" y="4714725"/>
            <a:ext cx="1968500" cy="14343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019781" y="6447482"/>
            <a:ext cx="1968500" cy="1079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019781" y="4026544"/>
            <a:ext cx="196850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299181" y="4949675"/>
            <a:ext cx="609600" cy="444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042131" y="4949675"/>
            <a:ext cx="609600" cy="444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299181" y="5491804"/>
            <a:ext cx="609600" cy="444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042131" y="5491804"/>
            <a:ext cx="609600" cy="444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88981" y="2783532"/>
            <a:ext cx="3124200" cy="3987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523981" y="3198464"/>
            <a:ext cx="1892300" cy="13507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/>
          <p:nvPr/>
        </p:nvCxnSpPr>
        <p:spPr>
          <a:xfrm>
            <a:off x="4552181" y="2733525"/>
            <a:ext cx="2971800" cy="929878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4552181" y="3980903"/>
            <a:ext cx="2971800" cy="225028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20" idx="1"/>
          </p:cNvCxnSpPr>
          <p:nvPr/>
        </p:nvCxnSpPr>
        <p:spPr>
          <a:xfrm flipV="1">
            <a:off x="4552181" y="5028256"/>
            <a:ext cx="2971800" cy="685799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4552181" y="4587725"/>
            <a:ext cx="2971800" cy="304800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7" idx="3"/>
          </p:cNvCxnSpPr>
          <p:nvPr/>
        </p:nvCxnSpPr>
        <p:spPr>
          <a:xfrm>
            <a:off x="4552181" y="5933925"/>
            <a:ext cx="2971800" cy="2379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>
            <a:off x="9344076" y="3843386"/>
            <a:ext cx="2955105" cy="1417439"/>
          </a:xfrm>
          <a:prstGeom prst="bentConnector3">
            <a:avLst>
              <a:gd name="adj1" fmla="val 68480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12" idx="1"/>
          </p:cNvCxnSpPr>
          <p:nvPr/>
        </p:nvCxnSpPr>
        <p:spPr>
          <a:xfrm>
            <a:off x="9428981" y="5120332"/>
            <a:ext cx="2590800" cy="1866900"/>
          </a:xfrm>
          <a:prstGeom prst="bentConnector3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773482" y="1758156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2"/>
                </a:solidFill>
              </a:rPr>
              <a:t>Producers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247682" y="983456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bg2"/>
                </a:solidFill>
              </a:rPr>
              <a:t>Consumers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20142" y="3130350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Topic</a:t>
            </a:r>
            <a:endParaRPr lang="en-US" dirty="0" err="1" smtClean="0"/>
          </a:p>
        </p:txBody>
      </p:sp>
      <p:sp>
        <p:nvSpPr>
          <p:cNvPr id="54" name="TextBox 53"/>
          <p:cNvSpPr txBox="1"/>
          <p:nvPr/>
        </p:nvSpPr>
        <p:spPr>
          <a:xfrm>
            <a:off x="6901681" y="2785413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Broker</a:t>
            </a:r>
            <a:endParaRPr lang="en-US" dirty="0" err="1" smtClean="0"/>
          </a:p>
        </p:txBody>
      </p:sp>
      <p:pic>
        <p:nvPicPr>
          <p:cNvPr id="2050" name="Picture 2" descr="Image result for logo kafk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344" y="40083"/>
            <a:ext cx="2625710" cy="138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6681102" y="7172210"/>
            <a:ext cx="660400" cy="889000"/>
            <a:chOff x="5473700" y="7607300"/>
            <a:chExt cx="965200" cy="1193800"/>
          </a:xfrm>
        </p:grpSpPr>
        <p:sp>
          <p:nvSpPr>
            <p:cNvPr id="55" name="Rectangle 54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7" name="Elbow Connector 66"/>
          <p:cNvCxnSpPr/>
          <p:nvPr/>
        </p:nvCxnSpPr>
        <p:spPr>
          <a:xfrm rot="5400000">
            <a:off x="5752816" y="5518792"/>
            <a:ext cx="3635805" cy="56003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8162642" y="7172210"/>
            <a:ext cx="660400" cy="889000"/>
            <a:chOff x="5473700" y="7607300"/>
            <a:chExt cx="965200" cy="1193800"/>
          </a:xfrm>
        </p:grpSpPr>
        <p:sp>
          <p:nvSpPr>
            <p:cNvPr id="71" name="Rectangle 70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3" name="Straight Connector 82"/>
          <p:cNvCxnSpPr>
            <a:stCxn id="31" idx="2"/>
            <a:endCxn id="71" idx="0"/>
          </p:cNvCxnSpPr>
          <p:nvPr/>
        </p:nvCxnSpPr>
        <p:spPr>
          <a:xfrm>
            <a:off x="8476481" y="6324053"/>
            <a:ext cx="16361" cy="8481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9394876" y="7172210"/>
            <a:ext cx="660400" cy="889000"/>
            <a:chOff x="5473700" y="7607300"/>
            <a:chExt cx="965200" cy="1193800"/>
          </a:xfrm>
        </p:grpSpPr>
        <p:sp>
          <p:nvSpPr>
            <p:cNvPr id="87" name="Rectangle 86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6" name="Elbow Connector 95"/>
          <p:cNvCxnSpPr>
            <a:stCxn id="87" idx="0"/>
          </p:cNvCxnSpPr>
          <p:nvPr/>
        </p:nvCxnSpPr>
        <p:spPr>
          <a:xfrm rot="16200000" flipV="1">
            <a:off x="8363764" y="5810897"/>
            <a:ext cx="1893130" cy="829495"/>
          </a:xfrm>
          <a:prstGeom prst="bentConnector3">
            <a:avLst>
              <a:gd name="adj1" fmla="val 9159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580880" y="2213420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 smtClean="0">
                <a:solidFill>
                  <a:schemeClr val="bg2"/>
                </a:solidFill>
              </a:rPr>
              <a:t>tcp</a:t>
            </a:r>
            <a:endParaRPr lang="en-US" i="1" dirty="0" err="1" smtClean="0">
              <a:solidFill>
                <a:schemeClr val="bg2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712221" y="1471511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 smtClean="0">
                <a:solidFill>
                  <a:schemeClr val="bg2"/>
                </a:solidFill>
              </a:rPr>
              <a:t>tcp</a:t>
            </a:r>
            <a:endParaRPr lang="en-US" i="1" dirty="0" err="1" smtClean="0">
              <a:solidFill>
                <a:schemeClr val="bg2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8315042" y="7324610"/>
            <a:ext cx="660400" cy="889000"/>
            <a:chOff x="5473700" y="7607300"/>
            <a:chExt cx="965200" cy="1193800"/>
          </a:xfrm>
        </p:grpSpPr>
        <p:sp>
          <p:nvSpPr>
            <p:cNvPr id="121" name="Rectangle 120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8467442" y="7477010"/>
            <a:ext cx="660400" cy="889000"/>
            <a:chOff x="5473700" y="7607300"/>
            <a:chExt cx="965200" cy="1193800"/>
          </a:xfrm>
        </p:grpSpPr>
        <p:sp>
          <p:nvSpPr>
            <p:cNvPr id="130" name="Rectangle 129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9547276" y="7324610"/>
            <a:ext cx="660400" cy="889000"/>
            <a:chOff x="5473700" y="7607300"/>
            <a:chExt cx="965200" cy="1193800"/>
          </a:xfrm>
        </p:grpSpPr>
        <p:sp>
          <p:nvSpPr>
            <p:cNvPr id="139" name="Rectangle 138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9699676" y="7477010"/>
            <a:ext cx="660400" cy="889000"/>
            <a:chOff x="5473700" y="7607300"/>
            <a:chExt cx="965200" cy="1193800"/>
          </a:xfrm>
        </p:grpSpPr>
        <p:sp>
          <p:nvSpPr>
            <p:cNvPr id="148" name="Rectangle 147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Connector 148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7752585" y="3528069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8970919" y="35920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8614457" y="35920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8257995" y="35920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7901533" y="35920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Elbow Connector 40"/>
          <p:cNvCxnSpPr/>
          <p:nvPr/>
        </p:nvCxnSpPr>
        <p:spPr>
          <a:xfrm flipV="1">
            <a:off x="8505876" y="3236763"/>
            <a:ext cx="3513905" cy="531812"/>
          </a:xfrm>
          <a:prstGeom prst="bentConnector3">
            <a:avLst>
              <a:gd name="adj1" fmla="val 81082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9" idx="1"/>
          </p:cNvCxnSpPr>
          <p:nvPr/>
        </p:nvCxnSpPr>
        <p:spPr>
          <a:xfrm flipV="1">
            <a:off x="8823042" y="2110432"/>
            <a:ext cx="3196739" cy="1586706"/>
          </a:xfrm>
          <a:prstGeom prst="bentConnector3">
            <a:avLst>
              <a:gd name="adj1" fmla="val 59932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7739885" y="4023369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8958219" y="40873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8601757" y="40873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8245295" y="40873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Elbow Connector 38"/>
          <p:cNvCxnSpPr>
            <a:endCxn id="84" idx="3"/>
          </p:cNvCxnSpPr>
          <p:nvPr/>
        </p:nvCxnSpPr>
        <p:spPr>
          <a:xfrm rot="5400000">
            <a:off x="6111969" y="5858136"/>
            <a:ext cx="3292908" cy="52904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23981" y="4777432"/>
            <a:ext cx="1892300" cy="5016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530331" y="5543797"/>
            <a:ext cx="1892300" cy="7802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Elbow Connector 47"/>
          <p:cNvCxnSpPr>
            <a:stCxn id="158" idx="3"/>
            <a:endCxn id="16" idx="1"/>
          </p:cNvCxnSpPr>
          <p:nvPr/>
        </p:nvCxnSpPr>
        <p:spPr>
          <a:xfrm>
            <a:off x="8907419" y="4228231"/>
            <a:ext cx="3391762" cy="1485823"/>
          </a:xfrm>
          <a:prstGeom prst="bentConnector3">
            <a:avLst>
              <a:gd name="adj1" fmla="val 61982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015638" y="2346175"/>
            <a:ext cx="407262" cy="557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5079138" y="2444252"/>
            <a:ext cx="152831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5117238" y="2525710"/>
            <a:ext cx="152831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5168038" y="2632568"/>
            <a:ext cx="152831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Image result for server hos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23" y="1524543"/>
            <a:ext cx="1145629" cy="11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4" descr="Image result for server hos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13885" y="1262952"/>
            <a:ext cx="1145629" cy="11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laptop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770" y="1652428"/>
            <a:ext cx="796349" cy="87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956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10 min – Demo plus intro </a:t>
            </a:r>
            <a:r>
              <a:rPr lang="nl-NL" dirty="0" err="1" smtClean="0"/>
              <a:t>handson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Producing, Consuming from Kafka console</a:t>
            </a:r>
          </a:p>
          <a:p>
            <a:r>
              <a:rPr lang="nl-NL" dirty="0" smtClean="0"/>
              <a:t>Monitoring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17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25 min –</a:t>
            </a:r>
            <a:r>
              <a:rPr lang="nl-NL" dirty="0" err="1" smtClean="0"/>
              <a:t>handson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Using VM</a:t>
            </a:r>
          </a:p>
          <a:p>
            <a:r>
              <a:rPr lang="en-US" dirty="0" smtClean="0"/>
              <a:t>Producing, Consuming from Kafka console</a:t>
            </a:r>
          </a:p>
          <a:p>
            <a:r>
              <a:rPr lang="nl-NL" dirty="0" smtClean="0"/>
              <a:t>Monitoring</a:t>
            </a:r>
            <a:endParaRPr lang="en-US" dirty="0"/>
          </a:p>
          <a:p>
            <a:pPr lvl="1"/>
            <a:r>
              <a:rPr lang="nl-NL" dirty="0" err="1" smtClean="0"/>
              <a:t>Kafka</a:t>
            </a:r>
            <a:r>
              <a:rPr lang="nl-NL" dirty="0" smtClean="0"/>
              <a:t> tool</a:t>
            </a:r>
          </a:p>
          <a:p>
            <a:pPr lvl="1"/>
            <a:r>
              <a:rPr lang="nl-NL" dirty="0" err="1" smtClean="0"/>
              <a:t>Kafka</a:t>
            </a:r>
            <a:r>
              <a:rPr lang="nl-NL" dirty="0" smtClean="0"/>
              <a:t> manager (browser </a:t>
            </a:r>
            <a:r>
              <a:rPr lang="nl-NL" dirty="0" err="1" smtClean="0"/>
              <a:t>based</a:t>
            </a:r>
            <a:r>
              <a:rPr lang="nl-NL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31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Agenda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Introduction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 &amp; </a:t>
            </a:r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overview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Demo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Handson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 part 1 - </a:t>
            </a:r>
            <a:br>
              <a:rPr lang="nl-NL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Producing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and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Consuming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messages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 (pub/sub)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Dinner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Kafka</a:t>
            </a:r>
            <a:r>
              <a:rPr lang="nl-NL" dirty="0" smtClean="0"/>
              <a:t>: </a:t>
            </a:r>
            <a:br>
              <a:rPr lang="nl-NL" dirty="0" smtClean="0"/>
            </a:br>
            <a:r>
              <a:rPr lang="nl-NL" dirty="0" smtClean="0"/>
              <a:t>	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err="1" smtClean="0"/>
              <a:t>Kafka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Oracle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nl-NL" dirty="0" err="1" smtClean="0"/>
              <a:t>Handson</a:t>
            </a:r>
            <a:r>
              <a:rPr lang="nl-NL" dirty="0" smtClean="0"/>
              <a:t> </a:t>
            </a:r>
            <a:r>
              <a:rPr lang="nl-NL" dirty="0" smtClean="0"/>
              <a:t>part 2 </a:t>
            </a:r>
            <a:r>
              <a:rPr lang="nl-NL" dirty="0" smtClean="0"/>
              <a:t>–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more complex </a:t>
            </a:r>
            <a:r>
              <a:rPr lang="nl-NL" dirty="0" err="1" smtClean="0"/>
              <a:t>scenarios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some</a:t>
            </a:r>
            <a:r>
              <a:rPr lang="nl-NL" dirty="0" smtClean="0"/>
              <a:t> background &amp; </a:t>
            </a:r>
            <a:r>
              <a:rPr lang="nl-NL" dirty="0" err="1" smtClean="0"/>
              <a:t>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30 min -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history</a:t>
            </a:r>
            <a:r>
              <a:rPr lang="nl-NL" dirty="0"/>
              <a:t>, a </a:t>
            </a:r>
            <a:r>
              <a:rPr lang="nl-NL" dirty="0" err="1"/>
              <a:t>peek</a:t>
            </a:r>
            <a:r>
              <a:rPr lang="nl-NL" dirty="0"/>
              <a:t> </a:t>
            </a:r>
            <a:r>
              <a:rPr lang="nl-NL" dirty="0" err="1"/>
              <a:t>under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hood</a:t>
            </a:r>
            <a:r>
              <a:rPr lang="nl-NL" dirty="0"/>
              <a:t>, </a:t>
            </a:r>
            <a:r>
              <a:rPr lang="nl-NL" dirty="0" err="1"/>
              <a:t>role</a:t>
            </a:r>
            <a:r>
              <a:rPr lang="nl-NL" dirty="0"/>
              <a:t> in </a:t>
            </a:r>
            <a:r>
              <a:rPr lang="nl-NL" dirty="0" err="1"/>
              <a:t>architecture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cases</a:t>
            </a:r>
            <a:r>
              <a:rPr lang="en-US" dirty="0"/>
              <a:t/>
            </a:r>
            <a:br>
              <a:rPr lang="en-US" dirty="0"/>
            </a:br>
            <a:r>
              <a:rPr lang="nl-NL" dirty="0" smtClean="0"/>
              <a:t> 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Historie</a:t>
            </a:r>
            <a:r>
              <a:rPr lang="en-US" dirty="0"/>
              <a:t> (LinkedIn)/</a:t>
            </a:r>
            <a:r>
              <a:rPr lang="en-US" dirty="0" err="1"/>
              <a:t>achtergrond</a:t>
            </a:r>
            <a:r>
              <a:rPr lang="en-US" dirty="0"/>
              <a:t>/</a:t>
            </a:r>
            <a:r>
              <a:rPr lang="en-US" dirty="0" err="1"/>
              <a:t>kenmerken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doelstellingen</a:t>
            </a:r>
            <a:endParaRPr lang="en-US" dirty="0"/>
          </a:p>
          <a:p>
            <a:r>
              <a:rPr lang="en-US" dirty="0"/>
              <a:t>Confluent platform (</a:t>
            </a:r>
            <a:r>
              <a:rPr lang="en-US" dirty="0">
                <a:hlinkClick r:id="rId2"/>
              </a:rPr>
              <a:t>http://docs.confluent.io/2.0.0/platform.html</a:t>
            </a:r>
            <a:r>
              <a:rPr lang="en-US" dirty="0"/>
              <a:t>), Kafka Streams, Kafka Connect</a:t>
            </a:r>
          </a:p>
          <a:p>
            <a:r>
              <a:rPr lang="en-US" dirty="0" err="1" smtClean="0"/>
              <a:t>Concepten</a:t>
            </a:r>
            <a:r>
              <a:rPr lang="en-US" dirty="0" smtClean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Architectuur</a:t>
            </a:r>
            <a:r>
              <a:rPr lang="en-US" dirty="0"/>
              <a:t> - partitions, cluster, brokers, Zookeeper; batches? serialization? fire &amp; forget/synch/</a:t>
            </a:r>
            <a:r>
              <a:rPr lang="en-US" dirty="0" err="1"/>
              <a:t>asynch</a:t>
            </a:r>
            <a:r>
              <a:rPr lang="en-US" dirty="0"/>
              <a:t>, ordering. </a:t>
            </a:r>
            <a:endParaRPr lang="en-US" dirty="0" smtClean="0"/>
          </a:p>
          <a:p>
            <a:r>
              <a:rPr lang="en-US" dirty="0" smtClean="0"/>
              <a:t>Demo</a:t>
            </a:r>
            <a:r>
              <a:rPr lang="en-US" dirty="0"/>
              <a:t>: </a:t>
            </a:r>
            <a:r>
              <a:rPr lang="en-US" dirty="0" err="1"/>
              <a:t>Iets</a:t>
            </a:r>
            <a:r>
              <a:rPr lang="en-US" dirty="0"/>
              <a:t> </a:t>
            </a:r>
            <a:r>
              <a:rPr lang="en-US" dirty="0" err="1"/>
              <a:t>laten</a:t>
            </a:r>
            <a:r>
              <a:rPr lang="en-US" dirty="0"/>
              <a:t> </a:t>
            </a:r>
            <a:r>
              <a:rPr lang="en-US" dirty="0" err="1"/>
              <a:t>zien</a:t>
            </a:r>
            <a:r>
              <a:rPr lang="en-US" dirty="0"/>
              <a:t> van partitioning? van serialization?</a:t>
            </a:r>
          </a:p>
          <a:p>
            <a:r>
              <a:rPr lang="en-US" dirty="0"/>
              <a:t>Use cases - </a:t>
            </a:r>
            <a:r>
              <a:rPr lang="en-US" dirty="0" err="1"/>
              <a:t>toepassingen</a:t>
            </a:r>
            <a:r>
              <a:rPr lang="en-US" dirty="0"/>
              <a:t> van Kafka (</a:t>
            </a:r>
            <a:r>
              <a:rPr lang="en-US" dirty="0" err="1"/>
              <a:t>replicatie</a:t>
            </a:r>
            <a:r>
              <a:rPr lang="en-US" dirty="0"/>
              <a:t>, </a:t>
            </a:r>
            <a:r>
              <a:rPr lang="en-US" dirty="0" err="1"/>
              <a:t>ontkoppeling</a:t>
            </a:r>
            <a:r>
              <a:rPr lang="en-US" dirty="0"/>
              <a:t>, throttling, ...)</a:t>
            </a:r>
          </a:p>
          <a:p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kom</a:t>
            </a:r>
            <a:r>
              <a:rPr lang="en-US" dirty="0"/>
              <a:t> je Kafka </a:t>
            </a:r>
            <a:r>
              <a:rPr lang="en-US" dirty="0" err="1"/>
              <a:t>tegen</a:t>
            </a:r>
            <a:r>
              <a:rPr lang="en-US" dirty="0"/>
              <a:t>, </a:t>
            </a:r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het </a:t>
            </a:r>
            <a:r>
              <a:rPr lang="en-US" dirty="0" err="1"/>
              <a:t>mee</a:t>
            </a:r>
            <a:r>
              <a:rPr lang="en-US" dirty="0"/>
              <a:t> </a:t>
            </a:r>
            <a:r>
              <a:rPr lang="en-US" dirty="0" err="1"/>
              <a:t>samen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, in wat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architecturen</a:t>
            </a:r>
            <a:r>
              <a:rPr lang="en-US" dirty="0"/>
              <a:t> past het, wat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alternatieven</a:t>
            </a:r>
            <a:endParaRPr lang="en-US" dirty="0"/>
          </a:p>
          <a:p>
            <a:r>
              <a:rPr lang="en-US" dirty="0"/>
              <a:t>Kafka in de Cloud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18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image apache zookee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178" y="1550340"/>
            <a:ext cx="1410596" cy="8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9" name="Group 178"/>
          <p:cNvGrpSpPr/>
          <p:nvPr/>
        </p:nvGrpSpPr>
        <p:grpSpPr>
          <a:xfrm>
            <a:off x="5766702" y="7985010"/>
            <a:ext cx="660400" cy="889000"/>
            <a:chOff x="5473700" y="7607300"/>
            <a:chExt cx="965200" cy="1193800"/>
          </a:xfrm>
        </p:grpSpPr>
        <p:sp>
          <p:nvSpPr>
            <p:cNvPr id="180" name="Rectangle 179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1" name="Straight Connector 180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5614302" y="7832610"/>
            <a:ext cx="660400" cy="889000"/>
            <a:chOff x="5473700" y="7607300"/>
            <a:chExt cx="965200" cy="1193800"/>
          </a:xfrm>
        </p:grpSpPr>
        <p:sp>
          <p:nvSpPr>
            <p:cNvPr id="189" name="Rectangle 188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6300102" y="7654810"/>
            <a:ext cx="660400" cy="889000"/>
            <a:chOff x="5473700" y="7607300"/>
            <a:chExt cx="965200" cy="1193800"/>
          </a:xfrm>
        </p:grpSpPr>
        <p:sp>
          <p:nvSpPr>
            <p:cNvPr id="162" name="Rectangle 161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0" name="Group 169"/>
          <p:cNvGrpSpPr/>
          <p:nvPr/>
        </p:nvGrpSpPr>
        <p:grpSpPr>
          <a:xfrm>
            <a:off x="6147702" y="7502410"/>
            <a:ext cx="660400" cy="889000"/>
            <a:chOff x="5473700" y="7607300"/>
            <a:chExt cx="965200" cy="1193800"/>
          </a:xfrm>
        </p:grpSpPr>
        <p:sp>
          <p:nvSpPr>
            <p:cNvPr id="171" name="Rectangle 170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6833502" y="7324610"/>
            <a:ext cx="660400" cy="889000"/>
            <a:chOff x="5473700" y="7607300"/>
            <a:chExt cx="965200" cy="1193800"/>
          </a:xfrm>
        </p:grpSpPr>
        <p:sp>
          <p:nvSpPr>
            <p:cNvPr id="84" name="Rectangle 83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Rectangle 80"/>
          <p:cNvSpPr/>
          <p:nvPr/>
        </p:nvSpPr>
        <p:spPr>
          <a:xfrm>
            <a:off x="7244581" y="2326332"/>
            <a:ext cx="3124200" cy="3987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7066781" y="2554932"/>
            <a:ext cx="3124200" cy="3987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83681" y="2346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83681" y="3870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83681" y="5394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019781" y="1570682"/>
            <a:ext cx="1968500" cy="1079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19781" y="2979588"/>
            <a:ext cx="1968500" cy="7175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019781" y="4714725"/>
            <a:ext cx="1968500" cy="14343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019781" y="6447482"/>
            <a:ext cx="1968500" cy="1079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019781" y="4026544"/>
            <a:ext cx="196850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299181" y="4949675"/>
            <a:ext cx="609600" cy="444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042131" y="4949675"/>
            <a:ext cx="609600" cy="444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299181" y="5491804"/>
            <a:ext cx="609600" cy="444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042131" y="5491804"/>
            <a:ext cx="609600" cy="444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88981" y="2783532"/>
            <a:ext cx="3124200" cy="3987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523981" y="3198464"/>
            <a:ext cx="1892300" cy="13507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/>
          <p:nvPr/>
        </p:nvCxnSpPr>
        <p:spPr>
          <a:xfrm>
            <a:off x="4552181" y="2733525"/>
            <a:ext cx="2971800" cy="929878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4552181" y="3980903"/>
            <a:ext cx="2971800" cy="225028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20" idx="1"/>
          </p:cNvCxnSpPr>
          <p:nvPr/>
        </p:nvCxnSpPr>
        <p:spPr>
          <a:xfrm flipV="1">
            <a:off x="4552181" y="5028256"/>
            <a:ext cx="2971800" cy="685799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4552181" y="4587725"/>
            <a:ext cx="2971800" cy="304800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7" idx="3"/>
          </p:cNvCxnSpPr>
          <p:nvPr/>
        </p:nvCxnSpPr>
        <p:spPr>
          <a:xfrm>
            <a:off x="4552181" y="5933925"/>
            <a:ext cx="2971800" cy="2379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>
            <a:off x="9344076" y="3843386"/>
            <a:ext cx="2955105" cy="1417439"/>
          </a:xfrm>
          <a:prstGeom prst="bentConnector3">
            <a:avLst>
              <a:gd name="adj1" fmla="val 68480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12" idx="1"/>
          </p:cNvCxnSpPr>
          <p:nvPr/>
        </p:nvCxnSpPr>
        <p:spPr>
          <a:xfrm>
            <a:off x="9428981" y="5120332"/>
            <a:ext cx="2590800" cy="1866900"/>
          </a:xfrm>
          <a:prstGeom prst="bentConnector3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773482" y="1758156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2"/>
                </a:solidFill>
              </a:rPr>
              <a:t>Producers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247682" y="983456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bg2"/>
                </a:solidFill>
              </a:rPr>
              <a:t>Consumers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20142" y="3130350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Topic</a:t>
            </a:r>
            <a:endParaRPr lang="en-US" dirty="0" err="1" smtClean="0"/>
          </a:p>
        </p:txBody>
      </p:sp>
      <p:sp>
        <p:nvSpPr>
          <p:cNvPr id="54" name="TextBox 53"/>
          <p:cNvSpPr txBox="1"/>
          <p:nvPr/>
        </p:nvSpPr>
        <p:spPr>
          <a:xfrm>
            <a:off x="6901681" y="2785413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Broker</a:t>
            </a:r>
            <a:endParaRPr lang="en-US" dirty="0" err="1" smtClean="0"/>
          </a:p>
        </p:txBody>
      </p:sp>
      <p:pic>
        <p:nvPicPr>
          <p:cNvPr id="2050" name="Picture 2" descr="Image result for logo kafk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344" y="40083"/>
            <a:ext cx="2625710" cy="138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6681102" y="7172210"/>
            <a:ext cx="660400" cy="889000"/>
            <a:chOff x="5473700" y="7607300"/>
            <a:chExt cx="965200" cy="1193800"/>
          </a:xfrm>
        </p:grpSpPr>
        <p:sp>
          <p:nvSpPr>
            <p:cNvPr id="55" name="Rectangle 54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7" name="Elbow Connector 66"/>
          <p:cNvCxnSpPr/>
          <p:nvPr/>
        </p:nvCxnSpPr>
        <p:spPr>
          <a:xfrm rot="5400000">
            <a:off x="5752816" y="5518792"/>
            <a:ext cx="3635805" cy="56003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8162642" y="7172210"/>
            <a:ext cx="660400" cy="889000"/>
            <a:chOff x="5473700" y="7607300"/>
            <a:chExt cx="965200" cy="1193800"/>
          </a:xfrm>
        </p:grpSpPr>
        <p:sp>
          <p:nvSpPr>
            <p:cNvPr id="71" name="Rectangle 70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3" name="Straight Connector 82"/>
          <p:cNvCxnSpPr>
            <a:stCxn id="31" idx="2"/>
            <a:endCxn id="71" idx="0"/>
          </p:cNvCxnSpPr>
          <p:nvPr/>
        </p:nvCxnSpPr>
        <p:spPr>
          <a:xfrm>
            <a:off x="8476481" y="6324053"/>
            <a:ext cx="16361" cy="8481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9394876" y="7172210"/>
            <a:ext cx="660400" cy="889000"/>
            <a:chOff x="5473700" y="7607300"/>
            <a:chExt cx="965200" cy="1193800"/>
          </a:xfrm>
        </p:grpSpPr>
        <p:sp>
          <p:nvSpPr>
            <p:cNvPr id="87" name="Rectangle 86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6" name="Elbow Connector 95"/>
          <p:cNvCxnSpPr>
            <a:stCxn id="87" idx="0"/>
          </p:cNvCxnSpPr>
          <p:nvPr/>
        </p:nvCxnSpPr>
        <p:spPr>
          <a:xfrm rot="16200000" flipV="1">
            <a:off x="8363764" y="5810897"/>
            <a:ext cx="1893130" cy="829495"/>
          </a:xfrm>
          <a:prstGeom prst="bentConnector3">
            <a:avLst>
              <a:gd name="adj1" fmla="val 9159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580880" y="2213420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 smtClean="0">
                <a:solidFill>
                  <a:schemeClr val="bg2"/>
                </a:solidFill>
              </a:rPr>
              <a:t>tcp</a:t>
            </a:r>
            <a:endParaRPr lang="en-US" i="1" dirty="0" err="1" smtClean="0">
              <a:solidFill>
                <a:schemeClr val="bg2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712221" y="1471511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 smtClean="0">
                <a:solidFill>
                  <a:schemeClr val="bg2"/>
                </a:solidFill>
              </a:rPr>
              <a:t>tcp</a:t>
            </a:r>
            <a:endParaRPr lang="en-US" i="1" dirty="0" err="1" smtClean="0">
              <a:solidFill>
                <a:schemeClr val="bg2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8315042" y="7324610"/>
            <a:ext cx="660400" cy="889000"/>
            <a:chOff x="5473700" y="7607300"/>
            <a:chExt cx="965200" cy="1193800"/>
          </a:xfrm>
        </p:grpSpPr>
        <p:sp>
          <p:nvSpPr>
            <p:cNvPr id="121" name="Rectangle 120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8467442" y="7477010"/>
            <a:ext cx="660400" cy="889000"/>
            <a:chOff x="5473700" y="7607300"/>
            <a:chExt cx="965200" cy="1193800"/>
          </a:xfrm>
        </p:grpSpPr>
        <p:sp>
          <p:nvSpPr>
            <p:cNvPr id="130" name="Rectangle 129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9547276" y="7324610"/>
            <a:ext cx="660400" cy="889000"/>
            <a:chOff x="5473700" y="7607300"/>
            <a:chExt cx="965200" cy="1193800"/>
          </a:xfrm>
        </p:grpSpPr>
        <p:sp>
          <p:nvSpPr>
            <p:cNvPr id="139" name="Rectangle 138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9699676" y="7477010"/>
            <a:ext cx="660400" cy="889000"/>
            <a:chOff x="5473700" y="7607300"/>
            <a:chExt cx="965200" cy="1193800"/>
          </a:xfrm>
        </p:grpSpPr>
        <p:sp>
          <p:nvSpPr>
            <p:cNvPr id="148" name="Rectangle 147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Connector 148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7752585" y="3528069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8970919" y="35920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8614457" y="35920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8257995" y="35920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7901533" y="35920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Elbow Connector 40"/>
          <p:cNvCxnSpPr/>
          <p:nvPr/>
        </p:nvCxnSpPr>
        <p:spPr>
          <a:xfrm flipV="1">
            <a:off x="8505876" y="3236763"/>
            <a:ext cx="3513905" cy="531812"/>
          </a:xfrm>
          <a:prstGeom prst="bentConnector3">
            <a:avLst>
              <a:gd name="adj1" fmla="val 81082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9" idx="1"/>
          </p:cNvCxnSpPr>
          <p:nvPr/>
        </p:nvCxnSpPr>
        <p:spPr>
          <a:xfrm flipV="1">
            <a:off x="8823042" y="2110432"/>
            <a:ext cx="3196739" cy="1586706"/>
          </a:xfrm>
          <a:prstGeom prst="bentConnector3">
            <a:avLst>
              <a:gd name="adj1" fmla="val 59932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7739885" y="4023369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8958219" y="40873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8601757" y="40873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8245295" y="40873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Elbow Connector 38"/>
          <p:cNvCxnSpPr>
            <a:endCxn id="84" idx="3"/>
          </p:cNvCxnSpPr>
          <p:nvPr/>
        </p:nvCxnSpPr>
        <p:spPr>
          <a:xfrm rot="5400000">
            <a:off x="6111969" y="5858136"/>
            <a:ext cx="3292908" cy="52904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23981" y="4777432"/>
            <a:ext cx="1892300" cy="5016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530331" y="5543797"/>
            <a:ext cx="1892300" cy="7802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Elbow Connector 47"/>
          <p:cNvCxnSpPr>
            <a:stCxn id="158" idx="3"/>
            <a:endCxn id="16" idx="1"/>
          </p:cNvCxnSpPr>
          <p:nvPr/>
        </p:nvCxnSpPr>
        <p:spPr>
          <a:xfrm>
            <a:off x="8907419" y="4228231"/>
            <a:ext cx="3391762" cy="1485823"/>
          </a:xfrm>
          <a:prstGeom prst="bentConnector3">
            <a:avLst>
              <a:gd name="adj1" fmla="val 61982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015638" y="2346175"/>
            <a:ext cx="407262" cy="557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5079138" y="2444252"/>
            <a:ext cx="152831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5117238" y="2525710"/>
            <a:ext cx="152831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5168038" y="2632568"/>
            <a:ext cx="152831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Image result for server hos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23" y="1524543"/>
            <a:ext cx="1145629" cy="11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4" descr="Image result for server hos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13885" y="1262952"/>
            <a:ext cx="1145629" cy="11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laptop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770" y="1652428"/>
            <a:ext cx="796349" cy="87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28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Agenda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Introduction</a:t>
            </a:r>
            <a:r>
              <a:rPr lang="nl-NL" dirty="0"/>
              <a:t> &amp; </a:t>
            </a:r>
            <a:r>
              <a:rPr lang="nl-NL" dirty="0" err="1"/>
              <a:t>overview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nl-NL" dirty="0"/>
              <a:t>Demo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nl-NL" dirty="0" err="1" smtClean="0"/>
              <a:t>Handson</a:t>
            </a:r>
            <a:r>
              <a:rPr lang="nl-NL" dirty="0" smtClean="0"/>
              <a:t> part 1 - </a:t>
            </a:r>
            <a:br>
              <a:rPr lang="nl-NL" dirty="0" smtClean="0"/>
            </a:br>
            <a:r>
              <a:rPr lang="nl-NL" dirty="0" err="1" smtClean="0"/>
              <a:t>Producing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Consuming</a:t>
            </a:r>
            <a:r>
              <a:rPr lang="nl-NL" dirty="0" smtClean="0"/>
              <a:t> </a:t>
            </a:r>
            <a:r>
              <a:rPr lang="nl-NL" dirty="0" err="1" smtClean="0"/>
              <a:t>messages</a:t>
            </a:r>
            <a:r>
              <a:rPr lang="nl-NL" dirty="0" smtClean="0"/>
              <a:t> (pub/sub)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Dinner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/>
          </a:bodyPr>
          <a:lstStyle/>
          <a:p>
            <a:r>
              <a:rPr lang="nl-NL" dirty="0" err="1" smtClean="0"/>
              <a:t>Kafka</a:t>
            </a:r>
            <a:r>
              <a:rPr lang="nl-NL" dirty="0" smtClean="0"/>
              <a:t>: </a:t>
            </a:r>
            <a:br>
              <a:rPr lang="nl-NL" dirty="0" smtClean="0"/>
            </a:br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history</a:t>
            </a:r>
            <a:r>
              <a:rPr lang="nl-NL" dirty="0" smtClean="0"/>
              <a:t>, a </a:t>
            </a:r>
            <a:r>
              <a:rPr lang="nl-NL" dirty="0" err="1" smtClean="0"/>
              <a:t>peek</a:t>
            </a:r>
            <a:r>
              <a:rPr lang="nl-NL" dirty="0" smtClean="0"/>
              <a:t> </a:t>
            </a:r>
            <a:r>
              <a:rPr lang="nl-NL" dirty="0" err="1" smtClean="0"/>
              <a:t>under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hood</a:t>
            </a:r>
            <a:r>
              <a:rPr lang="nl-NL" dirty="0" smtClean="0"/>
              <a:t>, </a:t>
            </a:r>
            <a:r>
              <a:rPr lang="nl-NL" dirty="0" err="1" smtClean="0"/>
              <a:t>role</a:t>
            </a:r>
            <a:r>
              <a:rPr lang="nl-NL" dirty="0" smtClean="0"/>
              <a:t> in </a:t>
            </a:r>
            <a:r>
              <a:rPr lang="nl-NL" dirty="0" err="1" smtClean="0"/>
              <a:t>architecture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cases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err="1" smtClean="0"/>
              <a:t>Kafka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Oracle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nl-NL" dirty="0" err="1" smtClean="0"/>
              <a:t>Handson</a:t>
            </a:r>
            <a:r>
              <a:rPr lang="nl-NL" dirty="0" smtClean="0"/>
              <a:t> </a:t>
            </a:r>
            <a:r>
              <a:rPr lang="nl-NL" dirty="0" smtClean="0"/>
              <a:t>part 2 </a:t>
            </a:r>
            <a:r>
              <a:rPr lang="nl-NL" dirty="0" smtClean="0"/>
              <a:t>–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more complex </a:t>
            </a:r>
            <a:r>
              <a:rPr lang="nl-NL" dirty="0" err="1" smtClean="0"/>
              <a:t>scenarios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some</a:t>
            </a:r>
            <a:r>
              <a:rPr lang="nl-NL" dirty="0" smtClean="0"/>
              <a:t> background &amp; </a:t>
            </a:r>
            <a:r>
              <a:rPr lang="nl-NL" dirty="0" err="1" smtClean="0"/>
              <a:t>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History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err="1" smtClean="0"/>
              <a:t>Linkedin</a:t>
            </a:r>
            <a:endParaRPr lang="nl-NL" dirty="0" smtClean="0"/>
          </a:p>
          <a:p>
            <a:r>
              <a:rPr lang="nl-NL" dirty="0" smtClean="0"/>
              <a:t>Apache</a:t>
            </a:r>
          </a:p>
          <a:p>
            <a:r>
              <a:rPr lang="nl-NL" dirty="0" err="1" smtClean="0"/>
              <a:t>Confluent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969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Use</a:t>
            </a:r>
            <a:r>
              <a:rPr lang="nl-NL" dirty="0" smtClean="0"/>
              <a:t> cases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smtClean="0"/>
              <a:t>Messaging &amp; Queuing</a:t>
            </a:r>
          </a:p>
          <a:p>
            <a:r>
              <a:rPr lang="nl-NL" dirty="0" smtClean="0"/>
              <a:t>Handle </a:t>
            </a:r>
            <a:r>
              <a:rPr lang="nl-NL" dirty="0" err="1" smtClean="0"/>
              <a:t>fast</a:t>
            </a:r>
            <a:r>
              <a:rPr lang="nl-NL" dirty="0" smtClean="0"/>
              <a:t> data (</a:t>
            </a:r>
            <a:r>
              <a:rPr lang="nl-NL" dirty="0" err="1" smtClean="0"/>
              <a:t>IoT</a:t>
            </a:r>
            <a:r>
              <a:rPr lang="nl-NL" dirty="0" smtClean="0"/>
              <a:t>, </a:t>
            </a:r>
            <a:r>
              <a:rPr lang="nl-NL" dirty="0" err="1" smtClean="0"/>
              <a:t>social</a:t>
            </a:r>
            <a:r>
              <a:rPr lang="nl-NL" dirty="0" smtClean="0"/>
              <a:t> media, web clicks, infra </a:t>
            </a:r>
            <a:r>
              <a:rPr lang="nl-NL" dirty="0" err="1" smtClean="0"/>
              <a:t>metrics</a:t>
            </a:r>
            <a:r>
              <a:rPr lang="nl-NL" dirty="0" smtClean="0"/>
              <a:t>, …)</a:t>
            </a:r>
          </a:p>
          <a:p>
            <a:pPr lvl="1"/>
            <a:r>
              <a:rPr lang="nl-NL" dirty="0" err="1" smtClean="0"/>
              <a:t>Receive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save – low </a:t>
            </a:r>
            <a:r>
              <a:rPr lang="nl-NL" dirty="0" err="1" smtClean="0"/>
              <a:t>latency</a:t>
            </a:r>
            <a:r>
              <a:rPr lang="nl-NL" dirty="0" smtClean="0"/>
              <a:t>, high volume </a:t>
            </a:r>
          </a:p>
          <a:p>
            <a:r>
              <a:rPr lang="nl-NL" dirty="0" smtClean="0"/>
              <a:t>Log </a:t>
            </a:r>
            <a:r>
              <a:rPr lang="nl-NL" dirty="0" err="1" smtClean="0"/>
              <a:t>aggregation</a:t>
            </a:r>
            <a:endParaRPr lang="nl-NL" dirty="0" smtClean="0"/>
          </a:p>
          <a:p>
            <a:r>
              <a:rPr lang="nl-NL" dirty="0" smtClean="0"/>
              <a:t>Event </a:t>
            </a:r>
            <a:r>
              <a:rPr lang="nl-NL" dirty="0" err="1" smtClean="0"/>
              <a:t>Sourcing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Commit</a:t>
            </a:r>
            <a:r>
              <a:rPr lang="nl-NL" dirty="0" smtClean="0"/>
              <a:t> Log</a:t>
            </a:r>
          </a:p>
          <a:p>
            <a:r>
              <a:rPr lang="nl-NL" dirty="0" smtClean="0"/>
              <a:t>Stream processing</a:t>
            </a:r>
          </a:p>
          <a:p>
            <a:r>
              <a:rPr lang="nl-NL" dirty="0" smtClean="0"/>
              <a:t>Single </a:t>
            </a:r>
            <a:r>
              <a:rPr lang="nl-NL" dirty="0" err="1" smtClean="0"/>
              <a:t>enterprise</a:t>
            </a:r>
            <a:r>
              <a:rPr lang="nl-NL" dirty="0" smtClean="0"/>
              <a:t> event backbone</a:t>
            </a:r>
          </a:p>
          <a:p>
            <a:pPr lvl="1"/>
            <a:r>
              <a:rPr lang="nl-NL" dirty="0" smtClean="0"/>
              <a:t>Connect business </a:t>
            </a:r>
            <a:r>
              <a:rPr lang="nl-NL" dirty="0" err="1" smtClean="0"/>
              <a:t>processes</a:t>
            </a:r>
            <a:r>
              <a:rPr lang="nl-NL" dirty="0" smtClean="0"/>
              <a:t>, </a:t>
            </a:r>
            <a:r>
              <a:rPr lang="nl-NL" dirty="0" err="1" smtClean="0"/>
              <a:t>applications</a:t>
            </a:r>
            <a:r>
              <a:rPr lang="nl-NL" dirty="0" smtClean="0"/>
              <a:t>, microservices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43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Plays</a:t>
            </a:r>
            <a:r>
              <a:rPr lang="nl-NL" dirty="0" smtClean="0"/>
              <a:t> </a:t>
            </a:r>
            <a:r>
              <a:rPr lang="nl-NL" dirty="0" err="1" smtClean="0"/>
              <a:t>nice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&amp;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59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Kafka</a:t>
            </a:r>
            <a:r>
              <a:rPr lang="nl-NL" dirty="0" smtClean="0"/>
              <a:t> </a:t>
            </a:r>
            <a:r>
              <a:rPr lang="nl-NL" dirty="0" err="1" smtClean="0"/>
              <a:t>incarnations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 smtClean="0"/>
              <a:t>Kafka</a:t>
            </a:r>
            <a:r>
              <a:rPr lang="nl-NL" dirty="0" smtClean="0"/>
              <a:t> Docker Images</a:t>
            </a:r>
          </a:p>
          <a:p>
            <a:pPr lvl="1"/>
            <a:r>
              <a:rPr lang="nl-NL" dirty="0" err="1" smtClean="0"/>
              <a:t>Spotify</a:t>
            </a:r>
            <a:r>
              <a:rPr lang="nl-NL" dirty="0" smtClean="0"/>
              <a:t>, </a:t>
            </a:r>
            <a:r>
              <a:rPr lang="nl-NL" dirty="0" err="1" smtClean="0"/>
              <a:t>Wurstmeister</a:t>
            </a:r>
            <a:endParaRPr lang="nl-NL" dirty="0" smtClean="0"/>
          </a:p>
          <a:p>
            <a:r>
              <a:rPr lang="nl-NL" dirty="0" smtClean="0"/>
              <a:t>Cloud:</a:t>
            </a:r>
          </a:p>
          <a:p>
            <a:pPr lvl="1"/>
            <a:r>
              <a:rPr lang="nl-NL" dirty="0" err="1" smtClean="0"/>
              <a:t>CloudKarafka</a:t>
            </a:r>
            <a:endParaRPr lang="nl-NL" dirty="0" smtClean="0"/>
          </a:p>
          <a:p>
            <a:pPr lvl="1"/>
            <a:r>
              <a:rPr lang="nl-NL" dirty="0" smtClean="0"/>
              <a:t>IBM </a:t>
            </a:r>
            <a:r>
              <a:rPr lang="nl-NL" dirty="0" err="1" smtClean="0"/>
              <a:t>BlueMix</a:t>
            </a:r>
            <a:r>
              <a:rPr lang="nl-NL" dirty="0" smtClean="0"/>
              <a:t> Message Hub</a:t>
            </a:r>
          </a:p>
          <a:p>
            <a:pPr lvl="1"/>
            <a:r>
              <a:rPr lang="nl-NL" dirty="0" smtClean="0"/>
              <a:t>AWS supports </a:t>
            </a:r>
            <a:r>
              <a:rPr lang="nl-NL" dirty="0" err="1" smtClean="0"/>
              <a:t>Kafka</a:t>
            </a:r>
            <a:r>
              <a:rPr lang="nl-NL" dirty="0" smtClean="0"/>
              <a:t> (but </a:t>
            </a:r>
            <a:r>
              <a:rPr lang="nl-NL" dirty="0" err="1" smtClean="0"/>
              <a:t>tries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propose</a:t>
            </a:r>
            <a:r>
              <a:rPr lang="nl-NL" dirty="0" smtClean="0"/>
              <a:t> Amazon </a:t>
            </a:r>
            <a:r>
              <a:rPr lang="nl-NL" dirty="0" err="1" smtClean="0"/>
              <a:t>Kinesis</a:t>
            </a:r>
            <a:r>
              <a:rPr lang="nl-NL" dirty="0" smtClean="0"/>
              <a:t> Streams)</a:t>
            </a:r>
          </a:p>
          <a:p>
            <a:pPr lvl="1"/>
            <a:r>
              <a:rPr lang="nl-NL" dirty="0" smtClean="0"/>
              <a:t>Google runs </a:t>
            </a:r>
            <a:r>
              <a:rPr lang="nl-NL" dirty="0" err="1" smtClean="0"/>
              <a:t>Kafka</a:t>
            </a:r>
            <a:r>
              <a:rPr lang="nl-NL" dirty="0" smtClean="0"/>
              <a:t> (</a:t>
            </a:r>
            <a:r>
              <a:rPr lang="nl-NL" dirty="0" err="1" smtClean="0"/>
              <a:t>though</a:t>
            </a:r>
            <a:r>
              <a:rPr lang="nl-NL" dirty="0" smtClean="0"/>
              <a:t> </a:t>
            </a:r>
            <a:r>
              <a:rPr lang="nl-NL" dirty="0" err="1" smtClean="0"/>
              <a:t>tries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push Google Pub/Sub)</a:t>
            </a:r>
          </a:p>
          <a:p>
            <a:pPr lvl="1"/>
            <a:r>
              <a:rPr lang="nl-NL" dirty="0" err="1"/>
              <a:t>Bitnami</a:t>
            </a:r>
            <a:r>
              <a:rPr lang="nl-NL" dirty="0"/>
              <a:t> </a:t>
            </a:r>
            <a:r>
              <a:rPr lang="nl-NL" dirty="0" err="1"/>
              <a:t>VMs</a:t>
            </a:r>
            <a:r>
              <a:rPr lang="nl-NL" dirty="0"/>
              <a:t> for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cloud</a:t>
            </a:r>
            <a:r>
              <a:rPr lang="nl-NL" dirty="0"/>
              <a:t> </a:t>
            </a:r>
            <a:r>
              <a:rPr lang="nl-NL" dirty="0" smtClean="0"/>
              <a:t>providers </a:t>
            </a:r>
            <a:r>
              <a:rPr lang="nl-NL" dirty="0" err="1" smtClean="0"/>
              <a:t>such</a:t>
            </a:r>
            <a:r>
              <a:rPr lang="nl-NL" dirty="0" smtClean="0"/>
              <a:t> as </a:t>
            </a:r>
            <a:r>
              <a:rPr lang="nl-NL" dirty="0" err="1" smtClean="0"/>
              <a:t>Azure</a:t>
            </a:r>
            <a:r>
              <a:rPr lang="nl-NL" dirty="0" smtClean="0"/>
              <a:t>, GCP, AWS, OPC</a:t>
            </a:r>
          </a:p>
          <a:p>
            <a:r>
              <a:rPr lang="nl-NL" dirty="0" err="1" smtClean="0"/>
              <a:t>Kafka</a:t>
            </a:r>
            <a:r>
              <a:rPr lang="nl-NL" dirty="0" smtClean="0"/>
              <a:t> </a:t>
            </a:r>
            <a:r>
              <a:rPr lang="nl-NL" dirty="0" err="1" smtClean="0"/>
              <a:t>Connectors</a:t>
            </a:r>
            <a:r>
              <a:rPr lang="nl-NL" dirty="0" smtClean="0"/>
              <a:t> in </a:t>
            </a:r>
            <a:r>
              <a:rPr lang="nl-NL" dirty="0" err="1" smtClean="0"/>
              <a:t>many</a:t>
            </a:r>
            <a:r>
              <a:rPr lang="nl-NL" dirty="0" smtClean="0"/>
              <a:t> platforms</a:t>
            </a:r>
          </a:p>
          <a:p>
            <a:pPr lvl="1"/>
            <a:r>
              <a:rPr lang="nl-NL" dirty="0" err="1" smtClean="0"/>
              <a:t>Azure</a:t>
            </a:r>
            <a:r>
              <a:rPr lang="nl-NL" dirty="0" smtClean="0"/>
              <a:t> </a:t>
            </a:r>
            <a:r>
              <a:rPr lang="nl-NL" dirty="0" err="1" smtClean="0"/>
              <a:t>IoT</a:t>
            </a:r>
            <a:r>
              <a:rPr lang="nl-NL" dirty="0" smtClean="0"/>
              <a:t> Hub, Google Pub/Sub, Mule </a:t>
            </a:r>
            <a:r>
              <a:rPr lang="nl-NL" dirty="0" err="1" smtClean="0"/>
              <a:t>AnyPoint</a:t>
            </a:r>
            <a:r>
              <a:rPr lang="nl-NL" dirty="0" smtClean="0"/>
              <a:t> Connector, …</a:t>
            </a:r>
          </a:p>
          <a:p>
            <a:r>
              <a:rPr lang="nl-NL" dirty="0" smtClean="0"/>
              <a:t>Oracle ….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45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Partitions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Producing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Partitions</a:t>
            </a:r>
            <a:endParaRPr lang="nl-NL" dirty="0" smtClean="0"/>
          </a:p>
          <a:p>
            <a:r>
              <a:rPr lang="nl-NL" dirty="0" smtClean="0"/>
              <a:t>Produce: parallel, </a:t>
            </a:r>
            <a:r>
              <a:rPr lang="nl-NL" dirty="0" err="1" smtClean="0"/>
              <a:t>asynch</a:t>
            </a:r>
            <a:r>
              <a:rPr lang="nl-NL" dirty="0" smtClean="0"/>
              <a:t>(plus </a:t>
            </a:r>
            <a:r>
              <a:rPr lang="nl-NL" dirty="0" err="1" smtClean="0"/>
              <a:t>ackn</a:t>
            </a:r>
            <a:r>
              <a:rPr lang="nl-NL" dirty="0" smtClean="0"/>
              <a:t>), batch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88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Consuming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Message Offset</a:t>
            </a:r>
          </a:p>
          <a:p>
            <a:r>
              <a:rPr lang="nl-NL" dirty="0" smtClean="0"/>
              <a:t>Delivery </a:t>
            </a:r>
            <a:r>
              <a:rPr lang="nl-NL" dirty="0" err="1" smtClean="0"/>
              <a:t>Guarantees</a:t>
            </a:r>
            <a:endParaRPr lang="nl-NL" dirty="0" smtClean="0"/>
          </a:p>
          <a:p>
            <a:r>
              <a:rPr lang="nl-NL" dirty="0" err="1" smtClean="0"/>
              <a:t>Rewind</a:t>
            </a:r>
            <a:endParaRPr lang="nl-NL" dirty="0" smtClean="0"/>
          </a:p>
          <a:p>
            <a:r>
              <a:rPr lang="nl-NL" dirty="0" err="1" smtClean="0"/>
              <a:t>Retention</a:t>
            </a:r>
            <a:endParaRPr lang="nl-NL" dirty="0" smtClean="0"/>
          </a:p>
          <a:p>
            <a:r>
              <a:rPr lang="nl-NL" dirty="0" smtClean="0"/>
              <a:t>Log </a:t>
            </a:r>
            <a:r>
              <a:rPr lang="nl-NL" dirty="0" err="1" smtClean="0"/>
              <a:t>Compaction</a:t>
            </a:r>
            <a:endParaRPr lang="nl-NL" dirty="0" smtClean="0"/>
          </a:p>
          <a:p>
            <a:r>
              <a:rPr lang="nl-NL" dirty="0" smtClean="0"/>
              <a:t>Consumer </a:t>
            </a:r>
            <a:r>
              <a:rPr lang="nl-NL" dirty="0" err="1" smtClean="0"/>
              <a:t>Groups</a:t>
            </a:r>
            <a:endParaRPr lang="nl-NL" dirty="0" smtClean="0"/>
          </a:p>
          <a:p>
            <a:r>
              <a:rPr lang="nl-NL" dirty="0" smtClean="0"/>
              <a:t>Quota?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31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Cluster – </a:t>
            </a:r>
            <a:r>
              <a:rPr lang="nl-NL" dirty="0" err="1" smtClean="0"/>
              <a:t>reliable</a:t>
            </a:r>
            <a:r>
              <a:rPr lang="nl-NL" dirty="0" smtClean="0"/>
              <a:t>, </a:t>
            </a:r>
            <a:r>
              <a:rPr lang="nl-NL" dirty="0" err="1" smtClean="0"/>
              <a:t>scalable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Cluster, </a:t>
            </a:r>
            <a:r>
              <a:rPr lang="nl-NL" dirty="0" err="1" smtClean="0"/>
              <a:t>Nodes</a:t>
            </a:r>
            <a:r>
              <a:rPr lang="nl-NL" dirty="0" smtClean="0"/>
              <a:t>, Brokers</a:t>
            </a:r>
          </a:p>
          <a:p>
            <a:r>
              <a:rPr lang="nl-NL" dirty="0" err="1" smtClean="0"/>
              <a:t>Zookeeper</a:t>
            </a:r>
            <a:endParaRPr lang="nl-NL" dirty="0" smtClean="0"/>
          </a:p>
          <a:p>
            <a:r>
              <a:rPr lang="nl-NL" dirty="0" smtClean="0"/>
              <a:t>Quota?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639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Kafka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Oracle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Oracle </a:t>
            </a:r>
            <a:r>
              <a:rPr lang="en-US" dirty="0" err="1"/>
              <a:t>en</a:t>
            </a:r>
            <a:r>
              <a:rPr lang="en-US" dirty="0"/>
              <a:t> Kafka - Kafka in de Oracle Cloud, Kafka in Oracle </a:t>
            </a:r>
            <a:r>
              <a:rPr lang="en-US" dirty="0" err="1"/>
              <a:t>BigData</a:t>
            </a:r>
            <a:r>
              <a:rPr lang="en-US" dirty="0"/>
              <a:t> arch, </a:t>
            </a:r>
            <a:r>
              <a:rPr lang="en-US" dirty="0" err="1"/>
              <a:t>integratie</a:t>
            </a:r>
            <a:r>
              <a:rPr lang="en-US" dirty="0"/>
              <a:t> Kafka &lt;=&gt; OSB, </a:t>
            </a:r>
            <a:r>
              <a:rPr lang="en-US" dirty="0" err="1"/>
              <a:t>StreamExplorer</a:t>
            </a:r>
            <a:endParaRPr lang="en-US" dirty="0"/>
          </a:p>
          <a:p>
            <a:r>
              <a:rPr lang="en-US" dirty="0" err="1"/>
              <a:t>GoldenGate</a:t>
            </a:r>
            <a:r>
              <a:rPr lang="en-US" dirty="0"/>
              <a:t> has Kafka Handler to publish Change Data Capture to (and consume from??) Kafka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demo OSB </a:t>
            </a:r>
            <a:r>
              <a:rPr lang="en-US" dirty="0" err="1"/>
              <a:t>integratie</a:t>
            </a:r>
            <a:r>
              <a:rPr lang="en-US" dirty="0"/>
              <a:t>?</a:t>
            </a:r>
          </a:p>
          <a:p>
            <a:r>
              <a:rPr lang="nl-NL" dirty="0" err="1" smtClean="0"/>
              <a:t>Coming</a:t>
            </a:r>
            <a:r>
              <a:rPr lang="nl-NL" dirty="0" smtClean="0"/>
              <a:t> up: Event Bus on </a:t>
            </a:r>
            <a:r>
              <a:rPr lang="nl-NL" dirty="0" err="1" smtClean="0"/>
              <a:t>the</a:t>
            </a:r>
            <a:r>
              <a:rPr lang="nl-NL" dirty="0" smtClean="0"/>
              <a:t> Oracle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8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Hands on part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smtClean="0"/>
              <a:t>Continue part 1</a:t>
            </a:r>
          </a:p>
          <a:p>
            <a:r>
              <a:rPr lang="nl-NL" dirty="0" smtClean="0"/>
              <a:t>Java </a:t>
            </a:r>
            <a:r>
              <a:rPr lang="nl-NL" dirty="0" err="1" smtClean="0"/>
              <a:t>and</a:t>
            </a:r>
            <a:r>
              <a:rPr lang="nl-NL" dirty="0" smtClean="0"/>
              <a:t>/or Node </a:t>
            </a:r>
            <a:r>
              <a:rPr lang="nl-NL" dirty="0" err="1" smtClean="0"/>
              <a:t>consuming</a:t>
            </a:r>
            <a:r>
              <a:rPr lang="nl-NL" dirty="0" smtClean="0"/>
              <a:t>/</a:t>
            </a:r>
            <a:r>
              <a:rPr lang="nl-NL" dirty="0" err="1" smtClean="0"/>
              <a:t>producing</a:t>
            </a:r>
            <a:endParaRPr lang="nl-NL" dirty="0" smtClean="0"/>
          </a:p>
          <a:p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Admin</a:t>
            </a:r>
            <a:r>
              <a:rPr lang="nl-NL" dirty="0" smtClean="0"/>
              <a:t> &amp; </a:t>
            </a:r>
            <a:r>
              <a:rPr lang="nl-NL" dirty="0" err="1" smtClean="0"/>
              <a:t>advanced</a:t>
            </a:r>
            <a:r>
              <a:rPr lang="nl-NL" dirty="0" smtClean="0"/>
              <a:t> stuff</a:t>
            </a:r>
          </a:p>
          <a:p>
            <a:pPr lvl="1"/>
            <a:r>
              <a:rPr lang="nl-NL" dirty="0" err="1" smtClean="0"/>
              <a:t>Partitions</a:t>
            </a:r>
            <a:endParaRPr lang="nl-NL" dirty="0" smtClean="0"/>
          </a:p>
          <a:p>
            <a:pPr lvl="1"/>
            <a:r>
              <a:rPr lang="nl-NL" dirty="0" smtClean="0"/>
              <a:t>Multiple producers, multiple </a:t>
            </a:r>
            <a:r>
              <a:rPr lang="nl-NL" dirty="0" err="1" smtClean="0"/>
              <a:t>consumers</a:t>
            </a:r>
            <a:endParaRPr lang="nl-NL" dirty="0" smtClean="0"/>
          </a:p>
          <a:p>
            <a:pPr lvl="1"/>
            <a:r>
              <a:rPr lang="nl-NL" dirty="0" smtClean="0"/>
              <a:t>New </a:t>
            </a:r>
            <a:r>
              <a:rPr lang="nl-NL" dirty="0" err="1" smtClean="0"/>
              <a:t>consumer</a:t>
            </a:r>
            <a:r>
              <a:rPr lang="nl-NL" dirty="0" smtClean="0"/>
              <a:t>, go back in time</a:t>
            </a:r>
          </a:p>
          <a:p>
            <a:pPr lvl="1"/>
            <a:r>
              <a:rPr lang="nl-NL" dirty="0" err="1" smtClean="0"/>
              <a:t>Expiration</a:t>
            </a:r>
            <a:r>
              <a:rPr lang="nl-NL" dirty="0" smtClean="0"/>
              <a:t> of </a:t>
            </a:r>
            <a:r>
              <a:rPr lang="nl-NL" dirty="0" err="1" smtClean="0"/>
              <a:t>messages</a:t>
            </a:r>
            <a:endParaRPr lang="nl-NL" dirty="0" smtClean="0"/>
          </a:p>
          <a:p>
            <a:pPr lvl="1"/>
            <a:r>
              <a:rPr lang="nl-NL" dirty="0" smtClean="0"/>
              <a:t>Multi-broker, Cluster </a:t>
            </a:r>
            <a:r>
              <a:rPr lang="nl-NL" dirty="0" err="1" smtClean="0"/>
              <a:t>configuration</a:t>
            </a:r>
            <a:r>
              <a:rPr lang="nl-NL" dirty="0" smtClean="0"/>
              <a:t>, </a:t>
            </a:r>
            <a:r>
              <a:rPr lang="nl-NL" dirty="0" err="1" smtClean="0"/>
              <a:t>ZooKeeper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95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 txBox="1">
            <a:spLocks/>
          </p:cNvSpPr>
          <p:nvPr/>
        </p:nvSpPr>
        <p:spPr>
          <a:xfrm>
            <a:off x="571500" y="4659164"/>
            <a:ext cx="14719300" cy="48245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15000"/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Blog: 	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hlinkClick r:id="rId2"/>
              </a:rPr>
              <a:t>technology.amis.nl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		On Oracle, Cloud, SQL, PL/SQL, Java, JavaScript, Continuous Delivery, SOA, BPM &amp; more</a:t>
            </a:r>
          </a:p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Email: 	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hlinkClick r:id="rId3"/>
              </a:rPr>
              <a:t>maarten.smeets@amis.nl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,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hlinkClick r:id="rId4"/>
              </a:rPr>
              <a:t>lucas.jellema@amis.nl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    : 	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@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MaartenSmeetsNL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, @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lucasjellema</a:t>
            </a:r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    : 	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smeetsm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,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lucas-jellema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     :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hlinkClick r:id="rId5"/>
              </a:rPr>
              <a:t>www.amis.nl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hlinkClick r:id="rId6"/>
              </a:rPr>
              <a:t>info@amis.nl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		+31 306016000</a:t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     	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Edisonbaan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15, </a:t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		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Nieuwegein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			</a:t>
            </a:r>
          </a:p>
          <a:p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9104" y="6315348"/>
            <a:ext cx="526836" cy="526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53" y="8155706"/>
            <a:ext cx="914401" cy="319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Image result for linked in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52" y="7251451"/>
            <a:ext cx="541587" cy="54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3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3681" y="2346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83681" y="3870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83681" y="5394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019781" y="1570682"/>
            <a:ext cx="1968500" cy="1079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19781" y="2979588"/>
            <a:ext cx="1968500" cy="7175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019781" y="4714725"/>
            <a:ext cx="1968500" cy="14343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019781" y="6447482"/>
            <a:ext cx="1968500" cy="1079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019781" y="4026544"/>
            <a:ext cx="196850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773482" y="1758156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2"/>
                </a:solidFill>
              </a:rPr>
              <a:t>Producers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247682" y="983456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bg2"/>
                </a:solidFill>
              </a:rPr>
              <a:t>Consumers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sp>
        <p:nvSpPr>
          <p:cNvPr id="118" name="Right Arrow 117"/>
          <p:cNvSpPr/>
          <p:nvPr/>
        </p:nvSpPr>
        <p:spPr>
          <a:xfrm>
            <a:off x="6565900" y="2723057"/>
            <a:ext cx="3962400" cy="393288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8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Sending</a:t>
            </a:r>
            <a:r>
              <a:rPr lang="nl-NL" dirty="0" smtClean="0"/>
              <a:t> </a:t>
            </a:r>
            <a:r>
              <a:rPr lang="nl-NL" dirty="0" err="1" smtClean="0"/>
              <a:t>messages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consumers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err="1" smtClean="0"/>
              <a:t>Dependency</a:t>
            </a:r>
            <a:r>
              <a:rPr lang="nl-NL" dirty="0" smtClean="0"/>
              <a:t> on producer at design time </a:t>
            </a:r>
            <a:r>
              <a:rPr lang="nl-NL" dirty="0" err="1" smtClean="0"/>
              <a:t>and</a:t>
            </a:r>
            <a:r>
              <a:rPr lang="nl-NL" dirty="0" smtClean="0"/>
              <a:t> at run time</a:t>
            </a:r>
          </a:p>
          <a:p>
            <a:r>
              <a:rPr lang="nl-NL" dirty="0" smtClean="0"/>
              <a:t>Deal </a:t>
            </a:r>
            <a:r>
              <a:rPr lang="nl-NL" dirty="0" err="1" smtClean="0"/>
              <a:t>with</a:t>
            </a:r>
            <a:r>
              <a:rPr lang="nl-NL" dirty="0" smtClean="0"/>
              <a:t> multiple </a:t>
            </a:r>
            <a:r>
              <a:rPr lang="nl-NL" dirty="0" err="1" smtClean="0"/>
              <a:t>consumers</a:t>
            </a:r>
            <a:r>
              <a:rPr lang="nl-NL" dirty="0" smtClean="0"/>
              <a:t>?</a:t>
            </a:r>
          </a:p>
          <a:p>
            <a:r>
              <a:rPr lang="nl-NL" dirty="0" err="1" smtClean="0"/>
              <a:t>Synchronous</a:t>
            </a:r>
            <a:r>
              <a:rPr lang="nl-NL" dirty="0" smtClean="0"/>
              <a:t> (</a:t>
            </a:r>
            <a:r>
              <a:rPr lang="nl-NL" dirty="0" err="1" smtClean="0"/>
              <a:t>blocking</a:t>
            </a:r>
            <a:r>
              <a:rPr lang="nl-NL" dirty="0" smtClean="0"/>
              <a:t>) </a:t>
            </a:r>
            <a:r>
              <a:rPr lang="nl-NL" dirty="0" err="1" smtClean="0"/>
              <a:t>waits</a:t>
            </a:r>
            <a:endParaRPr lang="nl-NL" dirty="0" smtClean="0"/>
          </a:p>
          <a:p>
            <a:r>
              <a:rPr lang="nl-NL" dirty="0" smtClean="0"/>
              <a:t>(</a:t>
            </a:r>
            <a:r>
              <a:rPr lang="nl-NL" dirty="0" err="1" smtClean="0"/>
              <a:t>how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) Cross </a:t>
            </a:r>
            <a:r>
              <a:rPr lang="nl-NL" dirty="0" err="1" smtClean="0"/>
              <a:t>technology</a:t>
            </a:r>
            <a:r>
              <a:rPr lang="nl-NL" dirty="0" smtClean="0"/>
              <a:t> </a:t>
            </a:r>
            <a:r>
              <a:rPr lang="nl-NL" dirty="0" err="1" smtClean="0"/>
              <a:t>realms</a:t>
            </a:r>
            <a:endParaRPr lang="nl-NL" dirty="0" smtClean="0"/>
          </a:p>
          <a:p>
            <a:r>
              <a:rPr lang="nl-NL" dirty="0" smtClean="0"/>
              <a:t>(</a:t>
            </a:r>
            <a:r>
              <a:rPr lang="nl-NL" dirty="0" err="1" smtClean="0"/>
              <a:t>how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) Cross host, </a:t>
            </a:r>
            <a:r>
              <a:rPr lang="nl-NL" dirty="0" err="1" smtClean="0"/>
              <a:t>location</a:t>
            </a:r>
            <a:r>
              <a:rPr lang="nl-NL" dirty="0" smtClean="0"/>
              <a:t>, </a:t>
            </a:r>
            <a:r>
              <a:rPr lang="nl-NL" dirty="0" err="1" smtClean="0"/>
              <a:t>clouds</a:t>
            </a:r>
            <a:endParaRPr lang="nl-NL" dirty="0" smtClean="0"/>
          </a:p>
          <a:p>
            <a:r>
              <a:rPr lang="nl-NL" dirty="0" smtClean="0"/>
              <a:t>Availability of </a:t>
            </a:r>
            <a:r>
              <a:rPr lang="nl-NL" dirty="0" err="1" smtClean="0"/>
              <a:t>consumers</a:t>
            </a:r>
            <a:endParaRPr lang="nl-NL" dirty="0" smtClean="0"/>
          </a:p>
          <a:p>
            <a:r>
              <a:rPr lang="nl-NL" dirty="0" smtClean="0"/>
              <a:t>Message delivery </a:t>
            </a:r>
            <a:r>
              <a:rPr lang="nl-NL" dirty="0" err="1" smtClean="0"/>
              <a:t>guarantees</a:t>
            </a:r>
            <a:endParaRPr lang="nl-NL" dirty="0" smtClean="0"/>
          </a:p>
          <a:p>
            <a:r>
              <a:rPr lang="nl-NL" dirty="0" err="1" smtClean="0"/>
              <a:t>Scaling</a:t>
            </a:r>
            <a:r>
              <a:rPr lang="nl-NL" dirty="0" smtClean="0"/>
              <a:t>, high (peak) volumes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1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7523981" y="3198465"/>
            <a:ext cx="1892300" cy="12618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8715195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358733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8002271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83681" y="2346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19781" y="2979588"/>
            <a:ext cx="1968500" cy="7175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/>
          <p:nvPr/>
        </p:nvCxnSpPr>
        <p:spPr>
          <a:xfrm>
            <a:off x="4552181" y="2733525"/>
            <a:ext cx="2971800" cy="929878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10" idx="1"/>
          </p:cNvCxnSpPr>
          <p:nvPr/>
        </p:nvCxnSpPr>
        <p:spPr>
          <a:xfrm flipV="1">
            <a:off x="9416281" y="3338363"/>
            <a:ext cx="2603500" cy="531812"/>
          </a:xfrm>
          <a:prstGeom prst="bentConnector3">
            <a:avLst>
              <a:gd name="adj1" fmla="val 73902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773482" y="1758156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2"/>
                </a:solidFill>
              </a:rPr>
              <a:t>Producers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247682" y="2380456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bg2"/>
                </a:solidFill>
              </a:rPr>
              <a:t>Consumers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Messaging –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decouple</a:t>
            </a:r>
            <a:r>
              <a:rPr lang="nl-NL" dirty="0" smtClean="0"/>
              <a:t> pub </a:t>
            </a:r>
            <a:r>
              <a:rPr lang="nl-NL" dirty="0" err="1" smtClean="0"/>
              <a:t>and</a:t>
            </a:r>
            <a:r>
              <a:rPr lang="nl-NL" dirty="0" smtClean="0"/>
              <a:t> sub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Messaging as we </a:t>
            </a:r>
            <a:r>
              <a:rPr lang="nl-NL" dirty="0" err="1" smtClean="0"/>
              <a:t>know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JMS, Oracle Advanced Queuing, IBM MQ, MS MQ, </a:t>
            </a:r>
            <a:r>
              <a:rPr lang="nl-NL" dirty="0" err="1" smtClean="0"/>
              <a:t>RabbitMQ</a:t>
            </a:r>
            <a:r>
              <a:rPr lang="nl-NL" dirty="0" smtClean="0"/>
              <a:t>, </a:t>
            </a:r>
            <a:r>
              <a:rPr lang="nl-NL" dirty="0" err="1" smtClean="0"/>
              <a:t>WebSockets</a:t>
            </a:r>
            <a:r>
              <a:rPr lang="nl-NL" dirty="0" smtClean="0"/>
              <a:t>, …</a:t>
            </a:r>
          </a:p>
          <a:p>
            <a:r>
              <a:rPr lang="nl-NL" dirty="0" err="1" smtClean="0"/>
              <a:t>Challenges</a:t>
            </a:r>
            <a:endParaRPr lang="nl-NL" dirty="0" smtClean="0"/>
          </a:p>
          <a:p>
            <a:pPr lvl="1"/>
            <a:r>
              <a:rPr lang="nl-NL" dirty="0" err="1" smtClean="0"/>
              <a:t>Costs</a:t>
            </a:r>
            <a:endParaRPr lang="nl-NL" dirty="0" smtClean="0"/>
          </a:p>
          <a:p>
            <a:pPr lvl="1"/>
            <a:r>
              <a:rPr lang="nl-NL" dirty="0" err="1" smtClean="0"/>
              <a:t>Scalability</a:t>
            </a:r>
            <a:r>
              <a:rPr lang="nl-NL" dirty="0" smtClean="0"/>
              <a:t> (</a:t>
            </a:r>
            <a:r>
              <a:rPr lang="nl-NL" dirty="0" err="1" smtClean="0"/>
              <a:t>size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speed)</a:t>
            </a:r>
          </a:p>
          <a:p>
            <a:pPr lvl="1"/>
            <a:r>
              <a:rPr lang="nl-NL" dirty="0" smtClean="0"/>
              <a:t>(</a:t>
            </a:r>
            <a:r>
              <a:rPr lang="nl-NL" dirty="0" err="1" smtClean="0"/>
              <a:t>lack</a:t>
            </a:r>
            <a:r>
              <a:rPr lang="nl-NL" dirty="0" smtClean="0"/>
              <a:t> of) Distribution</a:t>
            </a:r>
          </a:p>
          <a:p>
            <a:pPr lvl="1"/>
            <a:r>
              <a:rPr lang="nl-NL" dirty="0" err="1" smtClean="0"/>
              <a:t>Complexity</a:t>
            </a:r>
            <a:r>
              <a:rPr lang="nl-NL" dirty="0" smtClean="0"/>
              <a:t> of </a:t>
            </a:r>
            <a:r>
              <a:rPr lang="nl-NL" dirty="0" err="1" smtClean="0"/>
              <a:t>infrastructure</a:t>
            </a:r>
            <a:endParaRPr lang="nl-NL" dirty="0" smtClean="0"/>
          </a:p>
          <a:p>
            <a:pPr lvl="1"/>
            <a:r>
              <a:rPr lang="nl-NL" dirty="0" smtClean="0"/>
              <a:t>Message delivery </a:t>
            </a:r>
            <a:r>
              <a:rPr lang="nl-NL" dirty="0" err="1" smtClean="0"/>
              <a:t>guarantees</a:t>
            </a:r>
            <a:endParaRPr lang="nl-NL" dirty="0" smtClean="0"/>
          </a:p>
          <a:p>
            <a:pPr lvl="1"/>
            <a:r>
              <a:rPr lang="nl-NL" dirty="0" err="1" smtClean="0"/>
              <a:t>Lack</a:t>
            </a:r>
            <a:r>
              <a:rPr lang="nl-NL" dirty="0" smtClean="0"/>
              <a:t> of </a:t>
            </a:r>
            <a:r>
              <a:rPr lang="nl-NL" dirty="0" err="1" smtClean="0"/>
              <a:t>technology</a:t>
            </a:r>
            <a:r>
              <a:rPr lang="nl-NL" dirty="0" smtClean="0"/>
              <a:t> </a:t>
            </a:r>
            <a:r>
              <a:rPr lang="nl-NL" dirty="0" err="1" smtClean="0"/>
              <a:t>openness</a:t>
            </a:r>
            <a:endParaRPr lang="nl-NL" dirty="0" smtClean="0"/>
          </a:p>
          <a:p>
            <a:pPr lvl="1"/>
            <a:r>
              <a:rPr lang="nl-NL" dirty="0" smtClean="0"/>
              <a:t>Deal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temporarily</a:t>
            </a:r>
            <a:r>
              <a:rPr lang="nl-NL" dirty="0" smtClean="0"/>
              <a:t> offline </a:t>
            </a:r>
            <a:r>
              <a:rPr lang="nl-NL" dirty="0" err="1" smtClean="0"/>
              <a:t>consumers</a:t>
            </a:r>
            <a:endParaRPr lang="nl-NL" dirty="0" smtClean="0"/>
          </a:p>
          <a:p>
            <a:pPr lvl="1"/>
            <a:r>
              <a:rPr lang="nl-NL" dirty="0" err="1" smtClean="0"/>
              <a:t>Retain</a:t>
            </a:r>
            <a:r>
              <a:rPr lang="nl-NL" dirty="0" smtClean="0"/>
              <a:t> </a:t>
            </a:r>
            <a:r>
              <a:rPr lang="nl-NL" dirty="0" err="1"/>
              <a:t>h</a:t>
            </a:r>
            <a:r>
              <a:rPr lang="nl-NL" dirty="0" err="1" smtClean="0"/>
              <a:t>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5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7523981" y="3198465"/>
            <a:ext cx="1892300" cy="12618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8715195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358733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8002271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83681" y="2346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019781" y="1570682"/>
            <a:ext cx="1968500" cy="1079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19781" y="2979588"/>
            <a:ext cx="1968500" cy="7175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/>
          <p:nvPr/>
        </p:nvCxnSpPr>
        <p:spPr>
          <a:xfrm>
            <a:off x="4552181" y="2733525"/>
            <a:ext cx="2971800" cy="929878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9" idx="1"/>
          </p:cNvCxnSpPr>
          <p:nvPr/>
        </p:nvCxnSpPr>
        <p:spPr>
          <a:xfrm flipV="1">
            <a:off x="9422631" y="2110432"/>
            <a:ext cx="2597150" cy="1552971"/>
          </a:xfrm>
          <a:prstGeom prst="bentConnector3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10" idx="1"/>
          </p:cNvCxnSpPr>
          <p:nvPr/>
        </p:nvCxnSpPr>
        <p:spPr>
          <a:xfrm flipV="1">
            <a:off x="9416281" y="3338363"/>
            <a:ext cx="2603500" cy="531812"/>
          </a:xfrm>
          <a:prstGeom prst="bentConnector3">
            <a:avLst>
              <a:gd name="adj1" fmla="val 73902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773482" y="1758156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2"/>
                </a:solidFill>
              </a:rPr>
              <a:t>Producers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247682" y="983456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bg2"/>
                </a:solidFill>
              </a:rPr>
              <a:t>Consumers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pic>
        <p:nvPicPr>
          <p:cNvPr id="14" name="Picture 2" descr="Image result for logo kafk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226" y="1470867"/>
            <a:ext cx="2625710" cy="138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580880" y="2213420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 smtClean="0">
                <a:solidFill>
                  <a:schemeClr val="bg2"/>
                </a:solidFill>
              </a:rPr>
              <a:t>tcp</a:t>
            </a:r>
            <a:endParaRPr lang="en-US" i="1" dirty="0" err="1" smtClean="0">
              <a:solidFill>
                <a:schemeClr val="bg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12221" y="1471511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 smtClean="0">
                <a:solidFill>
                  <a:schemeClr val="bg2"/>
                </a:solidFill>
              </a:rPr>
              <a:t>tcp</a:t>
            </a:r>
            <a:endParaRPr lang="en-US" i="1" dirty="0" err="1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3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3681" y="2346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019781" y="1570682"/>
            <a:ext cx="1968500" cy="1079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19781" y="2979588"/>
            <a:ext cx="1968500" cy="7175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88981" y="2783532"/>
            <a:ext cx="3124200" cy="3987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523981" y="3198464"/>
            <a:ext cx="1892300" cy="10074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/>
          <p:nvPr/>
        </p:nvCxnSpPr>
        <p:spPr>
          <a:xfrm>
            <a:off x="4552181" y="2733525"/>
            <a:ext cx="2971800" cy="929878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9" idx="1"/>
          </p:cNvCxnSpPr>
          <p:nvPr/>
        </p:nvCxnSpPr>
        <p:spPr>
          <a:xfrm flipV="1">
            <a:off x="9422631" y="2110432"/>
            <a:ext cx="2597150" cy="1552971"/>
          </a:xfrm>
          <a:prstGeom prst="bentConnector3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10" idx="1"/>
          </p:cNvCxnSpPr>
          <p:nvPr/>
        </p:nvCxnSpPr>
        <p:spPr>
          <a:xfrm flipV="1">
            <a:off x="9416281" y="3338363"/>
            <a:ext cx="2603500" cy="531812"/>
          </a:xfrm>
          <a:prstGeom prst="bentConnector3">
            <a:avLst>
              <a:gd name="adj1" fmla="val 73902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773482" y="1758156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2"/>
                </a:solidFill>
              </a:rPr>
              <a:t>Producers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247682" y="983456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bg2"/>
                </a:solidFill>
              </a:rPr>
              <a:t>Consumers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20142" y="3130350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Topic</a:t>
            </a:r>
            <a:endParaRPr lang="en-US" dirty="0" err="1" smtClean="0"/>
          </a:p>
        </p:txBody>
      </p:sp>
      <p:pic>
        <p:nvPicPr>
          <p:cNvPr id="2050" name="Picture 2" descr="Image result for logo kafk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226" y="1470867"/>
            <a:ext cx="2625710" cy="138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ectangle 103"/>
          <p:cNvSpPr/>
          <p:nvPr/>
        </p:nvSpPr>
        <p:spPr>
          <a:xfrm>
            <a:off x="9021719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8665257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8308795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7952333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595871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8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Kafka</a:t>
            </a:r>
            <a:r>
              <a:rPr lang="nl-NL" dirty="0" smtClean="0"/>
              <a:t> </a:t>
            </a:r>
            <a:r>
              <a:rPr lang="nl-NL" dirty="0" err="1" smtClean="0"/>
              <a:t>terminology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smtClean="0"/>
              <a:t>Topic</a:t>
            </a:r>
          </a:p>
          <a:p>
            <a:r>
              <a:rPr lang="nl-NL" dirty="0" smtClean="0"/>
              <a:t>Message</a:t>
            </a:r>
          </a:p>
          <a:p>
            <a:r>
              <a:rPr lang="nl-NL" dirty="0" smtClean="0"/>
              <a:t>Broker</a:t>
            </a:r>
          </a:p>
          <a:p>
            <a:r>
              <a:rPr lang="nl-NL" dirty="0" smtClean="0"/>
              <a:t>Producer</a:t>
            </a:r>
          </a:p>
          <a:p>
            <a:r>
              <a:rPr lang="nl-NL" dirty="0" smtClean="0"/>
              <a:t>Consumer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10308" y="3744713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010631" y="3507978"/>
            <a:ext cx="1968500" cy="1079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879831" y="4720828"/>
            <a:ext cx="3124200" cy="17942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514831" y="5135760"/>
            <a:ext cx="1892300" cy="10074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4" idx="2"/>
          </p:cNvCxnSpPr>
          <p:nvPr/>
        </p:nvCxnSpPr>
        <p:spPr>
          <a:xfrm rot="16200000" flipH="1">
            <a:off x="9066451" y="4152319"/>
            <a:ext cx="776486" cy="2120273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6" idx="1"/>
          </p:cNvCxnSpPr>
          <p:nvPr/>
        </p:nvCxnSpPr>
        <p:spPr>
          <a:xfrm flipV="1">
            <a:off x="12413481" y="4047728"/>
            <a:ext cx="2597150" cy="1552971"/>
          </a:xfrm>
          <a:prstGeom prst="bentConnector3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77053" y="3953172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Producer</a:t>
            </a:r>
            <a:endParaRPr lang="en-US" dirty="0" err="1" smtClean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38532" y="3822798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Consumer</a:t>
            </a:r>
            <a:endParaRPr lang="en-US" dirty="0" err="1" smtClean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10992" y="5067646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Topic</a:t>
            </a:r>
            <a:endParaRPr lang="en-US" dirty="0" err="1" smtClean="0"/>
          </a:p>
        </p:txBody>
      </p:sp>
      <p:sp>
        <p:nvSpPr>
          <p:cNvPr id="17" name="TextBox 16"/>
          <p:cNvSpPr txBox="1"/>
          <p:nvPr/>
        </p:nvSpPr>
        <p:spPr>
          <a:xfrm>
            <a:off x="9892531" y="4722709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Broker</a:t>
            </a:r>
            <a:endParaRPr lang="en-US" dirty="0" err="1" smtClean="0"/>
          </a:p>
        </p:txBody>
      </p:sp>
      <p:pic>
        <p:nvPicPr>
          <p:cNvPr id="18" name="Picture 2" descr="Image result for logo kafk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506" y="6583163"/>
            <a:ext cx="2625710" cy="138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2012569" y="5529311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656107" y="5529311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492242" y="2650182"/>
            <a:ext cx="887208" cy="10452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2530773" y="2689810"/>
            <a:ext cx="9124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/>
              <a:t>Key</a:t>
            </a:r>
            <a:endParaRPr lang="nl-NL" sz="2000" dirty="0" smtClean="0"/>
          </a:p>
          <a:p>
            <a:r>
              <a:rPr lang="nl-NL" sz="2000" dirty="0" smtClean="0"/>
              <a:t>Value </a:t>
            </a:r>
          </a:p>
          <a:p>
            <a:r>
              <a:rPr lang="nl-NL" sz="2000" dirty="0"/>
              <a:t>T</a:t>
            </a:r>
            <a:r>
              <a:rPr lang="nl-NL" sz="2000" dirty="0" smtClean="0"/>
              <a:t>ime</a:t>
            </a:r>
            <a:endParaRPr lang="en-US" sz="2000" dirty="0" err="1" smtClean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2012569" y="3705473"/>
            <a:ext cx="479673" cy="18238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2318231" y="3695452"/>
            <a:ext cx="1061219" cy="18338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218342" y="2086272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Message</a:t>
            </a:r>
            <a:endParaRPr lang="en-US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269357"/>
      </p:ext>
    </p:extLst>
  </p:cSld>
  <p:clrMapOvr>
    <a:masterClrMapping/>
  </p:clrMapOvr>
</p:sld>
</file>

<file path=ppt/theme/theme1.xml><?xml version="1.0" encoding="utf-8"?>
<a:theme xmlns:a="http://schemas.openxmlformats.org/drawingml/2006/main" name="AMIS_WIDESCREEN">
  <a:themeElements>
    <a:clrScheme name="Conclusion 2014 -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8F33"/>
      </a:accent1>
      <a:accent2>
        <a:srgbClr val="DA4290"/>
      </a:accent2>
      <a:accent3>
        <a:srgbClr val="613C91"/>
      </a:accent3>
      <a:accent4>
        <a:srgbClr val="FFCC00"/>
      </a:accent4>
      <a:accent5>
        <a:srgbClr val="0069B4"/>
      </a:accent5>
      <a:accent6>
        <a:srgbClr val="E73430"/>
      </a:accent6>
      <a:hlink>
        <a:srgbClr val="000000"/>
      </a:hlink>
      <a:folHlink>
        <a:srgbClr val="000000"/>
      </a:folHlink>
    </a:clrScheme>
    <a:fontScheme name="Conclusion 2014 - FONTS">
      <a:majorFont>
        <a:latin typeface="Arial Narrow"/>
        <a:ea typeface=""/>
        <a:cs typeface=""/>
      </a:majorFont>
      <a:minorFont>
        <a:latin typeface="Arial Unicode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AMIS_WIDESCREEN" id="{B3E69953-2F37-46EB-A098-E591A47BCAD3}" vid="{18689EA0-6BAF-404F-B4FD-27D36DF712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AMIS_WIDESCREEN</Template>
  <TotalTime>3743</TotalTime>
  <Words>697</Words>
  <Application>Microsoft Office PowerPoint</Application>
  <PresentationFormat>Custom</PresentationFormat>
  <Paragraphs>193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AMIS_WIDESCREEN</vt:lpstr>
      <vt:lpstr>PowerPoint Presentation</vt:lpstr>
      <vt:lpstr>Agenda</vt:lpstr>
      <vt:lpstr>PowerPoint Presentation</vt:lpstr>
      <vt:lpstr>Sending messages to consumers</vt:lpstr>
      <vt:lpstr>Messaging – to decouple pub and sub</vt:lpstr>
      <vt:lpstr>Messaging as we know it</vt:lpstr>
      <vt:lpstr>PowerPoint Presentation</vt:lpstr>
      <vt:lpstr>PowerPoint Presentation</vt:lpstr>
      <vt:lpstr>Kafka terminology</vt:lpstr>
      <vt:lpstr>PowerPoint Presentation</vt:lpstr>
      <vt:lpstr>Consuming</vt:lpstr>
      <vt:lpstr>PowerPoint Presentation</vt:lpstr>
      <vt:lpstr>What’s so special?</vt:lpstr>
      <vt:lpstr>PowerPoint Presentation</vt:lpstr>
      <vt:lpstr>10 min – Demo plus intro handson</vt:lpstr>
      <vt:lpstr>25 min –handson</vt:lpstr>
      <vt:lpstr>Agenda</vt:lpstr>
      <vt:lpstr>30 min - Some history, a peek under the hood, role in architecture and use cases  </vt:lpstr>
      <vt:lpstr>PowerPoint Presentation</vt:lpstr>
      <vt:lpstr>History</vt:lpstr>
      <vt:lpstr>Use cases</vt:lpstr>
      <vt:lpstr>Plays nice with &amp; Architecture</vt:lpstr>
      <vt:lpstr>Kafka incarnations</vt:lpstr>
      <vt:lpstr>Partitions and Producing</vt:lpstr>
      <vt:lpstr>Consuming</vt:lpstr>
      <vt:lpstr>Cluster – reliable, scalable</vt:lpstr>
      <vt:lpstr>Kafka and Oracle</vt:lpstr>
      <vt:lpstr>Hands on part 2</vt:lpstr>
      <vt:lpstr>PowerPoint Presentation</vt:lpstr>
    </vt:vector>
  </TitlesOfParts>
  <Company>Conclusion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keywords>omc; cloud</cp:keywords>
  <cp:lastModifiedBy>Lucas Jellema</cp:lastModifiedBy>
  <cp:revision>115</cp:revision>
  <dcterms:created xsi:type="dcterms:W3CDTF">2016-11-24T07:31:17Z</dcterms:created>
  <dcterms:modified xsi:type="dcterms:W3CDTF">2017-02-02T10:58:20Z</dcterms:modified>
</cp:coreProperties>
</file>