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5" autoAdjust="0"/>
    <p:restoredTop sz="86156" autoAdjust="0"/>
  </p:normalViewPr>
  <p:slideViewPr>
    <p:cSldViewPr snapToGrid="0" snapToObjects="1">
      <p:cViewPr varScale="1">
        <p:scale>
          <a:sx n="99" d="100"/>
          <a:sy n="99" d="100"/>
        </p:scale>
        <p:origin x="8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23-8-2018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8/23/2018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8/23/2018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8/23/2018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8/23/2018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8/23/2018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6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797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6" y="2385420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797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</p:spTree>
    <p:extLst>
      <p:ext uri="{BB962C8B-B14F-4D97-AF65-F5344CB8AC3E}">
        <p14:creationId xmlns:p14="http://schemas.microsoft.com/office/powerpoint/2010/main" val="2699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8/23/2018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8/23/2018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8/23/2018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8/23/2018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8/23/2018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8/23/2018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3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8/23/2018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0" y="381945"/>
            <a:ext cx="1297614" cy="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  <p:sldLayoutId id="2147483696" r:id="rId17"/>
    <p:sldLayoutId id="2147483697" r:id="rId18"/>
    <p:sldLayoutId id="2147483698" r:id="rId19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1A3B5-E969-4781-BEC1-E4C97EE37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pic>
        <p:nvPicPr>
          <p:cNvPr id="14" name="Picture 13" descr="A desk with a computer on a table&#10;&#10;Description generated with high confidence">
            <a:extLst>
              <a:ext uri="{FF2B5EF4-FFF2-40B4-BE49-F238E27FC236}">
                <a16:creationId xmlns:a16="http://schemas.microsoft.com/office/drawing/2014/main" id="{B574BF48-4D5A-4066-9364-51E7E45D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743" y="1729089"/>
            <a:ext cx="3919349" cy="2939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85DB4-DDFE-464C-B54B-E9B92D49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59" y="2116459"/>
            <a:ext cx="1705101" cy="1357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F336C1-3292-418D-B96F-27843D00F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937" y="3518546"/>
            <a:ext cx="1120304" cy="8002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54539-59D3-41E6-A320-84B8E9CC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655" y="3709990"/>
            <a:ext cx="1120304" cy="8002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F38ECA-FA64-4051-97A0-59CE320B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9" y="2839733"/>
            <a:ext cx="1120304" cy="800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CBA7FB-76F1-4C58-918A-035F3EA8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6" y="2089786"/>
            <a:ext cx="1120304" cy="8002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9305A2-A695-49B4-846F-36CB8956F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814" y="1586424"/>
            <a:ext cx="1120304" cy="800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F20097-0DCB-4037-8861-4E52F42F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27" y="1689677"/>
            <a:ext cx="1120304" cy="8002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05F551-504B-4F99-A7C6-77EAB2A3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19" y="2290841"/>
            <a:ext cx="1120304" cy="800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971A6D-2F92-4AE7-A23B-03224052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93" y="3065579"/>
            <a:ext cx="1120304" cy="8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05E1-B41C-4378-B012-F8934D75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C460-971E-4708-9F32-4A3FACA4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network. Default or named.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Overlay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Kubernetes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BF1E3-8B50-4477-9460-DA37DA9B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2B316-7041-4DF9-BD0A-A5BF384C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14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7BB2-F716-4A6D-BEC5-DFC3130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br>
              <a:rPr lang="en-US" dirty="0"/>
            </a:br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8A87-204E-49C8-B551-FC0594EA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en-US" dirty="0"/>
              <a:t>The default driver. </a:t>
            </a:r>
            <a:br>
              <a:rPr lang="en-US" dirty="0"/>
            </a:br>
            <a:r>
              <a:rPr lang="en-US" dirty="0"/>
              <a:t>The default bridge network is used when the network is unspecified</a:t>
            </a:r>
            <a:br>
              <a:rPr lang="en-US" dirty="0"/>
            </a:br>
            <a:r>
              <a:rPr lang="en-US" dirty="0"/>
              <a:t>Named bridge networks can be created</a:t>
            </a:r>
          </a:p>
          <a:p>
            <a:endParaRPr lang="en-US" dirty="0"/>
          </a:p>
          <a:p>
            <a:r>
              <a:rPr lang="en-US" dirty="0"/>
              <a:t>Hosts connected to the default bridge network can access each other (by IP)</a:t>
            </a:r>
          </a:p>
          <a:p>
            <a:endParaRPr lang="en-US" dirty="0"/>
          </a:p>
          <a:p>
            <a:r>
              <a:rPr lang="en-US" dirty="0"/>
              <a:t>Containers connected to different named bridge networks can’t communicate with each other. </a:t>
            </a:r>
          </a:p>
          <a:p>
            <a:endParaRPr lang="en-US" dirty="0"/>
          </a:p>
          <a:p>
            <a:r>
              <a:rPr lang="en-US" dirty="0"/>
              <a:t>Containers connected to the same bridge network expose all ports to each other and no ports to the outside. </a:t>
            </a:r>
            <a:br>
              <a:rPr lang="en-US" dirty="0"/>
            </a:br>
            <a:r>
              <a:rPr lang="en-US" dirty="0"/>
              <a:t>Exposing ports to the outside is usually done with docker run -p</a:t>
            </a:r>
          </a:p>
          <a:p>
            <a:endParaRPr lang="en-US" dirty="0"/>
          </a:p>
          <a:p>
            <a:r>
              <a:rPr lang="en-US" dirty="0"/>
              <a:t>Automatic DNS resolution between containers on a named bridge network is provided.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C69D-EAD0-479A-BDED-34431E9E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65E5B-43FA-4E2F-A3FF-ACB82D8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0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29C1-2B79-40DB-AF82-CAC7221D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br>
              <a:rPr lang="en-US" dirty="0"/>
            </a:br>
            <a:r>
              <a:rPr lang="en-US" dirty="0"/>
              <a:t>Host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D4B-80F0-4590-9EEE-B9CFE242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isolation between container and host network.</a:t>
            </a:r>
          </a:p>
          <a:p>
            <a:endParaRPr lang="en-US" dirty="0"/>
          </a:p>
          <a:p>
            <a:r>
              <a:rPr lang="en-GB" dirty="0"/>
              <a:t>Not supported on Docker for Mac, Docker for Windows, or Docker EE for Windows Server.</a:t>
            </a:r>
          </a:p>
          <a:p>
            <a:endParaRPr lang="en-GB" dirty="0"/>
          </a:p>
          <a:p>
            <a:r>
              <a:rPr lang="en-GB" dirty="0"/>
              <a:t>No explicit port forwarding is required. Ports available on the container are available on the host</a:t>
            </a:r>
          </a:p>
          <a:p>
            <a:endParaRPr lang="en-GB" dirty="0"/>
          </a:p>
          <a:p>
            <a:r>
              <a:rPr lang="en-GB" dirty="0"/>
              <a:t>Containers get the Docker hosts hostname and IP</a:t>
            </a:r>
          </a:p>
          <a:p>
            <a:endParaRPr lang="en-GB" dirty="0"/>
          </a:p>
          <a:p>
            <a:r>
              <a:rPr lang="en-GB" dirty="0"/>
              <a:t>Multiple containers can use this interface on different ports</a:t>
            </a:r>
          </a:p>
          <a:p>
            <a:endParaRPr lang="en-GB" dirty="0"/>
          </a:p>
          <a:p>
            <a:r>
              <a:rPr lang="en-GB" dirty="0"/>
              <a:t>Communication between containers can take place but not by using container names and only via the host interface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CB0C-127E-4D2F-94A0-8830DD68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53902-1106-4943-8073-C001DA8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10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71F5BF-4496-41E3-B181-10A199A72627}"/>
              </a:ext>
            </a:extLst>
          </p:cNvPr>
          <p:cNvSpPr/>
          <p:nvPr/>
        </p:nvSpPr>
        <p:spPr>
          <a:xfrm>
            <a:off x="3160557" y="2128072"/>
            <a:ext cx="2123267" cy="272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VirtualBox host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7091F-5522-40CF-9D90-5FFD7B28B1D2}"/>
              </a:ext>
            </a:extLst>
          </p:cNvPr>
          <p:cNvSpPr/>
          <p:nvPr/>
        </p:nvSpPr>
        <p:spPr>
          <a:xfrm>
            <a:off x="922150" y="2128072"/>
            <a:ext cx="2123267" cy="2727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VirtualBox host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D947F-B2EE-4AE9-925B-D99127A3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br>
              <a:rPr lang="en-US" dirty="0"/>
            </a:br>
            <a:r>
              <a:rPr lang="en-US" dirty="0"/>
              <a:t>Overlay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BA20-88EF-45F0-8E08-B330358C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Docker Swarm; native Docker engine clustering</a:t>
            </a:r>
          </a:p>
          <a:p>
            <a:endParaRPr lang="en-US" dirty="0"/>
          </a:p>
          <a:p>
            <a:r>
              <a:rPr lang="en-US" dirty="0"/>
              <a:t>Hosts running on daemons which are part of the same swarm using the same overlay network can access each other by hostname or 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FCAC-465E-4958-9FE2-C28A61AE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9ACFF-9B90-44A1-BD0E-CA7871F8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6D178-75C8-413A-8215-D14C304AE63A}"/>
              </a:ext>
            </a:extLst>
          </p:cNvPr>
          <p:cNvSpPr txBox="1"/>
          <p:nvPr/>
        </p:nvSpPr>
        <p:spPr>
          <a:xfrm>
            <a:off x="5564668" y="4735664"/>
            <a:ext cx="355866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https://docs.docker.com/network/network-tutorial-overlay/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43AA7-B5D2-4004-BF55-427DF3EF8EBB}"/>
              </a:ext>
            </a:extLst>
          </p:cNvPr>
          <p:cNvSpPr/>
          <p:nvPr/>
        </p:nvSpPr>
        <p:spPr>
          <a:xfrm>
            <a:off x="991892" y="2430288"/>
            <a:ext cx="4200041" cy="23307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Swarm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6FE11-A6DE-4ECF-A1D4-836E55DE1643}"/>
              </a:ext>
            </a:extLst>
          </p:cNvPr>
          <p:cNvSpPr/>
          <p:nvPr/>
        </p:nvSpPr>
        <p:spPr>
          <a:xfrm>
            <a:off x="1139125" y="2706023"/>
            <a:ext cx="1689316" cy="196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Docker daemon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31CA9-853F-4BFB-B345-8147BCDE2134}"/>
              </a:ext>
            </a:extLst>
          </p:cNvPr>
          <p:cNvSpPr/>
          <p:nvPr/>
        </p:nvSpPr>
        <p:spPr>
          <a:xfrm>
            <a:off x="1263112" y="3767656"/>
            <a:ext cx="1441342" cy="7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1C9A7-DE9D-4CE4-A671-95704F5C597F}"/>
              </a:ext>
            </a:extLst>
          </p:cNvPr>
          <p:cNvSpPr/>
          <p:nvPr/>
        </p:nvSpPr>
        <p:spPr>
          <a:xfrm>
            <a:off x="3352799" y="2706023"/>
            <a:ext cx="1689316" cy="196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Docker daemon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1A7CF-FA1F-4E01-973E-5517081CAEE9}"/>
              </a:ext>
            </a:extLst>
          </p:cNvPr>
          <p:cNvSpPr/>
          <p:nvPr/>
        </p:nvSpPr>
        <p:spPr>
          <a:xfrm>
            <a:off x="3476786" y="3767656"/>
            <a:ext cx="1441342" cy="76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E4311-E250-410B-B0E6-DFEBD92772B9}"/>
              </a:ext>
            </a:extLst>
          </p:cNvPr>
          <p:cNvSpPr/>
          <p:nvPr/>
        </p:nvSpPr>
        <p:spPr>
          <a:xfrm>
            <a:off x="1263112" y="3197454"/>
            <a:ext cx="3655016" cy="4384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Overlay network</a:t>
            </a:r>
          </a:p>
        </p:txBody>
      </p:sp>
      <p:pic>
        <p:nvPicPr>
          <p:cNvPr id="2050" name="Picture 2" descr="https://cdn-images-1.medium.com/max/1000/1*qHvFfsb8YriqUsGe1Q9e9A.png">
            <a:extLst>
              <a:ext uri="{FF2B5EF4-FFF2-40B4-BE49-F238E27FC236}">
                <a16:creationId xmlns:a16="http://schemas.microsoft.com/office/drawing/2014/main" id="{358DD811-F162-4306-8DD7-3DBD0E24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1" r="59407" b="8123"/>
          <a:stretch/>
        </p:blipFill>
        <p:spPr bwMode="auto">
          <a:xfrm>
            <a:off x="7170003" y="2897155"/>
            <a:ext cx="1834512" cy="17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79B5-4E98-4F6A-AE60-22BF0D47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br>
              <a:rPr lang="en-US" dirty="0"/>
            </a:br>
            <a:r>
              <a:rPr lang="en-US" dirty="0"/>
              <a:t>Overlay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634F-6C09-4578-B756-06C3770F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does load balancing of exposed service 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5C6DC-99D8-49CF-8417-C523B424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181A-251D-4BB1-B832-AF25908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3074" name="Picture 2" descr="Image result for docker swarm">
            <a:extLst>
              <a:ext uri="{FF2B5EF4-FFF2-40B4-BE49-F238E27FC236}">
                <a16:creationId xmlns:a16="http://schemas.microsoft.com/office/drawing/2014/main" id="{5A4D2FBE-C86C-4084-B428-EA5BEDCE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13" y="1656525"/>
            <a:ext cx="6191573" cy="2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1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D166-3CC6-408C-B588-04883AFB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br>
              <a:rPr lang="en-US" dirty="0"/>
            </a:br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69F2-AB78-4A79-9B67-2BE6E03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03997" cy="3780000"/>
          </a:xfrm>
        </p:spPr>
        <p:txBody>
          <a:bodyPr/>
          <a:lstStyle/>
          <a:p>
            <a:r>
              <a:rPr lang="en-US" dirty="0"/>
              <a:t>Kubernetes uses a service mesh or custom network drivers with more flexibility</a:t>
            </a:r>
            <a:br>
              <a:rPr lang="en-US" dirty="0"/>
            </a:br>
            <a:r>
              <a:rPr lang="en-US" dirty="0"/>
              <a:t>Official drivers: </a:t>
            </a:r>
            <a:r>
              <a:rPr lang="en-GB" dirty="0"/>
              <a:t>Calico, Canal, Flannel, </a:t>
            </a:r>
            <a:r>
              <a:rPr lang="en-GB" dirty="0" err="1"/>
              <a:t>Kube</a:t>
            </a:r>
            <a:r>
              <a:rPr lang="en-GB" dirty="0"/>
              <a:t>-Router, Romana and Weave Net</a:t>
            </a:r>
          </a:p>
          <a:p>
            <a:endParaRPr lang="en-GB" dirty="0"/>
          </a:p>
          <a:p>
            <a:r>
              <a:rPr lang="en-GB" dirty="0"/>
              <a:t>Fundamental requirements</a:t>
            </a:r>
          </a:p>
          <a:p>
            <a:pPr lvl="1"/>
            <a:r>
              <a:rPr lang="en-GB" dirty="0"/>
              <a:t>all containers can communicate with all other containers without NAT</a:t>
            </a:r>
          </a:p>
          <a:p>
            <a:pPr lvl="1"/>
            <a:r>
              <a:rPr lang="en-GB" dirty="0"/>
              <a:t>all nodes can communicate with all containers (and vice-versa) without NAT</a:t>
            </a:r>
          </a:p>
          <a:p>
            <a:pPr lvl="1"/>
            <a:r>
              <a:rPr lang="en-GB" dirty="0"/>
              <a:t>the IP that a container sees itself as is the same IP that others see it as</a:t>
            </a:r>
          </a:p>
          <a:p>
            <a:pPr lvl="1"/>
            <a:endParaRPr lang="en-GB" dirty="0"/>
          </a:p>
          <a:p>
            <a:r>
              <a:rPr lang="en-GB" dirty="0"/>
              <a:t>Used mainly to use network fabrics with Kubernetes like </a:t>
            </a:r>
          </a:p>
          <a:p>
            <a:pPr lvl="1"/>
            <a:r>
              <a:rPr lang="en-GB" dirty="0"/>
              <a:t>Google Cloud Engine network fabric</a:t>
            </a:r>
          </a:p>
          <a:p>
            <a:pPr lvl="1"/>
            <a:r>
              <a:rPr lang="en-GB" dirty="0"/>
              <a:t>Oracle Virtual Cloud Network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3A084-5C17-43B3-9D53-22ECD2D5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5285-6F8F-421C-A06A-3EB01263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0FB65-F2A8-4F16-96EA-273CBAEFA7F9}"/>
              </a:ext>
            </a:extLst>
          </p:cNvPr>
          <p:cNvSpPr txBox="1"/>
          <p:nvPr/>
        </p:nvSpPr>
        <p:spPr>
          <a:xfrm>
            <a:off x="4799862" y="4779213"/>
            <a:ext cx="434413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https://kubernetes.io/docs/concepts/cluster-administration/networking/</a:t>
            </a:r>
          </a:p>
        </p:txBody>
      </p:sp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B36904A1-357B-460D-8C75-44AF8859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6" y="3013341"/>
            <a:ext cx="1780718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presentatie_v1" id="{63523A67-E9AE-C042-B69D-21F7ED4E4386}" vid="{0B1A04EB-3E24-5C48-AA52-37779D8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89E73C3FDB0459BD38376ADEE0890" ma:contentTypeVersion="0" ma:contentTypeDescription="Create a new document." ma:contentTypeScope="" ma:versionID="421a6a08894b3b75684f906de57a3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98D3BE-EED3-483D-8008-3171986277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6CD6E7-E353-4E7F-94A5-EC98CDECD98F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4D90A0-9B82-4F8E-8ADE-39CE5686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Conclusion_presentatie_v1</Template>
  <TotalTime>3231</TotalTime>
  <Words>233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Office-thema</vt:lpstr>
      <vt:lpstr>Docker networking</vt:lpstr>
      <vt:lpstr>Docker networking</vt:lpstr>
      <vt:lpstr>Docker networking Bridge network</vt:lpstr>
      <vt:lpstr>Docker networking Host networking</vt:lpstr>
      <vt:lpstr>Docker networking Overlay networking</vt:lpstr>
      <vt:lpstr>Docker networking Overlay networking</vt:lpstr>
      <vt:lpstr>Docker networking Kubernetes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IOT</dc:title>
  <dc:creator>Robbrecht Amerongen</dc:creator>
  <cp:keywords>internet of things</cp:keywords>
  <dc:description>Conclusion - versie 1 - juni 2017
Ontwerp: Humming
Template: Ton Persoon</dc:description>
  <cp:lastModifiedBy>Maarten Smeets</cp:lastModifiedBy>
  <cp:revision>303</cp:revision>
  <dcterms:created xsi:type="dcterms:W3CDTF">2017-07-05T06:19:11Z</dcterms:created>
  <dcterms:modified xsi:type="dcterms:W3CDTF">2018-08-23T13:05:16Z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0x0101008FE89E73C3FDB0459BD38376ADEE0890</vt:lpwstr>
  </property>
</Properties>
</file>