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58" r:id="rId6"/>
    <p:sldId id="257" r:id="rId7"/>
    <p:sldId id="263" r:id="rId8"/>
    <p:sldId id="261" r:id="rId9"/>
    <p:sldId id="259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F1368-A7C3-4180-B6AF-FFDBD0231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8B6B5D8-9F90-4449-AE20-87BF3854A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05E664-AA53-4377-8469-2CF5C5AF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A60E-C3DD-4DDA-BABD-E97688BEE41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6F3FD73-E5A7-4936-906D-D4758E32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3CA097-9645-4389-94BD-172AE14E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A049-4C9C-4B4A-89FC-3B7E11CBA2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8130C-8025-42CF-A184-0DEF591D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6095C9D-D0FA-4E82-BD78-0404AD6B3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F556A2-5A20-40AB-8BFC-C231F106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A60E-C3DD-4DDA-BABD-E97688BEE41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A768A9-C6D4-46DD-976A-FE90D0B0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C4AD90-C64D-4B17-BAD1-10014296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A049-4C9C-4B4A-89FC-3B7E11CBA2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4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3629650-42A9-46BA-9E30-6A04D7568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6153A71-8CBC-4C77-8699-6FF61CA4C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ED35DD-0141-43FC-B626-B66007E2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A60E-C3DD-4DDA-BABD-E97688BEE41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C1FA33-CC8F-41B1-BC96-A85EFEE4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2747FD-9913-45ED-8132-B25C6E66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A049-4C9C-4B4A-89FC-3B7E11CBA2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5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89DD5-EC2A-4942-B5F8-95A1CBC3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2AEB1E-C0CB-47BA-81BE-4CC7329F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550B19-4DD1-4635-938C-99868426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A60E-C3DD-4DDA-BABD-E97688BEE41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B4A3A0-2844-4D94-8475-126698F1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27570B-603A-4378-A21F-079D6776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A049-4C9C-4B4A-89FC-3B7E11CBA2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2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EF93F-E513-4EE5-95E0-4138B0E0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B49657D-0C9B-4DA3-807C-DA0B56EBD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2320CD5-3751-4C26-89D1-15C8A94E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A60E-C3DD-4DDA-BABD-E97688BEE41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3431D4-1873-4C2E-99EA-AD483060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323F04-DE4F-442C-BE93-95DEF806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A049-4C9C-4B4A-89FC-3B7E11CBA2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CBFE9-E3FE-42A4-A862-18541418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08C28-5689-447D-9389-D61381917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5ED76F1-0E41-4215-A3CE-76AE7B42A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FE25402-815C-4113-9F57-E53A4777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A60E-C3DD-4DDA-BABD-E97688BEE41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DF8A683-1B8E-435E-B185-34711D3D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E810D8-BDAC-4B3F-A445-EBD0A30D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A049-4C9C-4B4A-89FC-3B7E11CBA2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5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B3E01-65EB-4303-8EF5-366ADE25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2092A8-210D-42BD-8A3D-AC391BE4E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EE3CD9-D3A8-4F1E-8792-4BBF220C0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93A6DA6-85DD-47B5-BE2D-27E79553A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14C7ADB-15EC-42DC-91EF-4D757FEF7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9D7707D-DE98-4B13-A133-B6B922B6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A60E-C3DD-4DDA-BABD-E97688BEE41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2EE1744-59AF-4E3C-BAD2-63520232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70CBFE7-9B08-486E-A9A6-CA604B4D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A049-4C9C-4B4A-89FC-3B7E11CBA2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8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5419F-73B7-4183-882D-59C1AE0D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FA13784-826A-46AB-A45B-1194B73C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A60E-C3DD-4DDA-BABD-E97688BEE41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74D8758-1014-4AB4-BCC9-FBFCE1B2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E90333-C28F-47FF-9291-863A633B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A049-4C9C-4B4A-89FC-3B7E11CBA2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4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8F4DE62-2123-4F6B-9320-57A60319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A60E-C3DD-4DDA-BABD-E97688BEE41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C6FF7C8-E9DF-46D9-8B79-1D1DF51F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58E0F42-01C7-4E13-834E-44BB98B2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A049-4C9C-4B4A-89FC-3B7E11CBA2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03480-3444-444C-9BDF-BC384C28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1F1F98-B5DB-4BC0-BC0F-764AE0D28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CDB23D-00CE-440E-8C6D-9148870F5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DD5E8D0-4B50-42C2-8DC9-1E7794F5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A60E-C3DD-4DDA-BABD-E97688BEE41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E6BA14D-F7F3-4562-B896-8FA5A4A5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F37EF58-8B01-4AE9-92F4-1AAE237C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A049-4C9C-4B4A-89FC-3B7E11CBA2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3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17832-0BCE-403D-9D74-47473B06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045D887-0906-4175-936D-A9E76CBAC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FB5E7E2-CFBB-45DD-B8A5-63917C167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B67B7C4-2B92-4362-93C6-A52F114B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A60E-C3DD-4DDA-BABD-E97688BEE41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56CC0DD-0D0C-4CF8-A767-CDCE8C6C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C369F3A-CF45-4BF3-960B-039010FF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A049-4C9C-4B4A-89FC-3B7E11CBA2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0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680880C-DC73-4904-A817-152DB90E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AFF0FCD-EAFB-4E8A-B7F8-FAD8D0510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453A96-AAD7-4EF8-B1B5-7AB182295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FA60E-C3DD-4DDA-BABD-E97688BEE416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DB797F-9E68-422E-BFC7-FB60B1EB4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613790-B721-4D65-8815-1948EA8EC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EA049-4C9C-4B4A-89FC-3B7E11CBA2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1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mmo.be/nl/leuven-3000/te-huur/?pagina=1#gallery" TargetMode="External"/><Relationship Id="rId2" Type="http://schemas.openxmlformats.org/officeDocument/2006/relationships/hyperlink" Target="https://immo.vlan.be/nl/vastgoed?transactiontypes=te-huur&amp;municipals=leuven&amp;propertytypes=huis&amp;propertysubtypes=huis,herenhuis,villa&amp;page=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mmo-m.be/nl/te-huur/appartement/leuven-3000/497/" TargetMode="External"/><Relationship Id="rId5" Type="http://schemas.openxmlformats.org/officeDocument/2006/relationships/hyperlink" Target="https://www.living-stone.be/nl/te-huur" TargetMode="External"/><Relationship Id="rId4" Type="http://schemas.openxmlformats.org/officeDocument/2006/relationships/hyperlink" Target="https://www.immoweb.be/nl/zoeken/huis/te-huur/leuven/3000?countries=BE&amp;page=1&amp;orderBy=relevan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zimmo.be/nl/leuven-3000/te-huur/appartement/JZTHZ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537AA-43A6-4981-8764-282B5C464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5125A6-B5C5-4505-8929-51F1B9D87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35137-19BD-4141-936E-AD152569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Scrape definitions per site type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F29BCE-2011-4829-B4A6-CFA689AE0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Deep</a:t>
            </a:r>
          </a:p>
          <a:p>
            <a:r>
              <a:rPr lang="en-US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5489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C6329-331F-4C69-86A3-3D602277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vizualisation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E26117-DB29-4465-9F4A-40A7FD74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data shown from </a:t>
            </a:r>
            <a:r>
              <a:rPr lang="en-US" dirty="0" err="1"/>
              <a:t>streamlit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0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C0ACB-7DA8-490B-A493-EE885618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337A9D-1420-4D4E-99A0-A3CE830D7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 scherm</a:t>
            </a:r>
          </a:p>
          <a:p>
            <a:pPr lvl="1"/>
            <a:r>
              <a:rPr lang="en-US" dirty="0"/>
              <a:t>Put link in stack and proceed</a:t>
            </a:r>
            <a:br>
              <a:rPr lang="en-US" dirty="0"/>
            </a:br>
            <a:r>
              <a:rPr lang="en-US" dirty="0"/>
              <a:t>-&gt; intermediate or before next update notification + push from queue</a:t>
            </a:r>
          </a:p>
        </p:txBody>
      </p:sp>
    </p:spTree>
    <p:extLst>
      <p:ext uri="{BB962C8B-B14F-4D97-AF65-F5344CB8AC3E}">
        <p14:creationId xmlns:p14="http://schemas.microsoft.com/office/powerpoint/2010/main" val="50826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CA34D-8BB0-48E0-BECD-74FC761E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Scraper model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B1262DBB-B1B5-45C9-A41F-F95CA873B1A9}"/>
              </a:ext>
            </a:extLst>
          </p:cNvPr>
          <p:cNvSpPr/>
          <p:nvPr/>
        </p:nvSpPr>
        <p:spPr>
          <a:xfrm>
            <a:off x="3962400" y="2581275"/>
            <a:ext cx="4267200" cy="2781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Scraper as Sc</a:t>
            </a:r>
          </a:p>
          <a:p>
            <a:pPr algn="ctr"/>
            <a:r>
              <a:rPr lang="en-US" dirty="0"/>
              <a:t>Output = </a:t>
            </a:r>
            <a:r>
              <a:rPr lang="en-US" dirty="0" err="1"/>
              <a:t>Sc.FetchData</a:t>
            </a:r>
            <a:r>
              <a:rPr lang="en-US" dirty="0"/>
              <a:t>(Input)</a:t>
            </a:r>
          </a:p>
        </p:txBody>
      </p:sp>
      <p:sp>
        <p:nvSpPr>
          <p:cNvPr id="5" name="Pijl: rechts 4">
            <a:extLst>
              <a:ext uri="{FF2B5EF4-FFF2-40B4-BE49-F238E27FC236}">
                <a16:creationId xmlns:a16="http://schemas.microsoft.com/office/drawing/2014/main" id="{0208BEFA-DAEF-4CD6-8625-0B90B4A92187}"/>
              </a:ext>
            </a:extLst>
          </p:cNvPr>
          <p:cNvSpPr/>
          <p:nvPr/>
        </p:nvSpPr>
        <p:spPr>
          <a:xfrm>
            <a:off x="1866900" y="3595687"/>
            <a:ext cx="2095500" cy="752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C78F03E-67B0-4A1C-8F20-58E6F26716DB}"/>
              </a:ext>
            </a:extLst>
          </p:cNvPr>
          <p:cNvSpPr txBox="1"/>
          <p:nvPr/>
        </p:nvSpPr>
        <p:spPr>
          <a:xfrm>
            <a:off x="974060" y="3089314"/>
            <a:ext cx="115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Driver, </a:t>
            </a:r>
            <a:r>
              <a:rPr lang="en-US" dirty="0" err="1"/>
              <a:t>url</a:t>
            </a:r>
            <a:r>
              <a:rPr lang="en-US" dirty="0"/>
              <a:t> </a:t>
            </a: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76127C68-DC99-452D-A0DB-7FABE53490B5}"/>
              </a:ext>
            </a:extLst>
          </p:cNvPr>
          <p:cNvSpPr/>
          <p:nvPr/>
        </p:nvSpPr>
        <p:spPr>
          <a:xfrm>
            <a:off x="8229600" y="3595686"/>
            <a:ext cx="2095500" cy="752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25C609A-B244-4E40-9D13-64769D0F1F0F}"/>
              </a:ext>
            </a:extLst>
          </p:cNvPr>
          <p:cNvSpPr txBox="1"/>
          <p:nvPr/>
        </p:nvSpPr>
        <p:spPr>
          <a:xfrm>
            <a:off x="8604083" y="3077648"/>
            <a:ext cx="344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excel file met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kenmerken</a:t>
            </a:r>
            <a:endParaRPr lang="en-US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8FDF0D5-519F-4E93-88DB-EF265B4FEC0F}"/>
              </a:ext>
            </a:extLst>
          </p:cNvPr>
          <p:cNvSpPr txBox="1"/>
          <p:nvPr/>
        </p:nvSpPr>
        <p:spPr>
          <a:xfrm>
            <a:off x="5028977" y="4780240"/>
            <a:ext cx="213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Roots, string formats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0D27DF83-6177-4163-8EC2-2698FF7CF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497" y="13076"/>
            <a:ext cx="5570503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E4CD2-7DEA-4029-A4A3-24322EB2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7F6A11-EC73-4791-AD5B-DB269E467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Fetch data -&gt; put into pandas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Intermediate result merged database</a:t>
            </a:r>
          </a:p>
          <a:p>
            <a:pPr marL="0" indent="0">
              <a:buNone/>
            </a:pPr>
            <a:r>
              <a:rPr lang="en-US" dirty="0"/>
              <a:t>	final automatic updater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6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6EB54-6EA3-4F28-94E1-8647DE8D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Verschillende</a:t>
            </a:r>
            <a:r>
              <a:rPr lang="en-US" dirty="0"/>
              <a:t> sites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A5D982-8E9A-4F8F-B9C5-9F35400E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https://immo.vlan.be/nl/vastgoed?transactiontypes=te-huur&amp;municipals=leuven&amp;propertytypes=huis&amp;propertysubtypes=huis,herenhuis,villa&amp;page=2</a:t>
            </a:r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https://www.zimmo.be/nl/leuven-3000/te-huur/?pagina=1#gallery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https://www.immoweb.be/nl/zoeken/huis/te-huur/leuven/3000?countries=BE&amp;page=1&amp;orderBy=relevance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https://www.living-stone.be/nl/te-huur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https://www.immoproxio.be/nl/te-huur/leuven/2/?c=1000876&amp;h=1</a:t>
            </a:r>
          </a:p>
          <a:p>
            <a:r>
              <a:rPr lang="en-US" dirty="0">
                <a:hlinkClick r:id="rId6"/>
              </a:rPr>
              <a:t>http://www.immo-m.be/nl/te-huur/appartement/leuven-3000/497/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3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B8022-A6C8-43EB-BBEA-4F5BE048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outer references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6528A7-66CA-46FE-ACE7-9CF6C0CC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https://www.zimmo.be/nl/leuven-3000/te-huur/appartement/JZTHZ/</a:t>
            </a:r>
            <a:endParaRPr lang="en-US" dirty="0"/>
          </a:p>
          <a:p>
            <a:r>
              <a:rPr lang="en-US" dirty="0"/>
              <a:t>http://www.immo-m.be/nl/te-huur/appartement/leuven-3000/497/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62140A6-B4CA-4D92-B6A3-CF09BC60A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099095"/>
            <a:ext cx="6549326" cy="339378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EFB8334-8F5A-4842-8C09-D5C660A88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525" y="2715587"/>
            <a:ext cx="3822149" cy="377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8BE44-CED3-4468-A49C-43C998BA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</a:t>
            </a:r>
            <a:r>
              <a:rPr lang="en-US" dirty="0" err="1"/>
              <a:t>dependancies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387C05-1B6B-488F-A205-05683DC7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(met filter)</a:t>
            </a:r>
          </a:p>
          <a:p>
            <a:r>
              <a:rPr lang="en-US" dirty="0"/>
              <a:t>Root -&gt; </a:t>
            </a:r>
            <a:r>
              <a:rPr lang="en-US" dirty="0" err="1"/>
              <a:t>itemlist</a:t>
            </a:r>
            <a:r>
              <a:rPr lang="en-US" dirty="0"/>
              <a:t> structure (classes)</a:t>
            </a:r>
          </a:p>
        </p:txBody>
      </p:sp>
    </p:spTree>
    <p:extLst>
      <p:ext uri="{BB962C8B-B14F-4D97-AF65-F5344CB8AC3E}">
        <p14:creationId xmlns:p14="http://schemas.microsoft.com/office/powerpoint/2010/main" val="420751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9283B-8E5A-4F5A-AB92-FBF2E3EE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35A370F-4DAD-4BF0-9129-101D92B1D102}"/>
              </a:ext>
            </a:extLst>
          </p:cNvPr>
          <p:cNvSpPr txBox="1"/>
          <p:nvPr/>
        </p:nvSpPr>
        <p:spPr>
          <a:xfrm>
            <a:off x="1287262" y="1988598"/>
            <a:ext cx="172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application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0F526A9-CBFB-4A52-9E8B-76178B47D34B}"/>
              </a:ext>
            </a:extLst>
          </p:cNvPr>
          <p:cNvSpPr txBox="1"/>
          <p:nvPr/>
        </p:nvSpPr>
        <p:spPr>
          <a:xfrm>
            <a:off x="5931763" y="2255888"/>
            <a:ext cx="239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Scrape (Main page)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D560198F-FC4D-4442-9456-633EDC6A4FC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010362" y="2173264"/>
            <a:ext cx="2921401" cy="26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BBA60221-8D5E-4AF0-8C43-C21A90D11659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010363" y="2440554"/>
            <a:ext cx="29214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82B4DEA6-BD86-4F57-99E4-4752A865DCDE}"/>
              </a:ext>
            </a:extLst>
          </p:cNvPr>
          <p:cNvSpPr txBox="1"/>
          <p:nvPr/>
        </p:nvSpPr>
        <p:spPr>
          <a:xfrm>
            <a:off x="1978489" y="2487232"/>
            <a:ext cx="6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</a:t>
            </a: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881533E3-3B21-40D8-8A8A-5F7E2C0AA07A}"/>
              </a:ext>
            </a:extLst>
          </p:cNvPr>
          <p:cNvCxnSpPr/>
          <p:nvPr/>
        </p:nvCxnSpPr>
        <p:spPr>
          <a:xfrm>
            <a:off x="2734322" y="2822580"/>
            <a:ext cx="3197441" cy="25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21C0FA16-0EF2-4838-9DD4-DA7DFB7CBF2A}"/>
              </a:ext>
            </a:extLst>
          </p:cNvPr>
          <p:cNvSpPr txBox="1"/>
          <p:nvPr/>
        </p:nvSpPr>
        <p:spPr>
          <a:xfrm>
            <a:off x="5931763" y="2892510"/>
            <a:ext cx="3095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Deep Scrape (Entity pages)</a:t>
            </a:r>
            <a:br>
              <a:rPr lang="en-US" dirty="0"/>
            </a:br>
            <a:r>
              <a:rPr lang="en-US" dirty="0"/>
              <a:t>	Fetch data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93A8F5CD-E249-436B-B6D5-F0C87FB4B322}"/>
              </a:ext>
            </a:extLst>
          </p:cNvPr>
          <p:cNvCxnSpPr>
            <a:cxnSpLocks/>
          </p:cNvCxnSpPr>
          <p:nvPr/>
        </p:nvCxnSpPr>
        <p:spPr>
          <a:xfrm flipH="1">
            <a:off x="2734322" y="3150481"/>
            <a:ext cx="3075928" cy="31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4274A795-B6CE-4109-9EFE-124FE751CF22}"/>
              </a:ext>
            </a:extLst>
          </p:cNvPr>
          <p:cNvSpPr txBox="1"/>
          <p:nvPr/>
        </p:nvSpPr>
        <p:spPr>
          <a:xfrm>
            <a:off x="770417" y="3277911"/>
            <a:ext cx="170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pandas frame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9D3E1A42-3D17-494B-83BE-67B21FFCB30C}"/>
              </a:ext>
            </a:extLst>
          </p:cNvPr>
          <p:cNvSpPr txBox="1"/>
          <p:nvPr/>
        </p:nvSpPr>
        <p:spPr>
          <a:xfrm>
            <a:off x="1857628" y="4941398"/>
            <a:ext cx="85472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 all panda items merge into 1 table, order on street and number (site first variable)</a:t>
            </a:r>
          </a:p>
          <a:p>
            <a:br>
              <a:rPr lang="en-US" dirty="0"/>
            </a:br>
            <a:r>
              <a:rPr lang="en-US" dirty="0"/>
              <a:t>Site	Postal City    Street     Nr.  Price</a:t>
            </a:r>
          </a:p>
          <a:p>
            <a:r>
              <a:rPr lang="en-US" dirty="0" err="1"/>
              <a:t>Zimmo</a:t>
            </a:r>
            <a:r>
              <a:rPr lang="en-US" dirty="0"/>
              <a:t>	3000 Leuven </a:t>
            </a:r>
            <a:r>
              <a:rPr lang="en-US" dirty="0" err="1"/>
              <a:t>Arnould</a:t>
            </a:r>
            <a:r>
              <a:rPr lang="en-US" dirty="0"/>
              <a:t> 32 3000</a:t>
            </a:r>
          </a:p>
          <a:p>
            <a:r>
              <a:rPr lang="en-US" dirty="0" err="1"/>
              <a:t>Immo</a:t>
            </a:r>
            <a:r>
              <a:rPr lang="en-US" dirty="0"/>
              <a:t>-M	3000 Leuven </a:t>
            </a:r>
            <a:r>
              <a:rPr lang="en-US" dirty="0" err="1"/>
              <a:t>Arnould</a:t>
            </a:r>
            <a:r>
              <a:rPr lang="en-US" dirty="0"/>
              <a:t> 32 200</a:t>
            </a:r>
          </a:p>
        </p:txBody>
      </p:sp>
    </p:spTree>
    <p:extLst>
      <p:ext uri="{BB962C8B-B14F-4D97-AF65-F5344CB8AC3E}">
        <p14:creationId xmlns:p14="http://schemas.microsoft.com/office/powerpoint/2010/main" val="182362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9AD1D-C178-4E22-BCAE-9505D24E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Scrape definitions per site type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AFF509-6DDC-46E5-B30F-3C208D719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SetDriver</a:t>
            </a:r>
            <a:r>
              <a:rPr lang="en-US" dirty="0"/>
              <a:t> (</a:t>
            </a:r>
            <a:r>
              <a:rPr lang="en-US" dirty="0" err="1"/>
              <a:t>url</a:t>
            </a:r>
            <a:r>
              <a:rPr lang="en-US" dirty="0"/>
              <a:t>, driver)</a:t>
            </a:r>
          </a:p>
          <a:p>
            <a:pPr marL="0" indent="0">
              <a:buNone/>
            </a:pPr>
            <a:r>
              <a:rPr lang="en-US" dirty="0"/>
              <a:t>Main</a:t>
            </a:r>
          </a:p>
          <a:p>
            <a:pPr lvl="1"/>
            <a:r>
              <a:rPr lang="en-US" dirty="0" err="1"/>
              <a:t>FindRoot</a:t>
            </a:r>
            <a:r>
              <a:rPr lang="en-US" dirty="0"/>
              <a:t>(</a:t>
            </a:r>
            <a:r>
              <a:rPr lang="en-US" dirty="0" err="1"/>
              <a:t>class_tag,driver</a:t>
            </a:r>
            <a:r>
              <a:rPr lang="en-US" dirty="0"/>
              <a:t>)	Necessary to find a focused collection</a:t>
            </a:r>
          </a:p>
          <a:p>
            <a:pPr lvl="1"/>
            <a:r>
              <a:rPr lang="en-US" dirty="0" err="1"/>
              <a:t>FindItems</a:t>
            </a:r>
            <a:r>
              <a:rPr lang="en-US" dirty="0"/>
              <a:t>			Find the main page house items, returns the 					selenium object links</a:t>
            </a:r>
          </a:p>
          <a:p>
            <a:pPr lvl="1"/>
            <a:r>
              <a:rPr lang="en-US" dirty="0" err="1"/>
              <a:t>getItemPrice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getItemAdress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getItemLink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getItemTitle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626423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387</Words>
  <Application>Microsoft Office PowerPoint</Application>
  <PresentationFormat>Breedbeeld</PresentationFormat>
  <Paragraphs>49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Scraper model</vt:lpstr>
      <vt:lpstr>PowerPoint-presentatie</vt:lpstr>
      <vt:lpstr>Verschillende sites </vt:lpstr>
      <vt:lpstr>Voorbeeld outer references</vt:lpstr>
      <vt:lpstr>Site dependancies</vt:lpstr>
      <vt:lpstr>Dataflow</vt:lpstr>
      <vt:lpstr>Scrape definitions per site type</vt:lpstr>
      <vt:lpstr>Scrape definitions per site type</vt:lpstr>
      <vt:lpstr>Data vizualisation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 Wellemans</dc:creator>
  <cp:lastModifiedBy>Jan Wellemans</cp:lastModifiedBy>
  <cp:revision>3</cp:revision>
  <dcterms:created xsi:type="dcterms:W3CDTF">2022-01-26T20:44:45Z</dcterms:created>
  <dcterms:modified xsi:type="dcterms:W3CDTF">2022-01-27T20:19:35Z</dcterms:modified>
</cp:coreProperties>
</file>