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3" r:id="rId4"/>
    <p:sldId id="258" r:id="rId5"/>
    <p:sldId id="262" r:id="rId6"/>
    <p:sldId id="267" r:id="rId7"/>
    <p:sldId id="260" r:id="rId8"/>
    <p:sldId id="268" r:id="rId9"/>
    <p:sldId id="269" r:id="rId10"/>
    <p:sldId id="270" r:id="rId11"/>
    <p:sldId id="271" r:id="rId12"/>
    <p:sldId id="272" r:id="rId13"/>
    <p:sldId id="273" r:id="rId14"/>
    <p:sldId id="266" r:id="rId15"/>
  </p:sldIdLst>
  <p:sldSz cx="18288000" cy="10287000"/>
  <p:notesSz cx="6858000" cy="9144000"/>
  <p:embeddedFontLst>
    <p:embeddedFont>
      <p:font typeface="Wingdings 3" panose="05040102010807070707" pitchFamily="18" charset="2"/>
      <p:regular r:id="rId17"/>
    </p:embeddedFont>
    <p:embeddedFont>
      <p:font typeface="Cambria Math" panose="02040503050406030204" pitchFamily="18" charset="0"/>
      <p:regular r:id="rId18"/>
    </p:embeddedFont>
    <p:embeddedFont>
      <p:font typeface="Open Sans Light" panose="020B0604020202020204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Montserrat" panose="020B0604020202020204" charset="0"/>
      <p:regular r:id="rId24"/>
    </p:embeddedFont>
    <p:embeddedFont>
      <p:font typeface="Algerian" panose="04020705040A02060702" pitchFamily="82" charset="0"/>
      <p:regular r:id="rId25"/>
    </p:embeddedFont>
    <p:embeddedFont>
      <p:font typeface="Elephant" panose="02020904090505020303" pitchFamily="18" charset="0"/>
      <p:regular r:id="rId26"/>
      <p:italic r:id="rId27"/>
    </p:embeddedFont>
    <p:embeddedFont>
      <p:font typeface="Cocomat Pro Heavy" panose="020B0604020202020204" charset="0"/>
      <p:regular r:id="rId28"/>
    </p:embeddedFont>
    <p:embeddedFont>
      <p:font typeface="Trebuchet MS" panose="020B0603020202020204" pitchFamily="34" charset="0"/>
      <p:regular r:id="rId29"/>
      <p:bold r:id="rId30"/>
      <p:italic r:id="rId31"/>
      <p:boldItalic r:id="rId32"/>
    </p:embeddedFont>
    <p:embeddedFont>
      <p:font typeface="Imprint MT Shadow" panose="04020605060303030202" pitchFamily="82" charset="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group%20project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group%20project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group%20project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group%20project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group%20project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group%20project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 project (1).xlsx]Sheet5!PivotTable5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51260759357135155"/>
          <c:y val="9.9726146364057439E-2"/>
          <c:w val="0.37320897387826524"/>
          <c:h val="0.84728523799389943"/>
        </c:manualLayout>
      </c:layout>
      <c:doughnutChart>
        <c:varyColors val="1"/>
        <c:ser>
          <c:idx val="0"/>
          <c:order val="0"/>
          <c:tx>
            <c:strRef>
              <c:f>Sheet5!$Q$3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A6B-4DCA-9B77-C0B76561D6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A6B-4DCA-9B77-C0B76561D6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A6B-4DCA-9B77-C0B76561D6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A6B-4DCA-9B77-C0B76561D6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BA6B-4DCA-9B77-C0B76561D6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BA6B-4DCA-9B77-C0B76561D6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BA6B-4DCA-9B77-C0B76561D6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BA6B-4DCA-9B77-C0B76561D6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BA6B-4DCA-9B77-C0B76561D6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BA6B-4DCA-9B77-C0B76561D64F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5-BA6B-4DCA-9B77-C0B76561D64F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BA6B-4DCA-9B77-C0B76561D64F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BA6B-4DCA-9B77-C0B76561D64F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BA6B-4DCA-9B77-C0B76561D64F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D-BA6B-4DCA-9B77-C0B76561D64F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F-BA6B-4DCA-9B77-C0B76561D64F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1-BA6B-4DCA-9B77-C0B76561D64F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3-BA6B-4DCA-9B77-C0B76561D64F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5-BA6B-4DCA-9B77-C0B76561D64F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7-BA6B-4DCA-9B77-C0B76561D64F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9-BA6B-4DCA-9B77-C0B76561D64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Sheet5!$P$4:$P$25</c:f>
              <c:strCache>
                <c:ptCount val="21"/>
                <c:pt idx="0">
                  <c:v>SBL Pvt Ltd</c:v>
                </c:pt>
                <c:pt idx="1">
                  <c:v>Dr Reckeweg &amp; Co</c:v>
                </c:pt>
                <c:pt idx="2">
                  <c:v>Bakson Drugs &amp; Pharmaceuticals Pvt. Ltd.</c:v>
                </c:pt>
                <c:pt idx="3">
                  <c:v>Dr Willmar Schwabe India Pvt Ltd</c:v>
                </c:pt>
                <c:pt idx="4">
                  <c:v>Adel Pekana Germany</c:v>
                </c:pt>
                <c:pt idx="5">
                  <c:v>Bakson's Homeopathy</c:v>
                </c:pt>
                <c:pt idx="6">
                  <c:v>Wheezal Homeo Pharma</c:v>
                </c:pt>
                <c:pt idx="7">
                  <c:v>New Life Laboratories Pvt Ltd</c:v>
                </c:pt>
                <c:pt idx="8">
                  <c:v>Medisynth Chemicals Pvt Ltd</c:v>
                </c:pt>
                <c:pt idx="9">
                  <c:v>Lord's Homoeopathic Laboratory Pvt Ltd</c:v>
                </c:pt>
                <c:pt idx="10">
                  <c:v>HAPDCO</c:v>
                </c:pt>
                <c:pt idx="11">
                  <c:v>HASLAB</c:v>
                </c:pt>
                <c:pt idx="12">
                  <c:v>Bjain Pharmaceuticals Pvt Ltd</c:v>
                </c:pt>
                <c:pt idx="13">
                  <c:v>Allen Homoeo &amp; Herbal Products Ltd</c:v>
                </c:pt>
                <c:pt idx="14">
                  <c:v>Adven Biotech Pvt Ltd</c:v>
                </c:pt>
                <c:pt idx="15">
                  <c:v>St. George’s Homoeopathy</c:v>
                </c:pt>
                <c:pt idx="16">
                  <c:v>Similia Homoeo Laboratory</c:v>
                </c:pt>
                <c:pt idx="17">
                  <c:v>Homoeo Laboratories</c:v>
                </c:pt>
                <c:pt idx="18">
                  <c:v>Bhargava Phytolab</c:v>
                </c:pt>
                <c:pt idx="19">
                  <c:v>Bangalore Bio-Plasgens</c:v>
                </c:pt>
                <c:pt idx="20">
                  <c:v>Fourrts India Laboratories Pvt Ltd</c:v>
                </c:pt>
              </c:strCache>
            </c:strRef>
          </c:cat>
          <c:val>
            <c:numRef>
              <c:f>Sheet5!$Q$4:$Q$25</c:f>
              <c:numCache>
                <c:formatCode>General</c:formatCode>
                <c:ptCount val="21"/>
                <c:pt idx="0">
                  <c:v>135</c:v>
                </c:pt>
                <c:pt idx="1">
                  <c:v>75</c:v>
                </c:pt>
                <c:pt idx="2">
                  <c:v>31</c:v>
                </c:pt>
                <c:pt idx="3">
                  <c:v>30</c:v>
                </c:pt>
                <c:pt idx="4">
                  <c:v>19</c:v>
                </c:pt>
                <c:pt idx="5">
                  <c:v>18</c:v>
                </c:pt>
                <c:pt idx="6">
                  <c:v>9</c:v>
                </c:pt>
                <c:pt idx="7">
                  <c:v>6</c:v>
                </c:pt>
                <c:pt idx="8">
                  <c:v>5</c:v>
                </c:pt>
                <c:pt idx="9">
                  <c:v>4</c:v>
                </c:pt>
                <c:pt idx="10">
                  <c:v>4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A-BA6B-4DCA-9B77-C0B76561D64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l"/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1.2407597166792506E-2"/>
          <c:y val="8.3760035510267103E-2"/>
          <c:w val="0.39151738845144357"/>
          <c:h val="0.850063488685535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alpha val="0"/>
      </a:schemeClr>
    </a:solidFill>
    <a:ln w="50800" cap="flat" cmpd="sng" algn="ctr">
      <a:solidFill>
        <a:schemeClr val="bg1">
          <a:lumMod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 project (1).xlsx]Sheet5!PivotTable3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6.2404358684912668E-2"/>
          <c:y val="3.7759106331220794E-2"/>
          <c:w val="0.96570433578078863"/>
          <c:h val="0.788129473872584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Sheet5!$A$2:$A$15</c:f>
              <c:strCache>
                <c:ptCount val="13"/>
                <c:pt idx="0">
                  <c:v>blood</c:v>
                </c:pt>
                <c:pt idx="1">
                  <c:v>bone</c:v>
                </c:pt>
                <c:pt idx="2">
                  <c:v>digestion</c:v>
                </c:pt>
                <c:pt idx="3">
                  <c:v>eye</c:v>
                </c:pt>
                <c:pt idx="4">
                  <c:v>hair</c:v>
                </c:pt>
                <c:pt idx="5">
                  <c:v>heart</c:v>
                </c:pt>
                <c:pt idx="6">
                  <c:v>joints</c:v>
                </c:pt>
                <c:pt idx="7">
                  <c:v>mental health</c:v>
                </c:pt>
                <c:pt idx="8">
                  <c:v>other</c:v>
                </c:pt>
                <c:pt idx="9">
                  <c:v>respiration</c:v>
                </c:pt>
                <c:pt idx="10">
                  <c:v>respiratory</c:v>
                </c:pt>
                <c:pt idx="11">
                  <c:v>sexual</c:v>
                </c:pt>
                <c:pt idx="12">
                  <c:v>skin</c:v>
                </c:pt>
              </c:strCache>
            </c:strRef>
          </c:cat>
          <c:val>
            <c:numRef>
              <c:f>Sheet5!$B$2:$B$15</c:f>
              <c:numCache>
                <c:formatCode>General</c:formatCode>
                <c:ptCount val="13"/>
                <c:pt idx="0">
                  <c:v>9</c:v>
                </c:pt>
                <c:pt idx="1">
                  <c:v>40</c:v>
                </c:pt>
                <c:pt idx="2">
                  <c:v>73</c:v>
                </c:pt>
                <c:pt idx="3">
                  <c:v>20</c:v>
                </c:pt>
                <c:pt idx="4">
                  <c:v>12</c:v>
                </c:pt>
                <c:pt idx="5">
                  <c:v>23</c:v>
                </c:pt>
                <c:pt idx="6">
                  <c:v>4</c:v>
                </c:pt>
                <c:pt idx="7">
                  <c:v>36</c:v>
                </c:pt>
                <c:pt idx="8">
                  <c:v>17</c:v>
                </c:pt>
                <c:pt idx="9">
                  <c:v>32</c:v>
                </c:pt>
                <c:pt idx="10">
                  <c:v>12</c:v>
                </c:pt>
                <c:pt idx="11">
                  <c:v>16</c:v>
                </c:pt>
                <c:pt idx="12">
                  <c:v>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20C-42C1-A182-A4A7D4F260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363715712"/>
        <c:axId val="-1363720064"/>
      </c:barChart>
      <c:catAx>
        <c:axId val="-13637157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63720064"/>
        <c:crosses val="autoZero"/>
        <c:auto val="1"/>
        <c:lblAlgn val="ctr"/>
        <c:lblOffset val="100"/>
        <c:noMultiLvlLbl val="0"/>
      </c:catAx>
      <c:valAx>
        <c:axId val="-136372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en-US"/>
          </a:p>
        </c:txPr>
        <c:crossAx val="-1363715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50800" cap="flat" cmpd="sng" algn="ctr">
      <a:solidFill>
        <a:schemeClr val="bg1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 project (1).xlsx]Sheet5!PivotTable2</c:name>
    <c:fmtId val="-1"/>
  </c:pivotSource>
  <c:chart>
    <c:autoTitleDeleted val="1"/>
    <c:pivotFmts>
      <c:pivotFmt>
        <c:idx val="0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46485593467483233"/>
          <c:y val="3.9480898221055704E-3"/>
          <c:w val="0.48319409448818895"/>
          <c:h val="0.9412514824535821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Sheet5!$E$1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>
                <a:lumMod val="10000"/>
              </a:schemeClr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  <c:invertIfNegative val="0"/>
          <c:cat>
            <c:strRef>
              <c:f>Sheet5!$D$2:$D$23</c:f>
              <c:strCache>
                <c:ptCount val="21"/>
                <c:pt idx="0">
                  <c:v>St. George’s Homoeopathy</c:v>
                </c:pt>
                <c:pt idx="1">
                  <c:v>Bakson's Homeopathy</c:v>
                </c:pt>
                <c:pt idx="2">
                  <c:v>Similia Homoeo Laboratory</c:v>
                </c:pt>
                <c:pt idx="3">
                  <c:v>HASLAB</c:v>
                </c:pt>
                <c:pt idx="4">
                  <c:v>Lord's Homoeopathic Laboratory Pvt Ltd</c:v>
                </c:pt>
                <c:pt idx="5">
                  <c:v>Homoeo Laboratories</c:v>
                </c:pt>
                <c:pt idx="6">
                  <c:v>Adven Biotech Pvt Ltd</c:v>
                </c:pt>
                <c:pt idx="7">
                  <c:v>Adel Pekana Germany</c:v>
                </c:pt>
                <c:pt idx="8">
                  <c:v>Medisynth Chemicals Pvt Ltd</c:v>
                </c:pt>
                <c:pt idx="9">
                  <c:v>Fourrts India Laboratories Pvt Ltd</c:v>
                </c:pt>
                <c:pt idx="10">
                  <c:v>Bjain Pharmaceuticals Pvt Ltd</c:v>
                </c:pt>
                <c:pt idx="11">
                  <c:v>Allen Homoeo &amp; Herbal Products Ltd</c:v>
                </c:pt>
                <c:pt idx="12">
                  <c:v>HAPDCO</c:v>
                </c:pt>
                <c:pt idx="13">
                  <c:v>Bangalore Bio-Plasgens</c:v>
                </c:pt>
                <c:pt idx="14">
                  <c:v>Wheezal Homeo Pharma</c:v>
                </c:pt>
                <c:pt idx="15">
                  <c:v>Dr Willmar Schwabe India Pvt Ltd</c:v>
                </c:pt>
                <c:pt idx="16">
                  <c:v>Bakson Drugs &amp; Pharmaceuticals Pvt. Ltd.</c:v>
                </c:pt>
                <c:pt idx="17">
                  <c:v>Dr Reckeweg &amp; Co</c:v>
                </c:pt>
                <c:pt idx="18">
                  <c:v>New Life Laboratories Pvt Ltd</c:v>
                </c:pt>
                <c:pt idx="19">
                  <c:v>SBL Pvt Ltd</c:v>
                </c:pt>
                <c:pt idx="20">
                  <c:v>Bhargava Phytolab</c:v>
                </c:pt>
              </c:strCache>
            </c:strRef>
          </c:cat>
          <c:val>
            <c:numRef>
              <c:f>Sheet5!$E$2:$E$23</c:f>
              <c:numCache>
                <c:formatCode>0</c:formatCode>
                <c:ptCount val="21"/>
                <c:pt idx="0">
                  <c:v>53</c:v>
                </c:pt>
                <c:pt idx="1">
                  <c:v>71.944444444444443</c:v>
                </c:pt>
                <c:pt idx="2">
                  <c:v>74</c:v>
                </c:pt>
                <c:pt idx="3">
                  <c:v>76.5</c:v>
                </c:pt>
                <c:pt idx="4">
                  <c:v>93</c:v>
                </c:pt>
                <c:pt idx="5">
                  <c:v>107</c:v>
                </c:pt>
                <c:pt idx="6">
                  <c:v>130</c:v>
                </c:pt>
                <c:pt idx="7">
                  <c:v>152.52631578947367</c:v>
                </c:pt>
                <c:pt idx="8">
                  <c:v>164.8</c:v>
                </c:pt>
                <c:pt idx="9">
                  <c:v>195</c:v>
                </c:pt>
                <c:pt idx="10">
                  <c:v>261</c:v>
                </c:pt>
                <c:pt idx="11">
                  <c:v>266.5</c:v>
                </c:pt>
                <c:pt idx="12">
                  <c:v>278</c:v>
                </c:pt>
                <c:pt idx="13">
                  <c:v>280</c:v>
                </c:pt>
                <c:pt idx="14">
                  <c:v>295.77777777777777</c:v>
                </c:pt>
                <c:pt idx="15">
                  <c:v>315.26666666666665</c:v>
                </c:pt>
                <c:pt idx="16">
                  <c:v>350.90322580645159</c:v>
                </c:pt>
                <c:pt idx="17">
                  <c:v>361.81333333333333</c:v>
                </c:pt>
                <c:pt idx="18">
                  <c:v>491</c:v>
                </c:pt>
                <c:pt idx="19">
                  <c:v>543.73333333333335</c:v>
                </c:pt>
                <c:pt idx="20">
                  <c:v>1008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396-4E63-9869-77E62681AD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363729856"/>
        <c:axId val="-1363715168"/>
      </c:barChart>
      <c:catAx>
        <c:axId val="-1363729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defRPr>
            </a:pPr>
            <a:endParaRPr lang="en-US"/>
          </a:p>
        </c:txPr>
        <c:crossAx val="-1363715168"/>
        <c:crosses val="autoZero"/>
        <c:auto val="1"/>
        <c:lblAlgn val="ctr"/>
        <c:lblOffset val="100"/>
        <c:noMultiLvlLbl val="0"/>
      </c:catAx>
      <c:valAx>
        <c:axId val="-1363715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endParaRPr lang="en-US"/>
          </a:p>
        </c:txPr>
        <c:crossAx val="-1363729856"/>
        <c:crosses val="autoZero"/>
        <c:crossBetween val="between"/>
      </c:valAx>
      <c:spPr>
        <a:solidFill>
          <a:schemeClr val="accent1"/>
        </a:solidFill>
        <a:ln>
          <a:solidFill>
            <a:srgbClr val="92D050"/>
          </a:solidFill>
        </a:ln>
        <a:effectLst/>
      </c:spPr>
    </c:plotArea>
    <c:plotVisOnly val="1"/>
    <c:dispBlanksAs val="gap"/>
    <c:showDLblsOverMax val="0"/>
  </c:chart>
  <c:spPr>
    <a:noFill/>
    <a:ln w="50800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 project (1).xlsx]Sheet5!PivotTable4</c:name>
    <c:fmtId val="-1"/>
  </c:pivotSource>
  <c:chart>
    <c:autoTitleDeleted val="1"/>
    <c:pivotFmts>
      <c:pivotFmt>
        <c:idx val="0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2078686020439874"/>
          <c:y val="0.13250306211723534"/>
          <c:w val="0.83432348286566649"/>
          <c:h val="0.589065616797900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Sheet5!$I$1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92D050"/>
              </a:solidFill>
            </a:ln>
            <a:effectLst/>
          </c:spPr>
          <c:invertIfNegative val="0"/>
          <c:cat>
            <c:strRef>
              <c:f>Sheet5!$H$2:$H$15</c:f>
              <c:strCache>
                <c:ptCount val="13"/>
                <c:pt idx="0">
                  <c:v>blood</c:v>
                </c:pt>
                <c:pt idx="1">
                  <c:v>bone</c:v>
                </c:pt>
                <c:pt idx="2">
                  <c:v>digestion</c:v>
                </c:pt>
                <c:pt idx="3">
                  <c:v>eye</c:v>
                </c:pt>
                <c:pt idx="4">
                  <c:v>hair</c:v>
                </c:pt>
                <c:pt idx="5">
                  <c:v>heart</c:v>
                </c:pt>
                <c:pt idx="6">
                  <c:v>joints</c:v>
                </c:pt>
                <c:pt idx="7">
                  <c:v>mental health</c:v>
                </c:pt>
                <c:pt idx="8">
                  <c:v>other</c:v>
                </c:pt>
                <c:pt idx="9">
                  <c:v>respiration</c:v>
                </c:pt>
                <c:pt idx="10">
                  <c:v>respiratory</c:v>
                </c:pt>
                <c:pt idx="11">
                  <c:v>sexual</c:v>
                </c:pt>
                <c:pt idx="12">
                  <c:v>skin</c:v>
                </c:pt>
              </c:strCache>
            </c:strRef>
          </c:cat>
          <c:val>
            <c:numRef>
              <c:f>Sheet5!$I$2:$I$15</c:f>
              <c:numCache>
                <c:formatCode>0</c:formatCode>
                <c:ptCount val="13"/>
                <c:pt idx="0">
                  <c:v>215.55555555555554</c:v>
                </c:pt>
                <c:pt idx="1">
                  <c:v>253.17500000000001</c:v>
                </c:pt>
                <c:pt idx="2">
                  <c:v>201.7123287671233</c:v>
                </c:pt>
                <c:pt idx="3">
                  <c:v>196.45</c:v>
                </c:pt>
                <c:pt idx="4">
                  <c:v>228.58333333333334</c:v>
                </c:pt>
                <c:pt idx="5">
                  <c:v>201.43478260869566</c:v>
                </c:pt>
                <c:pt idx="6">
                  <c:v>160.75</c:v>
                </c:pt>
                <c:pt idx="7">
                  <c:v>224.58333333333334</c:v>
                </c:pt>
                <c:pt idx="8">
                  <c:v>235.70588235294119</c:v>
                </c:pt>
                <c:pt idx="9">
                  <c:v>206.53125</c:v>
                </c:pt>
                <c:pt idx="10">
                  <c:v>254.08333333333334</c:v>
                </c:pt>
                <c:pt idx="11">
                  <c:v>186.25</c:v>
                </c:pt>
                <c:pt idx="12">
                  <c:v>169.92727272727274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B52-4A58-82F5-A142B00640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363716256"/>
        <c:axId val="-1363724416"/>
      </c:barChart>
      <c:catAx>
        <c:axId val="-1363716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defRPr>
            </a:pPr>
            <a:endParaRPr lang="en-US"/>
          </a:p>
        </c:txPr>
        <c:crossAx val="-1363724416"/>
        <c:crosses val="autoZero"/>
        <c:auto val="1"/>
        <c:lblAlgn val="ctr"/>
        <c:lblOffset val="100"/>
        <c:noMultiLvlLbl val="0"/>
      </c:catAx>
      <c:valAx>
        <c:axId val="-1363724416"/>
        <c:scaling>
          <c:orientation val="minMax"/>
        </c:scaling>
        <c:delete val="0"/>
        <c:axPos val="l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63716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alpha val="0"/>
      </a:schemeClr>
    </a:solidFill>
    <a:ln w="50800" cap="flat" cmpd="sng" algn="ctr">
      <a:noFill/>
      <a:round/>
    </a:ln>
    <a:effectLst>
      <a:glow rad="127000">
        <a:schemeClr val="accent1">
          <a:alpha val="0"/>
        </a:schemeClr>
      </a:glo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 project (1).xlsx]Sheet5!PivotTable1</c:name>
    <c:fmtId val="4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Sheet5!$L$1</c:f>
              <c:strCache>
                <c:ptCount val="1"/>
                <c:pt idx="0">
                  <c:v>Min of price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Sheet5!$K$2:$K$23</c:f>
              <c:strCache>
                <c:ptCount val="21"/>
                <c:pt idx="0">
                  <c:v>Adel Pekana Germany</c:v>
                </c:pt>
                <c:pt idx="1">
                  <c:v>Adven Biotech Pvt Ltd</c:v>
                </c:pt>
                <c:pt idx="2">
                  <c:v>Allen Homoeo &amp; Herbal Products Ltd</c:v>
                </c:pt>
                <c:pt idx="3">
                  <c:v>Bakson Drugs &amp; Pharmaceuticals Pvt. Ltd.</c:v>
                </c:pt>
                <c:pt idx="4">
                  <c:v>Bakson's Homeopathy</c:v>
                </c:pt>
                <c:pt idx="5">
                  <c:v>Bangalore Bio-Plasgens</c:v>
                </c:pt>
                <c:pt idx="6">
                  <c:v>Bhargava Phytolab</c:v>
                </c:pt>
                <c:pt idx="7">
                  <c:v>Bjain Pharmaceuticals Pvt Ltd</c:v>
                </c:pt>
                <c:pt idx="8">
                  <c:v>Dr Reckeweg &amp; Co</c:v>
                </c:pt>
                <c:pt idx="9">
                  <c:v>Dr Willmar Schwabe India Pvt Ltd</c:v>
                </c:pt>
                <c:pt idx="10">
                  <c:v>Fourrts India Laboratories Pvt Ltd</c:v>
                </c:pt>
                <c:pt idx="11">
                  <c:v>HAPDCO</c:v>
                </c:pt>
                <c:pt idx="12">
                  <c:v>HASLAB</c:v>
                </c:pt>
                <c:pt idx="13">
                  <c:v>Homoeo Laboratories</c:v>
                </c:pt>
                <c:pt idx="14">
                  <c:v>Lord's Homoeopathic Laboratory Pvt Ltd</c:v>
                </c:pt>
                <c:pt idx="15">
                  <c:v>Medisynth Chemicals Pvt Ltd</c:v>
                </c:pt>
                <c:pt idx="16">
                  <c:v>New Life Laboratories Pvt Ltd</c:v>
                </c:pt>
                <c:pt idx="17">
                  <c:v>SBL Pvt Ltd</c:v>
                </c:pt>
                <c:pt idx="18">
                  <c:v>Similia Homoeo Laboratory</c:v>
                </c:pt>
                <c:pt idx="19">
                  <c:v>St. George’s Homoeopathy</c:v>
                </c:pt>
                <c:pt idx="20">
                  <c:v>Wheezal Homeo Pharma</c:v>
                </c:pt>
              </c:strCache>
            </c:strRef>
          </c:cat>
          <c:val>
            <c:numRef>
              <c:f>Sheet5!$L$2:$L$23</c:f>
              <c:numCache>
                <c:formatCode>0</c:formatCode>
                <c:ptCount val="21"/>
                <c:pt idx="0">
                  <c:v>237</c:v>
                </c:pt>
                <c:pt idx="1">
                  <c:v>550</c:v>
                </c:pt>
                <c:pt idx="2">
                  <c:v>123</c:v>
                </c:pt>
                <c:pt idx="3">
                  <c:v>167</c:v>
                </c:pt>
                <c:pt idx="4">
                  <c:v>45</c:v>
                </c:pt>
                <c:pt idx="5">
                  <c:v>97</c:v>
                </c:pt>
                <c:pt idx="6">
                  <c:v>170</c:v>
                </c:pt>
                <c:pt idx="7">
                  <c:v>172</c:v>
                </c:pt>
                <c:pt idx="8">
                  <c:v>121</c:v>
                </c:pt>
                <c:pt idx="9">
                  <c:v>70</c:v>
                </c:pt>
                <c:pt idx="10">
                  <c:v>94</c:v>
                </c:pt>
                <c:pt idx="11">
                  <c:v>84</c:v>
                </c:pt>
                <c:pt idx="12">
                  <c:v>144</c:v>
                </c:pt>
                <c:pt idx="13">
                  <c:v>94</c:v>
                </c:pt>
                <c:pt idx="14">
                  <c:v>142</c:v>
                </c:pt>
                <c:pt idx="15">
                  <c:v>98</c:v>
                </c:pt>
                <c:pt idx="16">
                  <c:v>104</c:v>
                </c:pt>
                <c:pt idx="17">
                  <c:v>45</c:v>
                </c:pt>
                <c:pt idx="18">
                  <c:v>162</c:v>
                </c:pt>
                <c:pt idx="19">
                  <c:v>141</c:v>
                </c:pt>
                <c:pt idx="20">
                  <c:v>81</c:v>
                </c:pt>
              </c:numCache>
            </c:numRef>
          </c:val>
        </c:ser>
        <c:ser>
          <c:idx val="1"/>
          <c:order val="1"/>
          <c:tx>
            <c:strRef>
              <c:f>Sheet5!$M$1</c:f>
              <c:strCache>
                <c:ptCount val="1"/>
                <c:pt idx="0">
                  <c:v>Average of price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Sheet5!$K$2:$K$23</c:f>
              <c:strCache>
                <c:ptCount val="21"/>
                <c:pt idx="0">
                  <c:v>Adel Pekana Germany</c:v>
                </c:pt>
                <c:pt idx="1">
                  <c:v>Adven Biotech Pvt Ltd</c:v>
                </c:pt>
                <c:pt idx="2">
                  <c:v>Allen Homoeo &amp; Herbal Products Ltd</c:v>
                </c:pt>
                <c:pt idx="3">
                  <c:v>Bakson Drugs &amp; Pharmaceuticals Pvt. Ltd.</c:v>
                </c:pt>
                <c:pt idx="4">
                  <c:v>Bakson's Homeopathy</c:v>
                </c:pt>
                <c:pt idx="5">
                  <c:v>Bangalore Bio-Plasgens</c:v>
                </c:pt>
                <c:pt idx="6">
                  <c:v>Bhargava Phytolab</c:v>
                </c:pt>
                <c:pt idx="7">
                  <c:v>Bjain Pharmaceuticals Pvt Ltd</c:v>
                </c:pt>
                <c:pt idx="8">
                  <c:v>Dr Reckeweg &amp; Co</c:v>
                </c:pt>
                <c:pt idx="9">
                  <c:v>Dr Willmar Schwabe India Pvt Ltd</c:v>
                </c:pt>
                <c:pt idx="10">
                  <c:v>Fourrts India Laboratories Pvt Ltd</c:v>
                </c:pt>
                <c:pt idx="11">
                  <c:v>HAPDCO</c:v>
                </c:pt>
                <c:pt idx="12">
                  <c:v>HASLAB</c:v>
                </c:pt>
                <c:pt idx="13">
                  <c:v>Homoeo Laboratories</c:v>
                </c:pt>
                <c:pt idx="14">
                  <c:v>Lord's Homoeopathic Laboratory Pvt Ltd</c:v>
                </c:pt>
                <c:pt idx="15">
                  <c:v>Medisynth Chemicals Pvt Ltd</c:v>
                </c:pt>
                <c:pt idx="16">
                  <c:v>New Life Laboratories Pvt Ltd</c:v>
                </c:pt>
                <c:pt idx="17">
                  <c:v>SBL Pvt Ltd</c:v>
                </c:pt>
                <c:pt idx="18">
                  <c:v>Similia Homoeo Laboratory</c:v>
                </c:pt>
                <c:pt idx="19">
                  <c:v>St. George’s Homoeopathy</c:v>
                </c:pt>
                <c:pt idx="20">
                  <c:v>Wheezal Homeo Pharma</c:v>
                </c:pt>
              </c:strCache>
            </c:strRef>
          </c:cat>
          <c:val>
            <c:numRef>
              <c:f>Sheet5!$M$2:$M$23</c:f>
              <c:numCache>
                <c:formatCode>0</c:formatCode>
                <c:ptCount val="21"/>
                <c:pt idx="0">
                  <c:v>309.84210526315792</c:v>
                </c:pt>
                <c:pt idx="1">
                  <c:v>550</c:v>
                </c:pt>
                <c:pt idx="2">
                  <c:v>138</c:v>
                </c:pt>
                <c:pt idx="3">
                  <c:v>297.32258064516128</c:v>
                </c:pt>
                <c:pt idx="4">
                  <c:v>396.05555555555554</c:v>
                </c:pt>
                <c:pt idx="5">
                  <c:v>97</c:v>
                </c:pt>
                <c:pt idx="6">
                  <c:v>170</c:v>
                </c:pt>
                <c:pt idx="7">
                  <c:v>246.5</c:v>
                </c:pt>
                <c:pt idx="8">
                  <c:v>239.18666666666667</c:v>
                </c:pt>
                <c:pt idx="9">
                  <c:v>214.26666666666668</c:v>
                </c:pt>
                <c:pt idx="10">
                  <c:v>94</c:v>
                </c:pt>
                <c:pt idx="11">
                  <c:v>108</c:v>
                </c:pt>
                <c:pt idx="12">
                  <c:v>145.5</c:v>
                </c:pt>
                <c:pt idx="13">
                  <c:v>94</c:v>
                </c:pt>
                <c:pt idx="14">
                  <c:v>599</c:v>
                </c:pt>
                <c:pt idx="15">
                  <c:v>190</c:v>
                </c:pt>
                <c:pt idx="16">
                  <c:v>157</c:v>
                </c:pt>
                <c:pt idx="17">
                  <c:v>130.80000000000001</c:v>
                </c:pt>
                <c:pt idx="18">
                  <c:v>162</c:v>
                </c:pt>
                <c:pt idx="19">
                  <c:v>141</c:v>
                </c:pt>
                <c:pt idx="20">
                  <c:v>163.33333333333334</c:v>
                </c:pt>
              </c:numCache>
            </c:numRef>
          </c:val>
        </c:ser>
        <c:ser>
          <c:idx val="2"/>
          <c:order val="2"/>
          <c:tx>
            <c:strRef>
              <c:f>Sheet5!$N$1</c:f>
              <c:strCache>
                <c:ptCount val="1"/>
                <c:pt idx="0">
                  <c:v>Max of price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Sheet5!$K$2:$K$23</c:f>
              <c:strCache>
                <c:ptCount val="21"/>
                <c:pt idx="0">
                  <c:v>Adel Pekana Germany</c:v>
                </c:pt>
                <c:pt idx="1">
                  <c:v>Adven Biotech Pvt Ltd</c:v>
                </c:pt>
                <c:pt idx="2">
                  <c:v>Allen Homoeo &amp; Herbal Products Ltd</c:v>
                </c:pt>
                <c:pt idx="3">
                  <c:v>Bakson Drugs &amp; Pharmaceuticals Pvt. Ltd.</c:v>
                </c:pt>
                <c:pt idx="4">
                  <c:v>Bakson's Homeopathy</c:v>
                </c:pt>
                <c:pt idx="5">
                  <c:v>Bangalore Bio-Plasgens</c:v>
                </c:pt>
                <c:pt idx="6">
                  <c:v>Bhargava Phytolab</c:v>
                </c:pt>
                <c:pt idx="7">
                  <c:v>Bjain Pharmaceuticals Pvt Ltd</c:v>
                </c:pt>
                <c:pt idx="8">
                  <c:v>Dr Reckeweg &amp; Co</c:v>
                </c:pt>
                <c:pt idx="9">
                  <c:v>Dr Willmar Schwabe India Pvt Ltd</c:v>
                </c:pt>
                <c:pt idx="10">
                  <c:v>Fourrts India Laboratories Pvt Ltd</c:v>
                </c:pt>
                <c:pt idx="11">
                  <c:v>HAPDCO</c:v>
                </c:pt>
                <c:pt idx="12">
                  <c:v>HASLAB</c:v>
                </c:pt>
                <c:pt idx="13">
                  <c:v>Homoeo Laboratories</c:v>
                </c:pt>
                <c:pt idx="14">
                  <c:v>Lord's Homoeopathic Laboratory Pvt Ltd</c:v>
                </c:pt>
                <c:pt idx="15">
                  <c:v>Medisynth Chemicals Pvt Ltd</c:v>
                </c:pt>
                <c:pt idx="16">
                  <c:v>New Life Laboratories Pvt Ltd</c:v>
                </c:pt>
                <c:pt idx="17">
                  <c:v>SBL Pvt Ltd</c:v>
                </c:pt>
                <c:pt idx="18">
                  <c:v>Similia Homoeo Laboratory</c:v>
                </c:pt>
                <c:pt idx="19">
                  <c:v>St. George’s Homoeopathy</c:v>
                </c:pt>
                <c:pt idx="20">
                  <c:v>Wheezal Homeo Pharma</c:v>
                </c:pt>
              </c:strCache>
            </c:strRef>
          </c:cat>
          <c:val>
            <c:numRef>
              <c:f>Sheet5!$N$2:$N$23</c:f>
              <c:numCache>
                <c:formatCode>0</c:formatCode>
                <c:ptCount val="21"/>
                <c:pt idx="0">
                  <c:v>791</c:v>
                </c:pt>
                <c:pt idx="1">
                  <c:v>550</c:v>
                </c:pt>
                <c:pt idx="2">
                  <c:v>153</c:v>
                </c:pt>
                <c:pt idx="3">
                  <c:v>448</c:v>
                </c:pt>
                <c:pt idx="4">
                  <c:v>634</c:v>
                </c:pt>
                <c:pt idx="5">
                  <c:v>97</c:v>
                </c:pt>
                <c:pt idx="6">
                  <c:v>170</c:v>
                </c:pt>
                <c:pt idx="7">
                  <c:v>321</c:v>
                </c:pt>
                <c:pt idx="8">
                  <c:v>968</c:v>
                </c:pt>
                <c:pt idx="9">
                  <c:v>756</c:v>
                </c:pt>
                <c:pt idx="10">
                  <c:v>94</c:v>
                </c:pt>
                <c:pt idx="11">
                  <c:v>154</c:v>
                </c:pt>
                <c:pt idx="12">
                  <c:v>147</c:v>
                </c:pt>
                <c:pt idx="13">
                  <c:v>94</c:v>
                </c:pt>
                <c:pt idx="14">
                  <c:v>1056</c:v>
                </c:pt>
                <c:pt idx="15">
                  <c:v>272</c:v>
                </c:pt>
                <c:pt idx="16">
                  <c:v>240</c:v>
                </c:pt>
                <c:pt idx="17">
                  <c:v>458</c:v>
                </c:pt>
                <c:pt idx="18">
                  <c:v>162</c:v>
                </c:pt>
                <c:pt idx="19">
                  <c:v>141</c:v>
                </c:pt>
                <c:pt idx="20">
                  <c:v>374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1363720608"/>
        <c:axId val="-1363726048"/>
      </c:barChart>
      <c:catAx>
        <c:axId val="-1363720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1363726048"/>
        <c:crosses val="autoZero"/>
        <c:auto val="1"/>
        <c:lblAlgn val="ctr"/>
        <c:lblOffset val="100"/>
        <c:noMultiLvlLbl val="0"/>
      </c:catAx>
      <c:valAx>
        <c:axId val="-1363726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endParaRPr lang="en-US"/>
          </a:p>
        </c:txPr>
        <c:crossAx val="-1363720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49088382523601"/>
          <c:y val="0.95016314137203439"/>
          <c:w val="0.69292886191271263"/>
          <c:h val="3.67649632031290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50800" cap="flat" cmpd="sng" algn="ctr">
      <a:solidFill>
        <a:schemeClr val="bg1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 project (1).xlsx]Sheet5!PivotTable4</c:name>
    <c:fmtId val="-1"/>
  </c:pivotSource>
  <c:chart>
    <c:autoTitleDeleted val="1"/>
    <c:pivotFmts>
      <c:pivotFmt>
        <c:idx val="0"/>
        <c:spPr>
          <a:solidFill>
            <a:schemeClr val="tx2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tx2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tx2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tx2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tx2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3.6901046667946996E-2"/>
          <c:y val="1.3461143444026019E-2"/>
          <c:w val="0.83432348286566649"/>
          <c:h val="0.589065616797900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Sheet5!$I$1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75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Sheet5!$H$2:$H$15</c:f>
              <c:strCache>
                <c:ptCount val="13"/>
                <c:pt idx="0">
                  <c:v>blood</c:v>
                </c:pt>
                <c:pt idx="1">
                  <c:v>bone</c:v>
                </c:pt>
                <c:pt idx="2">
                  <c:v>digestion</c:v>
                </c:pt>
                <c:pt idx="3">
                  <c:v>eye</c:v>
                </c:pt>
                <c:pt idx="4">
                  <c:v>hair</c:v>
                </c:pt>
                <c:pt idx="5">
                  <c:v>heart</c:v>
                </c:pt>
                <c:pt idx="6">
                  <c:v>joints</c:v>
                </c:pt>
                <c:pt idx="7">
                  <c:v>mental health</c:v>
                </c:pt>
                <c:pt idx="8">
                  <c:v>other</c:v>
                </c:pt>
                <c:pt idx="9">
                  <c:v>respiration</c:v>
                </c:pt>
                <c:pt idx="10">
                  <c:v>respiratory</c:v>
                </c:pt>
                <c:pt idx="11">
                  <c:v>sexual</c:v>
                </c:pt>
                <c:pt idx="12">
                  <c:v>skin</c:v>
                </c:pt>
              </c:strCache>
            </c:strRef>
          </c:cat>
          <c:val>
            <c:numRef>
              <c:f>Sheet5!$I$2:$I$15</c:f>
              <c:numCache>
                <c:formatCode>0</c:formatCode>
                <c:ptCount val="13"/>
                <c:pt idx="0">
                  <c:v>215.55555555555554</c:v>
                </c:pt>
                <c:pt idx="1">
                  <c:v>253.17500000000001</c:v>
                </c:pt>
                <c:pt idx="2">
                  <c:v>201.7123287671233</c:v>
                </c:pt>
                <c:pt idx="3">
                  <c:v>196.45</c:v>
                </c:pt>
                <c:pt idx="4">
                  <c:v>228.58333333333334</c:v>
                </c:pt>
                <c:pt idx="5">
                  <c:v>201.43478260869566</c:v>
                </c:pt>
                <c:pt idx="6">
                  <c:v>160.75</c:v>
                </c:pt>
                <c:pt idx="7">
                  <c:v>224.58333333333334</c:v>
                </c:pt>
                <c:pt idx="8">
                  <c:v>235.70588235294119</c:v>
                </c:pt>
                <c:pt idx="9">
                  <c:v>206.53125</c:v>
                </c:pt>
                <c:pt idx="10">
                  <c:v>254.08333333333334</c:v>
                </c:pt>
                <c:pt idx="11">
                  <c:v>186.25</c:v>
                </c:pt>
                <c:pt idx="12">
                  <c:v>169.92727272727274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B52-4A58-82F5-A142B006405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-1363718976"/>
        <c:axId val="-1363714624"/>
      </c:barChart>
      <c:catAx>
        <c:axId val="-1363718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1363714624"/>
        <c:crosses val="autoZero"/>
        <c:auto val="1"/>
        <c:lblAlgn val="ctr"/>
        <c:lblOffset val="100"/>
        <c:noMultiLvlLbl val="0"/>
      </c:catAx>
      <c:valAx>
        <c:axId val="-136371462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-1363718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EBE5F-2E1C-4943-B77A-2485CA48E25D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F187B-7817-4471-AECE-1862DD35C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00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F187B-7817-4471-AECE-1862DD35CCD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874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</a:t>
            </a:r>
            <a:endParaRPr lang="en-I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F187B-7817-4471-AECE-1862DD35CCD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459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F187B-7817-4471-AECE-1862DD35CCD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392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6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9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250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635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2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5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0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6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0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6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0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0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2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4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12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0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3124200" y="0"/>
            <a:ext cx="11364103" cy="2744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736"/>
              </a:lnSpc>
            </a:pPr>
            <a:r>
              <a:rPr lang="en-US" sz="6000" b="1" dirty="0" smtClean="0">
                <a:solidFill>
                  <a:srgbClr val="05066D"/>
                </a:solidFill>
                <a:latin typeface="Imprint MT Shadow" panose="04020605060303030202" pitchFamily="82" charset="0"/>
              </a:rPr>
              <a:t>1mg Homeopathy Medicine</a:t>
            </a:r>
          </a:p>
          <a:p>
            <a:pPr>
              <a:lnSpc>
                <a:spcPts val="10736"/>
              </a:lnSpc>
            </a:pPr>
            <a:r>
              <a:rPr lang="en-US" sz="6000" b="1" dirty="0" smtClean="0">
                <a:solidFill>
                  <a:srgbClr val="05066D"/>
                </a:solidFill>
                <a:latin typeface="Imprint MT Shadow" panose="04020605060303030202" pitchFamily="82" charset="0"/>
              </a:rPr>
              <a:t>         Data Analysis</a:t>
            </a:r>
            <a:endParaRPr lang="en-US" sz="6000" b="1" dirty="0">
              <a:solidFill>
                <a:srgbClr val="05066D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304800" y="190500"/>
            <a:ext cx="1524000" cy="1214445"/>
          </a:xfrm>
          <a:custGeom>
            <a:avLst/>
            <a:gdLst/>
            <a:ahLst/>
            <a:cxnLst/>
            <a:rect l="l" t="t" r="r" b="b"/>
            <a:pathLst>
              <a:path w="1001904" h="1012450">
                <a:moveTo>
                  <a:pt x="0" y="0"/>
                </a:moveTo>
                <a:lnTo>
                  <a:pt x="1001904" y="0"/>
                </a:lnTo>
                <a:lnTo>
                  <a:pt x="1001904" y="1012450"/>
                </a:lnTo>
                <a:lnTo>
                  <a:pt x="0" y="10124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pic>
        <p:nvPicPr>
          <p:cNvPr id="1026" name="Picture 2" descr="Homeopathy - Which Way Now? - Homeopathic Remedies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238500"/>
            <a:ext cx="9467850" cy="5464149"/>
          </a:xfrm>
          <a:prstGeom prst="ellipse">
            <a:avLst/>
          </a:prstGeom>
          <a:ln w="63500" cap="rnd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62000" y="7859613"/>
            <a:ext cx="5562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Presented by</a:t>
            </a:r>
            <a:r>
              <a:rPr lang="en-US" sz="4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Mayur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Paunikar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Aayush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Kataria</a:t>
            </a:r>
            <a:endParaRPr lang="en-US" sz="3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Maasahebbi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Ustad</a:t>
            </a:r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5648772"/>
              </p:ext>
            </p:extLst>
          </p:nvPr>
        </p:nvGraphicFramePr>
        <p:xfrm>
          <a:off x="10295860" y="0"/>
          <a:ext cx="8001000" cy="1028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609600" y="419100"/>
            <a:ext cx="8534400" cy="838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4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Summary of Prices by Brands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781300"/>
            <a:ext cx="9525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The price range of brands such as Lord's Homoeopathic Laboratory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Pvt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Ltd,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Dr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Reckeweg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&amp; Co, and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Dr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Willmar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Schwabe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India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Pvt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Ltd varies significantly, with some products priced at a lower rate and others at a higher rate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endParaRPr lang="en-US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Similarly, we can observe that brands such as St. George’s Homoeopathy,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Similia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Homoeo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Laboratory, and HASLAB might produce medicines with the same price range, as their minimum, maximum, and average values are identical</a:t>
            </a:r>
            <a:endParaRPr lang="en-US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57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3900"/>
            <a:ext cx="18288000" cy="95631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276700"/>
            <a:ext cx="18288000" cy="101566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Dynamic </a:t>
            </a:r>
            <a:r>
              <a:rPr lang="en-US" sz="5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Dashboard</a:t>
            </a:r>
            <a:endParaRPr lang="en-IN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8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1257300"/>
            <a:ext cx="670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Elephant" panose="02020904090505020303" pitchFamily="18" charset="0"/>
              </a:rPr>
              <a:t>Future Scope</a:t>
            </a:r>
            <a:endParaRPr lang="en-IN" sz="6600" dirty="0">
              <a:latin typeface="Elephant" panose="02020904090505020303" pitchFamily="18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38200" y="3162301"/>
            <a:ext cx="13335000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Promising future scope: The industry shows potential for growth and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Market opportunities: Price variations across benefit areas indicate untapped potential for expansion.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Expanding product offerings: Targeting underutilized sectors like joints, hair, blood, and respiratory issues can tap into new markets.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Advancements and acceptance: Research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technology, and holistic healthcare trends improve industry growth and consumer accessibility.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="" xmlns:a16="http://schemas.microsoft.com/office/drawing/2014/main" id="{00000000-0008-0000-02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8034077"/>
              </p:ext>
            </p:extLst>
          </p:nvPr>
        </p:nvGraphicFramePr>
        <p:xfrm>
          <a:off x="6553200" y="0"/>
          <a:ext cx="117348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804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981224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2060"/>
                </a:solidFill>
                <a:latin typeface="Elephant" panose="02020904090505020303" pitchFamily="18" charset="0"/>
              </a:rPr>
              <a:t>Challenges</a:t>
            </a:r>
            <a:r>
              <a:rPr lang="en-US" sz="5400" dirty="0" smtClean="0">
                <a:latin typeface="Elephant" panose="02020904090505020303" pitchFamily="18" charset="0"/>
              </a:rPr>
              <a:t> </a:t>
            </a:r>
            <a:endParaRPr lang="en-IN" sz="5400" dirty="0">
              <a:latin typeface="Elephant" panose="0202090409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5880" y="2130921"/>
            <a:ext cx="9753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Find some difficulty while scrapping 1mg Data , Due to dynamic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Complex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Time Management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453390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  <a:latin typeface="Elephant" panose="02020904090505020303" pitchFamily="18" charset="0"/>
              </a:rPr>
              <a:t>Learnings</a:t>
            </a:r>
            <a:endParaRPr lang="en-IN" sz="4800" b="1" dirty="0">
              <a:solidFill>
                <a:srgbClr val="002060"/>
              </a:solidFill>
              <a:latin typeface="Elephant" panose="020209040905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840" y="5778798"/>
            <a:ext cx="1188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Web Scraping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Basic Understanding of HTML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New Python Library like </a:t>
            </a:r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BeautifulSoup</a:t>
            </a:r>
            <a:endParaRPr lang="en-US" sz="3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Effective Teamwork </a:t>
            </a:r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441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200400" y="7397960"/>
            <a:ext cx="22473900" cy="7069063"/>
          </a:xfrm>
          <a:custGeom>
            <a:avLst/>
            <a:gdLst/>
            <a:ahLst/>
            <a:cxnLst/>
            <a:rect l="l" t="t" r="r" b="b"/>
            <a:pathLst>
              <a:path w="22473900" h="7069063">
                <a:moveTo>
                  <a:pt x="0" y="0"/>
                </a:moveTo>
                <a:lnTo>
                  <a:pt x="22473899" y="0"/>
                </a:lnTo>
                <a:lnTo>
                  <a:pt x="22473899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443287" y="7893108"/>
            <a:ext cx="3227504" cy="384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9"/>
              </a:lnSpc>
              <a:spcBef>
                <a:spcPct val="0"/>
              </a:spcBef>
            </a:pPr>
            <a:endParaRPr lang="en-US" sz="2313" dirty="0">
              <a:solidFill>
                <a:srgbClr val="000000"/>
              </a:solidFill>
              <a:latin typeface="Open Sans Light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1676773" y="7893108"/>
            <a:ext cx="3227504" cy="397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9"/>
              </a:lnSpc>
              <a:spcBef>
                <a:spcPct val="0"/>
              </a:spcBef>
            </a:pPr>
            <a:endParaRPr lang="en-US" sz="2313" dirty="0">
              <a:solidFill>
                <a:srgbClr val="000000"/>
              </a:solidFill>
              <a:latin typeface="Open Sans Light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4037309" y="1279658"/>
            <a:ext cx="10267019" cy="1229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511"/>
              </a:lnSpc>
              <a:spcBef>
                <a:spcPct val="0"/>
              </a:spcBef>
            </a:pPr>
            <a:endParaRPr lang="en-US" sz="7508" dirty="0">
              <a:solidFill>
                <a:srgbClr val="1F4A7A"/>
              </a:solidFill>
              <a:latin typeface="Cocomat Pro Heavy Bold"/>
            </a:endParaRPr>
          </a:p>
        </p:txBody>
      </p:sp>
      <p:sp>
        <p:nvSpPr>
          <p:cNvPr id="27" name="TextBox 26"/>
          <p:cNvSpPr txBox="1"/>
          <p:nvPr/>
        </p:nvSpPr>
        <p:spPr>
          <a:xfrm rot="20802601">
            <a:off x="2026359" y="3612117"/>
            <a:ext cx="136569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atin typeface="Algerian" panose="04020705040A02060702" pitchFamily="82" charset="0"/>
              </a:rPr>
              <a:t>Thank You</a:t>
            </a:r>
            <a:endParaRPr lang="en-IN" sz="16600" b="1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9730982" y="4606509"/>
            <a:ext cx="2811895" cy="525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495"/>
              </a:lnSpc>
            </a:pPr>
            <a:endParaRPr lang="en-US" sz="14639" dirty="0" smtClean="0">
              <a:solidFill>
                <a:srgbClr val="05066D"/>
              </a:solidFill>
              <a:latin typeface="Cocomat Pro Heavy Bold"/>
            </a:endParaRPr>
          </a:p>
          <a:p>
            <a:pPr algn="ctr">
              <a:lnSpc>
                <a:spcPts val="20495"/>
              </a:lnSpc>
            </a:pPr>
            <a:endParaRPr lang="en-US" sz="14639" dirty="0">
              <a:solidFill>
                <a:srgbClr val="05066D"/>
              </a:solidFill>
              <a:latin typeface="Cocomat Pro Heavy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38200" y="995021"/>
            <a:ext cx="10287000" cy="13978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898"/>
              </a:lnSpc>
              <a:spcBef>
                <a:spcPct val="0"/>
              </a:spcBef>
            </a:pPr>
            <a:r>
              <a:rPr lang="en-US" sz="7784" dirty="0" smtClean="0">
                <a:solidFill>
                  <a:srgbClr val="05066D"/>
                </a:solidFill>
                <a:latin typeface="Elephant" panose="02020904090505020303" pitchFamily="18" charset="0"/>
              </a:rPr>
              <a:t>Why this Project?</a:t>
            </a:r>
            <a:endParaRPr lang="en-US" sz="7784" dirty="0">
              <a:solidFill>
                <a:srgbClr val="05066D"/>
              </a:solidFill>
              <a:latin typeface="Elephant" panose="02020904090505020303" pitchFamily="18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32280" y="2857500"/>
            <a:ext cx="9372600" cy="5386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We are undertaking this project to meet the increasing demand for reliable homeopathic medicines in the market</a:t>
            </a:r>
            <a:r>
              <a:rPr lang="en-I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lvl="0"/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Our goal is to provide high-quality and genuine products that are currently lacking or limited in availability</a:t>
            </a:r>
            <a:r>
              <a:rPr lang="en-I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We aim to support alternative healthcare options and cater to individuals seeking holistic remedies.</a:t>
            </a:r>
          </a:p>
          <a:p>
            <a:pPr>
              <a:lnSpc>
                <a:spcPts val="3563"/>
              </a:lnSpc>
              <a:spcBef>
                <a:spcPct val="0"/>
              </a:spcBef>
            </a:pPr>
            <a:endParaRPr lang="en-US" sz="2545" dirty="0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828800" y="2857500"/>
            <a:ext cx="9906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Scraped and </a:t>
            </a:r>
            <a:r>
              <a:rPr lang="en-I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Analyse </a:t>
            </a: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data to identify the most effective and popular homeopathic medicines</a:t>
            </a:r>
            <a:r>
              <a:rPr lang="en-I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lvl="0"/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Choose </a:t>
            </a: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the best products based on customer preferences</a:t>
            </a:r>
            <a:r>
              <a:rPr lang="en-I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lvl="0"/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Reduce costs and maximize profits</a:t>
            </a:r>
            <a:r>
              <a:rPr lang="en-I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lvl="0"/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Ensure customer satisfaction with a curated selection of quality offerings</a:t>
            </a:r>
            <a:r>
              <a:rPr lang="en-I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lvl="0"/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Gain a competitive advantage and achieve sustainable growth.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0" y="800100"/>
            <a:ext cx="12649200" cy="259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0898"/>
              </a:lnSpc>
              <a:spcBef>
                <a:spcPct val="0"/>
              </a:spcBef>
            </a:pPr>
            <a:r>
              <a:rPr lang="en-IN" sz="7200" dirty="0" smtClean="0">
                <a:latin typeface="Elephant" panose="02020904090505020303" pitchFamily="18" charset="0"/>
              </a:rPr>
              <a:t>  </a:t>
            </a:r>
            <a:r>
              <a:rPr lang="en-IN" sz="7200" dirty="0" smtClean="0">
                <a:solidFill>
                  <a:srgbClr val="002060"/>
                </a:solidFill>
                <a:latin typeface="Elephant" panose="02020904090505020303" pitchFamily="18" charset="0"/>
              </a:rPr>
              <a:t>Objectives </a:t>
            </a:r>
            <a:r>
              <a:rPr lang="en-IN" sz="7200" dirty="0">
                <a:solidFill>
                  <a:srgbClr val="002060"/>
                </a:solidFill>
                <a:latin typeface="Elephant" panose="02020904090505020303" pitchFamily="18" charset="0"/>
              </a:rPr>
              <a:t>of this </a:t>
            </a:r>
            <a:r>
              <a:rPr lang="en-IN" sz="7200" dirty="0" smtClean="0">
                <a:solidFill>
                  <a:srgbClr val="002060"/>
                </a:solidFill>
                <a:latin typeface="Elephant" panose="02020904090505020303" pitchFamily="18" charset="0"/>
              </a:rPr>
              <a:t>project</a:t>
            </a:r>
            <a:endParaRPr lang="en-IN" sz="7200" dirty="0">
              <a:solidFill>
                <a:srgbClr val="002060"/>
              </a:solidFill>
              <a:latin typeface="Elephant" panose="02020904090505020303" pitchFamily="18" charset="0"/>
            </a:endParaRPr>
          </a:p>
          <a:p>
            <a:pPr lvl="0">
              <a:lnSpc>
                <a:spcPts val="10898"/>
              </a:lnSpc>
              <a:spcBef>
                <a:spcPct val="0"/>
              </a:spcBef>
            </a:pPr>
            <a:endParaRPr lang="en-US" dirty="0">
              <a:solidFill>
                <a:srgbClr val="05066D"/>
              </a:solidFill>
              <a:latin typeface="Cocomat Pro Heavy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" y="4750687"/>
            <a:ext cx="18288001" cy="7069063"/>
          </a:xfrm>
          <a:custGeom>
            <a:avLst/>
            <a:gdLst/>
            <a:ahLst/>
            <a:cxnLst/>
            <a:rect l="l" t="t" r="r" b="b"/>
            <a:pathLst>
              <a:path w="22473900" h="7069063">
                <a:moveTo>
                  <a:pt x="0" y="0"/>
                </a:moveTo>
                <a:lnTo>
                  <a:pt x="22473899" y="0"/>
                </a:lnTo>
                <a:lnTo>
                  <a:pt x="22473899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457200" y="1182171"/>
            <a:ext cx="12489541" cy="1282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599"/>
              </a:lnSpc>
              <a:spcBef>
                <a:spcPct val="0"/>
              </a:spcBef>
            </a:pPr>
            <a:r>
              <a:rPr lang="en-US" sz="7200" b="1" dirty="0">
                <a:solidFill>
                  <a:srgbClr val="05066D"/>
                </a:solidFill>
                <a:latin typeface="Elephant" panose="02020904090505020303" pitchFamily="18" charset="0"/>
                <a:ea typeface="Cambria Math" panose="02040503050406030204" pitchFamily="18" charset="0"/>
              </a:rPr>
              <a:t>ABOUT </a:t>
            </a:r>
            <a:r>
              <a:rPr lang="en-US" sz="7200" b="1" dirty="0" smtClean="0">
                <a:solidFill>
                  <a:srgbClr val="05066D"/>
                </a:solidFill>
                <a:latin typeface="Elephant" panose="02020904090505020303" pitchFamily="18" charset="0"/>
                <a:ea typeface="Cambria Math" panose="02040503050406030204" pitchFamily="18" charset="0"/>
              </a:rPr>
              <a:t>1mg</a:t>
            </a:r>
            <a:endParaRPr lang="en-US" sz="7200" b="1" dirty="0">
              <a:solidFill>
                <a:srgbClr val="05066D"/>
              </a:solidFill>
              <a:latin typeface="Elephant" panose="02020904090505020303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371600" y="3206905"/>
            <a:ext cx="13849132" cy="49527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It is an online healthcare platform and a trusted name in the healthcare industry in India. They provide various services such as online medicine ordering, booking lab tests, consulting with doctors, and accessing reliable healthcare information.</a:t>
            </a:r>
            <a:endParaRPr lang="en-US" sz="4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757319" y="6254974"/>
            <a:ext cx="11463413" cy="426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63"/>
              </a:lnSpc>
              <a:spcBef>
                <a:spcPct val="0"/>
              </a:spcBef>
            </a:pPr>
            <a:endParaRPr lang="en-US" sz="2545" dirty="0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42847" y="293982"/>
            <a:ext cx="5176985" cy="9650643"/>
          </a:xfrm>
          <a:custGeom>
            <a:avLst/>
            <a:gdLst/>
            <a:ahLst/>
            <a:cxnLst/>
            <a:rect l="l" t="t" r="r" b="b"/>
            <a:pathLst>
              <a:path w="5176985" h="9650643">
                <a:moveTo>
                  <a:pt x="0" y="0"/>
                </a:moveTo>
                <a:lnTo>
                  <a:pt x="5176985" y="0"/>
                </a:lnTo>
                <a:lnTo>
                  <a:pt x="5176985" y="9650643"/>
                </a:lnTo>
                <a:lnTo>
                  <a:pt x="0" y="9650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035" r="-1240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419832" y="6362700"/>
            <a:ext cx="10591800" cy="1034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08"/>
              </a:lnSpc>
              <a:spcBef>
                <a:spcPct val="0"/>
              </a:spcBef>
            </a:pPr>
            <a:r>
              <a:rPr lang="en-US" sz="19900" b="1" dirty="0" smtClean="0">
                <a:solidFill>
                  <a:srgbClr val="000000"/>
                </a:solidFill>
                <a:latin typeface="Elephant" panose="02020904090505020303" pitchFamily="18" charset="0"/>
                <a:ea typeface="Cambria Math" panose="02040503050406030204" pitchFamily="18" charset="0"/>
              </a:rPr>
              <a:t>Insights</a:t>
            </a:r>
            <a:endParaRPr lang="en-US" sz="23900" b="1" dirty="0">
              <a:solidFill>
                <a:srgbClr val="000000"/>
              </a:solidFill>
              <a:latin typeface="Elephant" panose="02020904090505020303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2249477" y="7034066"/>
            <a:ext cx="7547341" cy="368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1"/>
              </a:lnSpc>
              <a:spcBef>
                <a:spcPct val="0"/>
              </a:spcBef>
            </a:pPr>
            <a:r>
              <a:rPr lang="en-US" sz="2229" dirty="0" smtClean="0">
                <a:solidFill>
                  <a:srgbClr val="000000"/>
                </a:solidFill>
                <a:latin typeface="Montserrat"/>
              </a:rPr>
              <a:t>.</a:t>
            </a:r>
            <a:endParaRPr lang="en-US" sz="2229" dirty="0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90800" y="419100"/>
            <a:ext cx="6781800" cy="914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ts val="10599"/>
              </a:lnSpc>
              <a:spcBef>
                <a:spcPct val="0"/>
              </a:spcBef>
            </a:pPr>
            <a:r>
              <a:rPr lang="en-GB" sz="36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Top 4 </a:t>
            </a:r>
            <a:r>
              <a:rPr lang="en-GB" sz="36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Brands </a:t>
            </a:r>
            <a:r>
              <a:rPr lang="en-GB" sz="36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36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Rating &gt; 4)</a:t>
            </a:r>
            <a:endParaRPr lang="en-US" sz="36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="" xmlns:a16="http://schemas.microsoft.com/office/drawing/2014/main" id="{00000000-0008-0000-02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2795994"/>
              </p:ext>
            </p:extLst>
          </p:nvPr>
        </p:nvGraphicFramePr>
        <p:xfrm>
          <a:off x="1600200" y="2198425"/>
          <a:ext cx="11125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77462" y="7771189"/>
            <a:ext cx="133481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From this chart we can derive  SBL Pvt Ltd, has major positive impact in homeopathy market followed by </a:t>
            </a:r>
            <a:r>
              <a:rPr lang="en-I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Dr.</a:t>
            </a: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Reckeweg&amp;Co</a:t>
            </a: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. , </a:t>
            </a:r>
            <a:r>
              <a:rPr lang="en-I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Bakson</a:t>
            </a: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Drugs &amp; Pharmaceuticals Pvt Ltd and </a:t>
            </a:r>
            <a:r>
              <a:rPr lang="en-I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Dr.</a:t>
            </a: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Willmar </a:t>
            </a:r>
            <a:r>
              <a:rPr lang="en-I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Schwabe</a:t>
            </a: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2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Indai</a:t>
            </a:r>
            <a:r>
              <a:rPr lang="en-I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Pvt Ltd</a:t>
            </a:r>
          </a:p>
        </p:txBody>
      </p:sp>
    </p:spTree>
    <p:extLst>
      <p:ext uri="{BB962C8B-B14F-4D97-AF65-F5344CB8AC3E}">
        <p14:creationId xmlns:p14="http://schemas.microsoft.com/office/powerpoint/2010/main" val="373091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2249477" y="7034066"/>
            <a:ext cx="7547341" cy="368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1"/>
              </a:lnSpc>
              <a:spcBef>
                <a:spcPct val="0"/>
              </a:spcBef>
            </a:pPr>
            <a:r>
              <a:rPr lang="en-US" sz="2229" dirty="0" smtClean="0">
                <a:solidFill>
                  <a:srgbClr val="000000"/>
                </a:solidFill>
                <a:latin typeface="Montserrat"/>
              </a:rPr>
              <a:t>.</a:t>
            </a:r>
            <a:endParaRPr lang="en-US" sz="2229" dirty="0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022647" y="419100"/>
            <a:ext cx="8001000" cy="1066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36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Count </a:t>
            </a:r>
            <a:r>
              <a:rPr lang="en-US" sz="36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of Products by </a:t>
            </a:r>
            <a:r>
              <a:rPr lang="en-US" sz="3600" b="1" dirty="0" err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key_benefits</a:t>
            </a:r>
            <a:r>
              <a:rPr lang="en-US" sz="36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Area</a:t>
            </a:r>
            <a:endParaRPr lang="en-US" sz="36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8" name="Chart 17">
            <a:extLst>
              <a:ext uri="{FF2B5EF4-FFF2-40B4-BE49-F238E27FC236}">
                <a16:creationId xmlns=""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080485"/>
              </p:ext>
            </p:extLst>
          </p:nvPr>
        </p:nvGraphicFramePr>
        <p:xfrm>
          <a:off x="609600" y="1943101"/>
          <a:ext cx="13335000" cy="545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8200" y="8115300"/>
            <a:ext cx="114930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major number of medicines are for digestion and skin while joints, hair, blood and respiratory market is still underutilized.</a:t>
            </a:r>
            <a:endParaRPr lang="en-I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="" xmlns:a16="http://schemas.microsoft.com/office/drawing/2014/main" id="{00000000-0008-0000-02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90614"/>
              </p:ext>
            </p:extLst>
          </p:nvPr>
        </p:nvGraphicFramePr>
        <p:xfrm>
          <a:off x="10134600" y="15063"/>
          <a:ext cx="7620000" cy="10271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1219200" y="190500"/>
            <a:ext cx="8763000" cy="762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3200" b="1" dirty="0">
                <a:solidFill>
                  <a:schemeClr val="bg1"/>
                </a:solidFill>
              </a:rPr>
              <a:t>Average Number of </a:t>
            </a:r>
            <a:r>
              <a:rPr lang="en-US" sz="3200" dirty="0">
                <a:solidFill>
                  <a:schemeClr val="bg1"/>
                </a:solidFill>
              </a:rPr>
              <a:t>Ratings</a:t>
            </a:r>
            <a:r>
              <a:rPr lang="en-US" sz="3200" b="1" dirty="0">
                <a:solidFill>
                  <a:schemeClr val="bg1"/>
                </a:solidFill>
              </a:rPr>
              <a:t> by Brand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019300"/>
            <a:ext cx="8915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Bhargava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Phytolab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has the highest number of customer ratings, indicating a strong reputation and trust among consumers. This highlights the company's commitment to producing high-quality products that meet customer expectations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SBL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Pvt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Ltd and Dr.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Reckeweg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&amp; Co are the leading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brands.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This suggests that these brands consistently deliver effective and reliable medications , making them popular choices among consumers. It also demonstrates their focus on quality and customer satisfaction.</a:t>
            </a:r>
            <a:endParaRPr lang="en-I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69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2249477" y="7034066"/>
            <a:ext cx="7547341" cy="368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1"/>
              </a:lnSpc>
              <a:spcBef>
                <a:spcPct val="0"/>
              </a:spcBef>
            </a:pPr>
            <a:r>
              <a:rPr lang="en-US" sz="2229" dirty="0" smtClean="0">
                <a:solidFill>
                  <a:srgbClr val="000000"/>
                </a:solidFill>
                <a:latin typeface="Montserrat"/>
              </a:rPr>
              <a:t>.</a:t>
            </a:r>
            <a:endParaRPr lang="en-US" sz="2229" dirty="0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676401" y="419100"/>
            <a:ext cx="11277600" cy="1295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endParaRPr lang="en-US" sz="3600" b="1" dirty="0" smtClean="0"/>
          </a:p>
          <a:p>
            <a:pPr algn="ctr">
              <a:defRPr sz="2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40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Price </a:t>
            </a:r>
            <a:r>
              <a:rPr lang="en-US" sz="4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Range of Medicines Across </a:t>
            </a:r>
            <a:r>
              <a:rPr lang="en-US" sz="4000" b="1" dirty="0" err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Key_Benefit</a:t>
            </a:r>
            <a:r>
              <a:rPr lang="en-US" sz="40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Areas</a:t>
            </a:r>
          </a:p>
          <a:p>
            <a:pPr algn="ctr">
              <a:defRPr sz="2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endParaRPr lang="en-US" sz="40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="" xmlns:a16="http://schemas.microsoft.com/office/drawing/2014/main" id="{00000000-0008-0000-02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295875"/>
              </p:ext>
            </p:extLst>
          </p:nvPr>
        </p:nvGraphicFramePr>
        <p:xfrm>
          <a:off x="304800" y="2090813"/>
          <a:ext cx="134112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9600" y="7886700"/>
            <a:ext cx="1485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Prices differ for medicines in various areas, affecting how affordable and accessible they are for people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Factors like market competition, health insurance coverage, research investments, and production costs influence these price variations.</a:t>
            </a:r>
          </a:p>
          <a:p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23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643</TotalTime>
  <Words>573</Words>
  <Application>Microsoft Office PowerPoint</Application>
  <PresentationFormat>Custom</PresentationFormat>
  <Paragraphs>68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Cocomat Pro Heavy Bold</vt:lpstr>
      <vt:lpstr>Wingdings 3</vt:lpstr>
      <vt:lpstr>Arial</vt:lpstr>
      <vt:lpstr>Cambria Math</vt:lpstr>
      <vt:lpstr>Open Sans Light</vt:lpstr>
      <vt:lpstr>Calibri</vt:lpstr>
      <vt:lpstr>Montserrat</vt:lpstr>
      <vt:lpstr>Algerian</vt:lpstr>
      <vt:lpstr>Elephant</vt:lpstr>
      <vt:lpstr>Cocomat Pro Heavy</vt:lpstr>
      <vt:lpstr>Trebuchet MS</vt:lpstr>
      <vt:lpstr>Imprint MT Shadow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54</cp:revision>
  <dcterms:created xsi:type="dcterms:W3CDTF">2006-08-16T00:00:00Z</dcterms:created>
  <dcterms:modified xsi:type="dcterms:W3CDTF">2023-06-27T13:41:53Z</dcterms:modified>
  <dc:identifier>DAFm5nZe-ao</dc:identifier>
</cp:coreProperties>
</file>