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2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18288000" cy="10287000"/>
  <p:notesSz cx="6858000" cy="9144000"/>
  <p:embeddedFontLst>
    <p:embeddedFont>
      <p:font typeface="Open Sans Light" panose="020B0604020202020204" charset="0"/>
      <p:regular r:id="rId17"/>
    </p:embeddedFont>
    <p:embeddedFont>
      <p:font typeface="Elephant" panose="02020904090505020303" pitchFamily="18" charset="0"/>
      <p:regular r:id="rId18"/>
      <p: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Imprint MT Shadow" panose="04020605060303030202" pitchFamily="82" charset="0"/>
      <p:regular r:id="rId24"/>
    </p:embeddedFont>
    <p:embeddedFont>
      <p:font typeface="Cocomat Pro Heavy" panose="020B0604020202020204" charset="0"/>
      <p:regular r:id="rId25"/>
    </p:embeddedFont>
    <p:embeddedFont>
      <p:font typeface="Wingdings 3" panose="05040102010807070707" pitchFamily="18" charset="2"/>
      <p:regular r:id="rId26"/>
    </p:embeddedFont>
    <p:embeddedFont>
      <p:font typeface="Montserrat" panose="020B0604020202020204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Algerian" panose="04020705040A02060702" pitchFamily="8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47" d="100"/>
          <a:sy n="47" d="100"/>
        </p:scale>
        <p:origin x="9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roup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51260759357135155"/>
          <c:y val="9.9726146364057439E-2"/>
          <c:w val="0.37320897387826524"/>
          <c:h val="0.84728523799389943"/>
        </c:manualLayout>
      </c:layout>
      <c:doughnutChart>
        <c:varyColors val="1"/>
        <c:ser>
          <c:idx val="0"/>
          <c:order val="0"/>
          <c:tx>
            <c:strRef>
              <c:f>Sheet5!$Q$3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6B-4DCA-9B77-C0B76561D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6B-4DCA-9B77-C0B76561D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6B-4DCA-9B77-C0B76561D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6B-4DCA-9B77-C0B76561D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6B-4DCA-9B77-C0B76561D6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A6B-4DCA-9B77-C0B76561D6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A6B-4DCA-9B77-C0B76561D6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A6B-4DCA-9B77-C0B76561D6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A6B-4DCA-9B77-C0B76561D6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A6B-4DCA-9B77-C0B76561D64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A6B-4DCA-9B77-C0B76561D64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A6B-4DCA-9B77-C0B76561D64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A6B-4DCA-9B77-C0B76561D64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BA6B-4DCA-9B77-C0B76561D64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BA6B-4DCA-9B77-C0B76561D64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BA6B-4DCA-9B77-C0B76561D64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BA6B-4DCA-9B77-C0B76561D64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BA6B-4DCA-9B77-C0B76561D64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A6B-4DCA-9B77-C0B76561D64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A6B-4DCA-9B77-C0B76561D64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BA6B-4DCA-9B77-C0B76561D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Sheet5!$P$4:$P$25</c:f>
              <c:strCache>
                <c:ptCount val="21"/>
                <c:pt idx="0">
                  <c:v>SBL Pvt Ltd</c:v>
                </c:pt>
                <c:pt idx="1">
                  <c:v>Dr Reckeweg &amp; Co</c:v>
                </c:pt>
                <c:pt idx="2">
                  <c:v>Bakson Drugs &amp; Pharmaceuticals Pvt. Ltd.</c:v>
                </c:pt>
                <c:pt idx="3">
                  <c:v>Dr Willmar Schwabe India Pvt Ltd</c:v>
                </c:pt>
                <c:pt idx="4">
                  <c:v>Adel Pekana Germany</c:v>
                </c:pt>
                <c:pt idx="5">
                  <c:v>Bakson's Homeopathy</c:v>
                </c:pt>
                <c:pt idx="6">
                  <c:v>Wheezal Homeo Pharma</c:v>
                </c:pt>
                <c:pt idx="7">
                  <c:v>New Life Laboratories Pvt Ltd</c:v>
                </c:pt>
                <c:pt idx="8">
                  <c:v>Medisynth Chemicals Pvt Ltd</c:v>
                </c:pt>
                <c:pt idx="9">
                  <c:v>Lord's Homoeopathic Laboratory Pvt Ltd</c:v>
                </c:pt>
                <c:pt idx="10">
                  <c:v>HAPDCO</c:v>
                </c:pt>
                <c:pt idx="11">
                  <c:v>HASLAB</c:v>
                </c:pt>
                <c:pt idx="12">
                  <c:v>Bjain Pharmaceuticals Pvt Ltd</c:v>
                </c:pt>
                <c:pt idx="13">
                  <c:v>Allen Homoeo &amp; Herbal Products Ltd</c:v>
                </c:pt>
                <c:pt idx="14">
                  <c:v>Adven Biotech Pvt Ltd</c:v>
                </c:pt>
                <c:pt idx="15">
                  <c:v>St. George’s Homoeopathy</c:v>
                </c:pt>
                <c:pt idx="16">
                  <c:v>Similia Homoeo Laboratory</c:v>
                </c:pt>
                <c:pt idx="17">
                  <c:v>Homoeo Laboratories</c:v>
                </c:pt>
                <c:pt idx="18">
                  <c:v>Bhargava Phytolab</c:v>
                </c:pt>
                <c:pt idx="19">
                  <c:v>Bangalore Bio-Plasgens</c:v>
                </c:pt>
                <c:pt idx="20">
                  <c:v>Fourrts India Laboratories Pvt Ltd</c:v>
                </c:pt>
              </c:strCache>
            </c:strRef>
          </c:cat>
          <c:val>
            <c:numRef>
              <c:f>Sheet5!$Q$4:$Q$25</c:f>
              <c:numCache>
                <c:formatCode>General</c:formatCode>
                <c:ptCount val="21"/>
                <c:pt idx="0">
                  <c:v>135</c:v>
                </c:pt>
                <c:pt idx="1">
                  <c:v>75</c:v>
                </c:pt>
                <c:pt idx="2">
                  <c:v>31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A-BA6B-4DCA-9B77-C0B76561D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1.2407597166792506E-2"/>
          <c:y val="8.3760035510267103E-2"/>
          <c:w val="0.39151738845144357"/>
          <c:h val="0.85006348868553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04358684912668E-2"/>
          <c:y val="3.7759106331220794E-2"/>
          <c:w val="0.96570433578078863"/>
          <c:h val="0.679155171807519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Sheet5!$A$2:$A$15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3"/>
                <c:pt idx="0">
                  <c:v>9</c:v>
                </c:pt>
                <c:pt idx="1">
                  <c:v>40</c:v>
                </c:pt>
                <c:pt idx="2">
                  <c:v>73</c:v>
                </c:pt>
                <c:pt idx="3">
                  <c:v>20</c:v>
                </c:pt>
                <c:pt idx="4">
                  <c:v>12</c:v>
                </c:pt>
                <c:pt idx="5">
                  <c:v>23</c:v>
                </c:pt>
                <c:pt idx="6">
                  <c:v>4</c:v>
                </c:pt>
                <c:pt idx="7">
                  <c:v>36</c:v>
                </c:pt>
                <c:pt idx="8">
                  <c:v>17</c:v>
                </c:pt>
                <c:pt idx="9">
                  <c:v>32</c:v>
                </c:pt>
                <c:pt idx="10">
                  <c:v>12</c:v>
                </c:pt>
                <c:pt idx="11">
                  <c:v>16</c:v>
                </c:pt>
                <c:pt idx="1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C-42C1-A182-A4A7D4F260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153949200"/>
        <c:axId val="-1153937776"/>
      </c:barChart>
      <c:catAx>
        <c:axId val="-115394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3937776"/>
        <c:crosses val="autoZero"/>
        <c:auto val="1"/>
        <c:lblAlgn val="ctr"/>
        <c:lblOffset val="100"/>
        <c:noMultiLvlLbl val="0"/>
      </c:catAx>
      <c:valAx>
        <c:axId val="-11539377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15394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(1).xlsx]Sheet5!PivotTable2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6485593467483233"/>
          <c:y val="3.9480898221055704E-3"/>
          <c:w val="0.48319409448818895"/>
          <c:h val="0.94125148245358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Sheet5!$D$2:$D$23</c:f>
              <c:strCache>
                <c:ptCount val="21"/>
                <c:pt idx="0">
                  <c:v>St. George’s Homoeopathy</c:v>
                </c:pt>
                <c:pt idx="1">
                  <c:v>Bakson's Homeopathy</c:v>
                </c:pt>
                <c:pt idx="2">
                  <c:v>Similia Homoeo Laboratory</c:v>
                </c:pt>
                <c:pt idx="3">
                  <c:v>HASLAB</c:v>
                </c:pt>
                <c:pt idx="4">
                  <c:v>Lord's Homoeopathic Laboratory Pvt Ltd</c:v>
                </c:pt>
                <c:pt idx="5">
                  <c:v>Homoeo Laboratories</c:v>
                </c:pt>
                <c:pt idx="6">
                  <c:v>Adven Biotech Pvt Ltd</c:v>
                </c:pt>
                <c:pt idx="7">
                  <c:v>Adel Pekana Germany</c:v>
                </c:pt>
                <c:pt idx="8">
                  <c:v>Medisynth Chemicals Pvt Ltd</c:v>
                </c:pt>
                <c:pt idx="9">
                  <c:v>Fourrts India Laboratories Pvt Ltd</c:v>
                </c:pt>
                <c:pt idx="10">
                  <c:v>Bjain Pharmaceuticals Pvt Ltd</c:v>
                </c:pt>
                <c:pt idx="11">
                  <c:v>Allen Homoeo &amp; Herbal Products Ltd</c:v>
                </c:pt>
                <c:pt idx="12">
                  <c:v>HAPDCO</c:v>
                </c:pt>
                <c:pt idx="13">
                  <c:v>Bangalore Bio-Plasgens</c:v>
                </c:pt>
                <c:pt idx="14">
                  <c:v>Wheezal Homeo Pharma</c:v>
                </c:pt>
                <c:pt idx="15">
                  <c:v>Dr Willmar Schwabe India Pvt Ltd</c:v>
                </c:pt>
                <c:pt idx="16">
                  <c:v>Bakson Drugs &amp; Pharmaceuticals Pvt. Ltd.</c:v>
                </c:pt>
                <c:pt idx="17">
                  <c:v>Dr Reckeweg &amp; Co</c:v>
                </c:pt>
                <c:pt idx="18">
                  <c:v>New Life Laboratories Pvt Ltd</c:v>
                </c:pt>
                <c:pt idx="19">
                  <c:v>SBL Pvt Ltd</c:v>
                </c:pt>
                <c:pt idx="20">
                  <c:v>Bhargava Phytolab</c:v>
                </c:pt>
              </c:strCache>
            </c:strRef>
          </c:cat>
          <c:val>
            <c:numRef>
              <c:f>Sheet5!$E$2:$E$23</c:f>
              <c:numCache>
                <c:formatCode>0</c:formatCode>
                <c:ptCount val="21"/>
                <c:pt idx="0">
                  <c:v>53</c:v>
                </c:pt>
                <c:pt idx="1">
                  <c:v>71.944444444444443</c:v>
                </c:pt>
                <c:pt idx="2">
                  <c:v>74</c:v>
                </c:pt>
                <c:pt idx="3">
                  <c:v>76.5</c:v>
                </c:pt>
                <c:pt idx="4">
                  <c:v>93</c:v>
                </c:pt>
                <c:pt idx="5">
                  <c:v>107</c:v>
                </c:pt>
                <c:pt idx="6">
                  <c:v>130</c:v>
                </c:pt>
                <c:pt idx="7">
                  <c:v>152.52631578947367</c:v>
                </c:pt>
                <c:pt idx="8">
                  <c:v>164.8</c:v>
                </c:pt>
                <c:pt idx="9">
                  <c:v>195</c:v>
                </c:pt>
                <c:pt idx="10">
                  <c:v>261</c:v>
                </c:pt>
                <c:pt idx="11">
                  <c:v>266.5</c:v>
                </c:pt>
                <c:pt idx="12">
                  <c:v>278</c:v>
                </c:pt>
                <c:pt idx="13">
                  <c:v>280</c:v>
                </c:pt>
                <c:pt idx="14">
                  <c:v>295.77777777777777</c:v>
                </c:pt>
                <c:pt idx="15">
                  <c:v>315.26666666666665</c:v>
                </c:pt>
                <c:pt idx="16">
                  <c:v>350.90322580645159</c:v>
                </c:pt>
                <c:pt idx="17">
                  <c:v>361.81333333333333</c:v>
                </c:pt>
                <c:pt idx="18">
                  <c:v>491</c:v>
                </c:pt>
                <c:pt idx="19">
                  <c:v>543.73333333333335</c:v>
                </c:pt>
                <c:pt idx="20">
                  <c:v>1008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96-4E63-9869-77E62681AD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1153936688"/>
        <c:axId val="-1153947568"/>
      </c:barChart>
      <c:catAx>
        <c:axId val="-115393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153947568"/>
        <c:crosses val="autoZero"/>
        <c:auto val="1"/>
        <c:lblAlgn val="ctr"/>
        <c:lblOffset val="100"/>
        <c:noMultiLvlLbl val="0"/>
      </c:catAx>
      <c:valAx>
        <c:axId val="-1153947568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-1153936688"/>
        <c:crosses val="autoZero"/>
        <c:crossBetween val="between"/>
      </c:valAx>
      <c:spPr>
        <a:solidFill>
          <a:schemeClr val="accent1"/>
        </a:solidFill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 w="508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78686020439874"/>
          <c:y val="0.13250306211723534"/>
          <c:w val="0.83432348286566649"/>
          <c:h val="0.530091257823541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53943216"/>
        <c:axId val="-1153946480"/>
      </c:barChart>
      <c:catAx>
        <c:axId val="-115394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153946480"/>
        <c:crosses val="autoZero"/>
        <c:auto val="1"/>
        <c:lblAlgn val="ctr"/>
        <c:lblOffset val="100"/>
        <c:noMultiLvlLbl val="0"/>
      </c:catAx>
      <c:valAx>
        <c:axId val="-1153946480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-115394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noFill/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Min of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Sheet5!$L$2:$L$23</c:f>
              <c:numCache>
                <c:formatCode>0</c:formatCode>
                <c:ptCount val="21"/>
                <c:pt idx="0">
                  <c:v>237</c:v>
                </c:pt>
                <c:pt idx="1">
                  <c:v>550</c:v>
                </c:pt>
                <c:pt idx="2">
                  <c:v>123</c:v>
                </c:pt>
                <c:pt idx="3">
                  <c:v>167</c:v>
                </c:pt>
                <c:pt idx="4">
                  <c:v>45</c:v>
                </c:pt>
                <c:pt idx="5">
                  <c:v>97</c:v>
                </c:pt>
                <c:pt idx="6">
                  <c:v>170</c:v>
                </c:pt>
                <c:pt idx="7">
                  <c:v>172</c:v>
                </c:pt>
                <c:pt idx="8">
                  <c:v>121</c:v>
                </c:pt>
                <c:pt idx="9">
                  <c:v>70</c:v>
                </c:pt>
                <c:pt idx="10">
                  <c:v>94</c:v>
                </c:pt>
                <c:pt idx="11">
                  <c:v>84</c:v>
                </c:pt>
                <c:pt idx="12">
                  <c:v>144</c:v>
                </c:pt>
                <c:pt idx="13">
                  <c:v>94</c:v>
                </c:pt>
                <c:pt idx="14">
                  <c:v>142</c:v>
                </c:pt>
                <c:pt idx="15">
                  <c:v>98</c:v>
                </c:pt>
                <c:pt idx="16">
                  <c:v>104</c:v>
                </c:pt>
                <c:pt idx="17">
                  <c:v>45</c:v>
                </c:pt>
                <c:pt idx="18">
                  <c:v>162</c:v>
                </c:pt>
                <c:pt idx="19">
                  <c:v>141</c:v>
                </c:pt>
                <c:pt idx="2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Sheet5!$M$2:$M$23</c:f>
              <c:numCache>
                <c:formatCode>0</c:formatCode>
                <c:ptCount val="21"/>
                <c:pt idx="0">
                  <c:v>309.84210526315792</c:v>
                </c:pt>
                <c:pt idx="1">
                  <c:v>550</c:v>
                </c:pt>
                <c:pt idx="2">
                  <c:v>138</c:v>
                </c:pt>
                <c:pt idx="3">
                  <c:v>297.32258064516128</c:v>
                </c:pt>
                <c:pt idx="4">
                  <c:v>396.05555555555554</c:v>
                </c:pt>
                <c:pt idx="5">
                  <c:v>97</c:v>
                </c:pt>
                <c:pt idx="6">
                  <c:v>170</c:v>
                </c:pt>
                <c:pt idx="7">
                  <c:v>246.5</c:v>
                </c:pt>
                <c:pt idx="8">
                  <c:v>239.18666666666667</c:v>
                </c:pt>
                <c:pt idx="9">
                  <c:v>214.26666666666668</c:v>
                </c:pt>
                <c:pt idx="10">
                  <c:v>94</c:v>
                </c:pt>
                <c:pt idx="11">
                  <c:v>108</c:v>
                </c:pt>
                <c:pt idx="12">
                  <c:v>145.5</c:v>
                </c:pt>
                <c:pt idx="13">
                  <c:v>94</c:v>
                </c:pt>
                <c:pt idx="14">
                  <c:v>599</c:v>
                </c:pt>
                <c:pt idx="15">
                  <c:v>190</c:v>
                </c:pt>
                <c:pt idx="16">
                  <c:v>157</c:v>
                </c:pt>
                <c:pt idx="17">
                  <c:v>130.80000000000001</c:v>
                </c:pt>
                <c:pt idx="18">
                  <c:v>162</c:v>
                </c:pt>
                <c:pt idx="19">
                  <c:v>141</c:v>
                </c:pt>
                <c:pt idx="20">
                  <c:v>163.33333333333334</c:v>
                </c:pt>
              </c:numCache>
            </c:numRef>
          </c:val>
        </c:ser>
        <c:ser>
          <c:idx val="2"/>
          <c:order val="2"/>
          <c:tx>
            <c:strRef>
              <c:f>Sheet5!$N$1</c:f>
              <c:strCache>
                <c:ptCount val="1"/>
                <c:pt idx="0">
                  <c:v>Max of 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Sheet5!$N$2:$N$23</c:f>
              <c:numCache>
                <c:formatCode>0</c:formatCode>
                <c:ptCount val="21"/>
                <c:pt idx="0">
                  <c:v>791</c:v>
                </c:pt>
                <c:pt idx="1">
                  <c:v>550</c:v>
                </c:pt>
                <c:pt idx="2">
                  <c:v>153</c:v>
                </c:pt>
                <c:pt idx="3">
                  <c:v>448</c:v>
                </c:pt>
                <c:pt idx="4">
                  <c:v>634</c:v>
                </c:pt>
                <c:pt idx="5">
                  <c:v>97</c:v>
                </c:pt>
                <c:pt idx="6">
                  <c:v>170</c:v>
                </c:pt>
                <c:pt idx="7">
                  <c:v>321</c:v>
                </c:pt>
                <c:pt idx="8">
                  <c:v>968</c:v>
                </c:pt>
                <c:pt idx="9">
                  <c:v>756</c:v>
                </c:pt>
                <c:pt idx="10">
                  <c:v>94</c:v>
                </c:pt>
                <c:pt idx="11">
                  <c:v>154</c:v>
                </c:pt>
                <c:pt idx="12">
                  <c:v>147</c:v>
                </c:pt>
                <c:pt idx="13">
                  <c:v>94</c:v>
                </c:pt>
                <c:pt idx="14">
                  <c:v>1056</c:v>
                </c:pt>
                <c:pt idx="15">
                  <c:v>272</c:v>
                </c:pt>
                <c:pt idx="16">
                  <c:v>240</c:v>
                </c:pt>
                <c:pt idx="17">
                  <c:v>458</c:v>
                </c:pt>
                <c:pt idx="18">
                  <c:v>162</c:v>
                </c:pt>
                <c:pt idx="19">
                  <c:v>141</c:v>
                </c:pt>
                <c:pt idx="20">
                  <c:v>374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2079680"/>
        <c:axId val="-1342088384"/>
      </c:barChart>
      <c:catAx>
        <c:axId val="-1342079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2088384"/>
        <c:crosses val="autoZero"/>
        <c:auto val="1"/>
        <c:lblAlgn val="ctr"/>
        <c:lblOffset val="100"/>
        <c:noMultiLvlLbl val="0"/>
      </c:catAx>
      <c:valAx>
        <c:axId val="-134208838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34207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9088382523601"/>
          <c:y val="0.95016314137203439"/>
          <c:w val="0.69292886191271263"/>
          <c:h val="3.6764963203129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901046667946996E-2"/>
          <c:y val="1.3461143444026019E-2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342076960"/>
        <c:axId val="-1342078592"/>
      </c:barChart>
      <c:catAx>
        <c:axId val="-13420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342078592"/>
        <c:crosses val="autoZero"/>
        <c:auto val="1"/>
        <c:lblAlgn val="ctr"/>
        <c:lblOffset val="100"/>
        <c:noMultiLvlLbl val="0"/>
      </c:catAx>
      <c:valAx>
        <c:axId val="-134207859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-13420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E5F-2E1C-4943-B77A-2485CA48E25D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187B-7817-4471-AECE-1862DD35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24200" y="0"/>
            <a:ext cx="1136410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Homeopathy Medicine</a:t>
            </a:r>
          </a:p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         Data Analysis</a:t>
            </a:r>
            <a:endParaRPr lang="en-US" sz="6000" b="1" dirty="0">
              <a:solidFill>
                <a:srgbClr val="05066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4800" y="190500"/>
            <a:ext cx="1524000" cy="1214445"/>
          </a:xfrm>
          <a:custGeom>
            <a:avLst/>
            <a:gdLst/>
            <a:ahLst/>
            <a:cxnLst/>
            <a:rect l="l" t="t" r="r" b="b"/>
            <a:pathLst>
              <a:path w="1001904" h="101245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omeopathy - Which Way Now? - Homeopathic Remedi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38500"/>
            <a:ext cx="9467850" cy="546414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7859613"/>
            <a:ext cx="556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Mayur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Paunikar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Aayush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Kataria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Maasahebbi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Ustad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48772"/>
              </p:ext>
            </p:extLst>
          </p:nvPr>
        </p:nvGraphicFramePr>
        <p:xfrm>
          <a:off x="10295860" y="0"/>
          <a:ext cx="8001000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71600" y="571500"/>
            <a:ext cx="7848600" cy="838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813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Co,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India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varies significantly, with some products priced at a lower rate and others at a higher rate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Similia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18288000" cy="956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276700"/>
            <a:ext cx="18288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573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lephant" panose="02020904090505020303" pitchFamily="18" charset="0"/>
              </a:rPr>
              <a:t>Future Scope</a:t>
            </a:r>
            <a:endParaRPr lang="en-IN" sz="6600" dirty="0">
              <a:latin typeface="Elephant" panose="02020904090505020303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600" y="3162300"/>
            <a:ext cx="133350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Promising future scope: The industry shows potential for growth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 opportunities: Price variations across benefit areas indicate untapped potential for expansion.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Expanding product offerings: Targeting underutilized sectors like joints, hair, blood, and respiratory issues can tap into new markets.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Advancements and acceptance: Research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technology, and holistic healthcare trends improve industry growth and consumer accessibility.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391708"/>
              </p:ext>
            </p:extLst>
          </p:nvPr>
        </p:nvGraphicFramePr>
        <p:xfrm>
          <a:off x="6553200" y="0"/>
          <a:ext cx="1173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0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81224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Challenges</a:t>
            </a:r>
            <a:r>
              <a:rPr lang="en-US" sz="5400" dirty="0" smtClean="0">
                <a:latin typeface="Elephant" panose="02020904090505020303" pitchFamily="18" charset="0"/>
              </a:rPr>
              <a:t> </a:t>
            </a:r>
            <a:endParaRPr lang="en-IN" sz="5400" dirty="0">
              <a:latin typeface="Elephant" panose="0202090409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880" y="2130921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Find some difficulty while scrapping 1mg Data , Due to dynamic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Complex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 Management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533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Elephant" panose="02020904090505020303" pitchFamily="18" charset="0"/>
              </a:rPr>
              <a:t>Learnings</a:t>
            </a:r>
            <a:endParaRPr lang="en-IN" sz="4800" b="1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840" y="5778798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Web Scraping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Basic Understanding of HTML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Python Library like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Effective Teamwork 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00400" y="7397960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3287" y="7893108"/>
            <a:ext cx="3227504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76773" y="7893108"/>
            <a:ext cx="3227504" cy="3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7309" y="1279658"/>
            <a:ext cx="10267019" cy="122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endParaRPr lang="en-US" sz="7508" dirty="0">
              <a:solidFill>
                <a:srgbClr val="1F4A7A"/>
              </a:solidFill>
              <a:latin typeface="Cocomat Pro Heavy Bold"/>
            </a:endParaRPr>
          </a:p>
        </p:txBody>
      </p:sp>
      <p:sp>
        <p:nvSpPr>
          <p:cNvPr id="27" name="TextBox 26"/>
          <p:cNvSpPr txBox="1"/>
          <p:nvPr/>
        </p:nvSpPr>
        <p:spPr>
          <a:xfrm rot="20802601">
            <a:off x="2026359" y="3612117"/>
            <a:ext cx="13656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Algerian" panose="04020705040A02060702" pitchFamily="82" charset="0"/>
              </a:rPr>
              <a:t>Thank You</a:t>
            </a:r>
            <a:endParaRPr lang="en-IN" sz="1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730982" y="4606509"/>
            <a:ext cx="2811895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endParaRPr lang="en-US" sz="14639" dirty="0" smtClean="0">
              <a:solidFill>
                <a:srgbClr val="05066D"/>
              </a:solidFill>
              <a:latin typeface="Cocomat Pro Heavy Bold"/>
            </a:endParaRPr>
          </a:p>
          <a:p>
            <a:pPr algn="ctr">
              <a:lnSpc>
                <a:spcPts val="20495"/>
              </a:lnSpc>
            </a:pPr>
            <a:endParaRPr lang="en-US" sz="14639" dirty="0">
              <a:solidFill>
                <a:srgbClr val="05066D"/>
              </a:solidFill>
              <a:latin typeface="Cocomat Pro Heavy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995021"/>
            <a:ext cx="10287000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 dirty="0" smtClean="0">
                <a:solidFill>
                  <a:srgbClr val="05066D"/>
                </a:solidFill>
                <a:latin typeface="Elephant" panose="02020904090505020303" pitchFamily="18" charset="0"/>
              </a:rPr>
              <a:t>Project Aim :</a:t>
            </a:r>
            <a:endParaRPr lang="en-US" sz="7784" dirty="0">
              <a:solidFill>
                <a:srgbClr val="05066D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2280" y="2857500"/>
            <a:ext cx="9372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2857500"/>
            <a:ext cx="990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Scraped and 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to identify the most effective and popular homeopathic medicines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best products based on customer preferences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800100"/>
            <a:ext cx="12649200" cy="259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898"/>
              </a:lnSpc>
              <a:spcBef>
                <a:spcPct val="0"/>
              </a:spcBef>
            </a:pPr>
            <a:r>
              <a:rPr lang="en-IN" sz="7200" dirty="0" smtClean="0">
                <a:latin typeface="Elephant" panose="02020904090505020303" pitchFamily="18" charset="0"/>
              </a:rPr>
              <a:t> 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Objectives </a:t>
            </a:r>
            <a:r>
              <a:rPr lang="en-IN" sz="7200" dirty="0">
                <a:solidFill>
                  <a:srgbClr val="002060"/>
                </a:solidFill>
                <a:latin typeface="Elephant" panose="02020904090505020303" pitchFamily="18" charset="0"/>
              </a:rPr>
              <a:t>of this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project</a:t>
            </a:r>
            <a:endParaRPr lang="en-IN" sz="7200" dirty="0">
              <a:solidFill>
                <a:srgbClr val="002060"/>
              </a:solidFill>
              <a:latin typeface="Elephant" panose="02020904090505020303" pitchFamily="18" charset="0"/>
            </a:endParaRPr>
          </a:p>
          <a:p>
            <a:pPr lvl="0">
              <a:lnSpc>
                <a:spcPts val="10898"/>
              </a:lnSpc>
              <a:spcBef>
                <a:spcPct val="0"/>
              </a:spcBef>
            </a:pPr>
            <a:endParaRPr lang="en-US" dirty="0">
              <a:solidFill>
                <a:srgbClr val="05066D"/>
              </a:solidFill>
              <a:latin typeface="Cocomat Pro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750687"/>
            <a:ext cx="18288001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57200" y="1182171"/>
            <a:ext cx="12489541" cy="128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</a:t>
            </a:r>
            <a:r>
              <a:rPr lang="en-US" sz="7200" b="1" dirty="0" smtClean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1mg</a:t>
            </a:r>
            <a:endParaRPr lang="en-US" sz="7200" b="1" dirty="0">
              <a:solidFill>
                <a:srgbClr val="05066D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1600" y="3206905"/>
            <a:ext cx="13849132" cy="495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4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47" y="293982"/>
            <a:ext cx="5176985" cy="9650643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9832" y="6362700"/>
            <a:ext cx="10591800" cy="103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19900" b="1" dirty="0" smtClean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endParaRPr lang="en-US" sz="23900" b="1" dirty="0">
              <a:solidFill>
                <a:srgbClr val="000000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32246" y="571500"/>
            <a:ext cx="7045153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0599"/>
              </a:lnSpc>
              <a:spcBef>
                <a:spcPct val="0"/>
              </a:spcBef>
            </a:pP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95994"/>
              </p:ext>
            </p:extLst>
          </p:nvPr>
        </p:nvGraphicFramePr>
        <p:xfrm>
          <a:off x="1600200" y="2198425"/>
          <a:ext cx="11125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7462" y="7771189"/>
            <a:ext cx="1334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Bakson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Drugs &amp; Pharmaceuticals Pvt Ltd and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Pvt Ltd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399" y="685167"/>
            <a:ext cx="69756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GB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Top </a:t>
            </a:r>
            <a:r>
              <a:rPr lang="en-GB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 Brands (Rating &gt; </a:t>
            </a:r>
            <a:r>
              <a:rPr lang="en-GB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4)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22647" y="419100"/>
            <a:ext cx="80010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</a:t>
            </a: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Products by </a:t>
            </a:r>
            <a:r>
              <a:rPr lang="en-US" sz="36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3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endParaRPr lang="en-US" sz="36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=""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132672"/>
              </p:ext>
            </p:extLst>
          </p:nvPr>
        </p:nvGraphicFramePr>
        <p:xfrm>
          <a:off x="609600" y="1943100"/>
          <a:ext cx="13335000" cy="594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8115300"/>
            <a:ext cx="1149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51544"/>
              </p:ext>
            </p:extLst>
          </p:nvPr>
        </p:nvGraphicFramePr>
        <p:xfrm>
          <a:off x="10134600" y="15063"/>
          <a:ext cx="7620000" cy="102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38200" y="266700"/>
            <a:ext cx="876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Number of </a:t>
            </a:r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Ratings</a:t>
            </a: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by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193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SBL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and Dr.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 are the leading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brands.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suggests that these brands consistently deliver effective and reliable medications , making them popular choices among consumers. It also demonstrates their focus on quality and customer satisfaction.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1" y="419100"/>
            <a:ext cx="11277600" cy="990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600" b="1" dirty="0" smtClean="0"/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 </a:t>
            </a: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 of Medicines Across </a:t>
            </a:r>
            <a:r>
              <a:rPr lang="en-US" sz="36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</a:t>
            </a:r>
            <a:r>
              <a:rPr lang="en-US" sz="3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Areas</a:t>
            </a:r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4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049918"/>
              </p:ext>
            </p:extLst>
          </p:nvPr>
        </p:nvGraphicFramePr>
        <p:xfrm>
          <a:off x="304800" y="2090813"/>
          <a:ext cx="1341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886700"/>
            <a:ext cx="1485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Prices differ for medicines in various areas, affecting how affordable and accessible they are for people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like market competition, health insurance coverage, research investments, and production costs influence these price variations.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771</TotalTime>
  <Words>564</Words>
  <Application>Microsoft Office PowerPoint</Application>
  <PresentationFormat>Custom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Open Sans Light</vt:lpstr>
      <vt:lpstr>Elephant</vt:lpstr>
      <vt:lpstr>Trebuchet MS</vt:lpstr>
      <vt:lpstr>Imprint MT Shadow</vt:lpstr>
      <vt:lpstr>Cocomat Pro Heavy</vt:lpstr>
      <vt:lpstr>Cocomat Pro Heavy Bold</vt:lpstr>
      <vt:lpstr>Wingdings 3</vt:lpstr>
      <vt:lpstr>Arial</vt:lpstr>
      <vt:lpstr>Montserrat</vt:lpstr>
      <vt:lpstr>Cambria Math</vt:lpstr>
      <vt:lpstr>Calibri</vt:lpstr>
      <vt:lpstr>Algerian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63</cp:revision>
  <dcterms:created xsi:type="dcterms:W3CDTF">2006-08-16T00:00:00Z</dcterms:created>
  <dcterms:modified xsi:type="dcterms:W3CDTF">2023-12-11T15:54:13Z</dcterms:modified>
  <dc:identifier>DAFm5nZe-ao</dc:identifier>
</cp:coreProperties>
</file>