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57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92904-9985-4DB0-9595-20568A773411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D6475-2322-44E1-8192-D2B2B7353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613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0846D-F298-40F7-98C5-1D4A70A8568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728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D99AC-ABEC-4F0A-8FBD-F2C00690B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70B583-5F52-44EF-8A89-5151422C5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3267ED-EB0D-4BEF-9F8F-D5BFC0EE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5507-4997-452D-91BF-71A1EBBA4D3E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10FA6B-0D56-4526-892C-847C7803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F3F3C6-615F-4383-8D5B-8D40CFB7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4E1F-EA03-4E49-956C-0F3ADFB74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89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3DD8A-A7EC-4ABA-90D8-BF80B0D9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FAC084-B799-4F39-959F-57536EAF7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76CAB-3F32-420D-B35D-AABCB16D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5507-4997-452D-91BF-71A1EBBA4D3E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0BC7C3-EF38-4BD4-8A77-43C6D33F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D96A8B-CD0B-4CF9-9E8B-2722AC6C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4E1F-EA03-4E49-956C-0F3ADFB74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1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B04909-51B6-42B5-B3DC-FC2F776B8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83506E-F695-479B-AF21-B19C67F77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40732-E8B6-4853-B066-F4A7BDE2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5507-4997-452D-91BF-71A1EBBA4D3E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A622E6-B7FA-4BA9-84FC-4E17DBF7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F95381-5061-45AE-AE65-52E7C7C4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4E1F-EA03-4E49-956C-0F3ADFB74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94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3FF65-C013-44B4-BCC2-C3E49723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FFF767-2CF6-4E6B-92DC-66D2D34CE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3527AE-8834-4A6E-9981-944A08B7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5507-4997-452D-91BF-71A1EBBA4D3E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E9689-C7A2-4B40-A8C4-8A2458D6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29D38C-AE04-4EE0-A1BC-297B2AF1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4E1F-EA03-4E49-956C-0F3ADFB74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62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A306D-10F2-4F75-8939-CE0023D7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860010-D7EA-45AB-9F6C-7C32E5556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0FDE8-2D60-4452-9FE9-1F4C177EC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5507-4997-452D-91BF-71A1EBBA4D3E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349BD0-C170-41F2-9588-925CE9BBF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82DF2-B115-4B12-9485-94B6BEF1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4E1F-EA03-4E49-956C-0F3ADFB74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22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55087-0F1E-42AB-AE12-59DBB7B8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77BD97-F02F-410D-8492-1189A481E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BA91A2-6FD8-4648-A81C-126193B3B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9BDDFC-CB77-418F-B8AA-7DC73D801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5507-4997-452D-91BF-71A1EBBA4D3E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33C9E3-492D-4A55-A983-D23C540F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9C8827-5257-464E-82FA-C43A16DF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4E1F-EA03-4E49-956C-0F3ADFB74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99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6D88E-8FDB-4016-96AE-BE6CB9B94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70B727-A79E-438A-A2C8-AA9A5618E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A2011D-1007-42AA-9386-AE972A909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A1551B-4E85-4406-B282-EFAF3EC20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33984F-E9C0-4111-BD50-F8F74F63D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AD833F-065A-41F7-81B6-E06E5BC0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5507-4997-452D-91BF-71A1EBBA4D3E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70B6DA-DC29-401C-98D8-245E3EC5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A84802-B469-42F9-9507-AA47B0B2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4E1F-EA03-4E49-956C-0F3ADFB74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43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C0CA9-46BD-4226-9EE8-CB2B0928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B5B926-04F3-47D0-8AD2-6A1CE96D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5507-4997-452D-91BF-71A1EBBA4D3E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486696-E1DC-463D-BEFB-2210C97B4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2D70B3-2F53-4230-A63A-AD440D9E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4E1F-EA03-4E49-956C-0F3ADFB74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54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68DBBE-E52F-46A1-A91A-4A68DCC3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5507-4997-452D-91BF-71A1EBBA4D3E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9C31AD-E9D8-48F5-A83E-6791823E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4A99F5-5760-47AF-B7F7-8B3D081B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4E1F-EA03-4E49-956C-0F3ADFB74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13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FB95E-8907-4FE9-8DCC-DDAA05D9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1CC477-3AFE-40DC-B3D3-71AEB3717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EE2128-DE80-4A39-879B-0F9CF2E34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6CA0DD-728A-494E-90E9-41226DA5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5507-4997-452D-91BF-71A1EBBA4D3E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EB74C7-2A21-46DE-92F1-D0DD372D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54C93D-830C-4AF1-BD47-F7CCF19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4E1F-EA03-4E49-956C-0F3ADFB74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3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DB10A-75C2-4EEE-ABEE-FC54056F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080147-3AF8-4FC5-AF7A-7A92027FF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FDB13E-54C0-4474-9DB9-B3CB978F6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E6372-63A7-4115-9809-E54C20C5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5507-4997-452D-91BF-71A1EBBA4D3E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0D8270-ABCC-4FCB-93FA-20A6CE10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E3492A-2F8F-4D98-8303-B1EAC568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4E1F-EA03-4E49-956C-0F3ADFB74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9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1FE5A6-72A7-4661-BCAF-A1E6691D9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CD5435-3B77-45ED-B70B-008D0E3EF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80BC4-9B9B-4DE7-AEA1-37560064C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E5507-4997-452D-91BF-71A1EBBA4D3E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04B3B-F65A-4CC6-822B-03B20A2B5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9CAA7-BD76-46D5-8DCA-A2C280DA9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D4E1F-EA03-4E49-956C-0F3ADFB74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4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A82A0-06E5-4A87-99FD-391D5253C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科艺云课堂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D2342D-B937-419C-8699-F21AD4E92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结题答辩</a:t>
            </a:r>
          </a:p>
        </p:txBody>
      </p:sp>
    </p:spTree>
    <p:extLst>
      <p:ext uri="{BB962C8B-B14F-4D97-AF65-F5344CB8AC3E}">
        <p14:creationId xmlns:p14="http://schemas.microsoft.com/office/powerpoint/2010/main" val="256525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29143-B522-4677-8CA9-66CAC8A0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技术栈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A5A944-23F0-46CC-B9D2-3BB73A857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采用前后端分离的设计模式</a:t>
            </a:r>
            <a:endParaRPr lang="en-US" altLang="zh-CN" dirty="0"/>
          </a:p>
          <a:p>
            <a:r>
              <a:rPr lang="zh-CN" altLang="en-US" dirty="0"/>
              <a:t>后端使用</a:t>
            </a:r>
            <a:r>
              <a:rPr lang="en-US" altLang="zh-CN" dirty="0"/>
              <a:t>.NET Core 2.2</a:t>
            </a:r>
            <a:r>
              <a:rPr lang="zh-CN" altLang="en-US" dirty="0"/>
              <a:t>搭建跨平台可移植的</a:t>
            </a:r>
            <a:r>
              <a:rPr lang="en-US" altLang="zh-CN" dirty="0"/>
              <a:t>RESTful </a:t>
            </a:r>
            <a:r>
              <a:rPr lang="en-US" altLang="zh-CN" dirty="0" err="1"/>
              <a:t>Api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EF</a:t>
            </a:r>
            <a:r>
              <a:rPr lang="zh-CN" altLang="en-US" dirty="0"/>
              <a:t>实体框架作为数据库与后端的中间件</a:t>
            </a:r>
            <a:endParaRPr lang="en-US" altLang="zh-CN" dirty="0"/>
          </a:p>
          <a:p>
            <a:r>
              <a:rPr lang="zh-CN" altLang="en-US" dirty="0"/>
              <a:t>前端分学生端和教师端</a:t>
            </a:r>
            <a:endParaRPr lang="en-US" altLang="zh-CN" dirty="0"/>
          </a:p>
          <a:p>
            <a:pPr lvl="1"/>
            <a:r>
              <a:rPr lang="zh-CN" altLang="en-US" dirty="0"/>
              <a:t>学生端使用微信提供的跨平台小程序框架</a:t>
            </a:r>
            <a:endParaRPr lang="en-US" altLang="zh-CN" dirty="0"/>
          </a:p>
          <a:p>
            <a:pPr lvl="1"/>
            <a:r>
              <a:rPr lang="zh-CN" altLang="en-US" dirty="0"/>
              <a:t>教师端使用了</a:t>
            </a:r>
            <a:r>
              <a:rPr lang="en-US" altLang="zh-CN" dirty="0"/>
              <a:t>Vue.js</a:t>
            </a:r>
            <a:r>
              <a:rPr lang="zh-CN" altLang="en-US" dirty="0"/>
              <a:t>提供逻辑层支撑，构建动态加载组件式页面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axios</a:t>
            </a:r>
            <a:r>
              <a:rPr lang="zh-CN" altLang="en-US" dirty="0"/>
              <a:t>与服务端</a:t>
            </a:r>
            <a:r>
              <a:rPr lang="en-US" altLang="zh-CN" dirty="0"/>
              <a:t>API</a:t>
            </a:r>
            <a:r>
              <a:rPr lang="zh-CN" altLang="en-US" dirty="0"/>
              <a:t>进行交互</a:t>
            </a:r>
            <a:endParaRPr lang="en-US" altLang="zh-CN" dirty="0"/>
          </a:p>
          <a:p>
            <a:r>
              <a:rPr lang="zh-CN" altLang="en-US" dirty="0"/>
              <a:t>使用腾讯云服务器，服务端的操作系统为</a:t>
            </a:r>
            <a:r>
              <a:rPr lang="en-US" altLang="zh-CN" dirty="0"/>
              <a:t>CentOS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Nginx</a:t>
            </a:r>
            <a:r>
              <a:rPr lang="zh-CN" altLang="en-US" dirty="0"/>
              <a:t>搭建反向代理服务器，解决静态文件分发和跨域访问问题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MySql</a:t>
            </a:r>
            <a:r>
              <a:rPr lang="zh-CN" altLang="en-US" dirty="0"/>
              <a:t>数据库轻量级数据库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FA33A2C3-014C-41E1-8365-98CB55EA3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287169"/>
              </p:ext>
            </p:extLst>
          </p:nvPr>
        </p:nvGraphicFramePr>
        <p:xfrm>
          <a:off x="1051420" y="546950"/>
          <a:ext cx="1217947" cy="206778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7947">
                  <a:extLst>
                    <a:ext uri="{9D8B030D-6E8A-4147-A177-3AD203B41FA5}">
                      <a16:colId xmlns:a16="http://schemas.microsoft.com/office/drawing/2014/main" val="194932508"/>
                    </a:ext>
                  </a:extLst>
                </a:gridCol>
              </a:tblGrid>
              <a:tr h="4916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学生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2168431647"/>
                  </a:ext>
                </a:extLst>
              </a:tr>
              <a:tr h="157610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u="sng" kern="1200" dirty="0">
                          <a:solidFill>
                            <a:srgbClr val="FF0000"/>
                          </a:solidFill>
                        </a:rPr>
                        <a:t>学号</a:t>
                      </a:r>
                      <a:endParaRPr lang="en-US" altLang="zh-CN" sz="1600" u="sng" kern="12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CN" altLang="en-US" sz="1600" dirty="0"/>
                        <a:t>性别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zh-CN" altLang="en-US" sz="1600" dirty="0"/>
                        <a:t>姓名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zh-CN" altLang="en-US" sz="1600" dirty="0"/>
                        <a:t>头像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zh-CN" altLang="en-US" sz="1600" dirty="0"/>
                        <a:t>联系方式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zh-CN" altLang="en-US" sz="1600" dirty="0"/>
                        <a:t>微信号</a:t>
                      </a:r>
                      <a:endParaRPr lang="en-US" altLang="zh-CN" sz="1600" dirty="0"/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2135535491"/>
                  </a:ext>
                </a:extLst>
              </a:tr>
            </a:tbl>
          </a:graphicData>
        </a:graphic>
      </p:graphicFrame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297C3B7B-6C15-4C6A-A090-3DF77F7D4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83851"/>
              </p:ext>
            </p:extLst>
          </p:nvPr>
        </p:nvGraphicFramePr>
        <p:xfrm>
          <a:off x="1083297" y="3082115"/>
          <a:ext cx="1316629" cy="19079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16629">
                  <a:extLst>
                    <a:ext uri="{9D8B030D-6E8A-4147-A177-3AD203B41FA5}">
                      <a16:colId xmlns:a16="http://schemas.microsoft.com/office/drawing/2014/main" val="194932508"/>
                    </a:ext>
                  </a:extLst>
                </a:gridCol>
              </a:tblGrid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待办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2168431647"/>
                  </a:ext>
                </a:extLst>
              </a:tr>
              <a:tr h="15761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待办号</a:t>
                      </a:r>
                      <a:r>
                        <a:rPr lang="en-US" altLang="zh-CN" sz="16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6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自增</a:t>
                      </a:r>
                      <a:r>
                        <a:rPr lang="en-US" altLang="zh-CN" sz="16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学号</a:t>
                      </a:r>
                      <a:r>
                        <a:rPr lang="en-US" altLang="zh-CN" sz="16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(FK)</a:t>
                      </a:r>
                    </a:p>
                    <a:p>
                      <a:pPr algn="ctr"/>
                      <a:r>
                        <a:rPr lang="zh-CN" altLang="en-US" sz="1600" dirty="0"/>
                        <a:t>是否完成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zh-CN" altLang="en-US" sz="1600" dirty="0"/>
                        <a:t>是否隐藏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zh-CN" altLang="en-US" sz="1600" dirty="0"/>
                        <a:t>待办内容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zh-CN" altLang="en-US" sz="1600" dirty="0"/>
                        <a:t>到期时间</a:t>
                      </a:r>
                      <a:endParaRPr lang="en-US" altLang="zh-CN" sz="1600" dirty="0"/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2135535491"/>
                  </a:ext>
                </a:extLst>
              </a:tr>
            </a:tbl>
          </a:graphicData>
        </a:graphic>
      </p:graphicFrame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0F3A795F-A05C-42DE-82EC-915EA6CE4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055876"/>
              </p:ext>
            </p:extLst>
          </p:nvPr>
        </p:nvGraphicFramePr>
        <p:xfrm>
          <a:off x="8560741" y="975227"/>
          <a:ext cx="1197883" cy="19826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7883">
                  <a:extLst>
                    <a:ext uri="{9D8B030D-6E8A-4147-A177-3AD203B41FA5}">
                      <a16:colId xmlns:a16="http://schemas.microsoft.com/office/drawing/2014/main" val="194932508"/>
                    </a:ext>
                  </a:extLst>
                </a:gridCol>
              </a:tblGrid>
              <a:tr h="4065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教师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2168431647"/>
                  </a:ext>
                </a:extLst>
              </a:tr>
              <a:tr h="157610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工号</a:t>
                      </a:r>
                      <a:endParaRPr lang="en-US" altLang="zh-CN" sz="1600" u="sng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600" dirty="0"/>
                        <a:t>姓名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zh-CN" altLang="en-US" sz="1600" dirty="0"/>
                        <a:t>性别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zh-CN" altLang="en-US" sz="1600" dirty="0"/>
                        <a:t>头像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zh-CN" altLang="en-US" sz="1600" dirty="0"/>
                        <a:t>职称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zh-CN" altLang="en-US" sz="1600" dirty="0"/>
                        <a:t>微信号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2135535491"/>
                  </a:ext>
                </a:extLst>
              </a:tr>
            </a:tbl>
          </a:graphicData>
        </a:graphic>
      </p:graphicFrame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7C963805-37B9-4BC4-8DA6-48F267A8E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11000"/>
              </p:ext>
            </p:extLst>
          </p:nvPr>
        </p:nvGraphicFramePr>
        <p:xfrm>
          <a:off x="4401036" y="678417"/>
          <a:ext cx="1452076" cy="114898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2076">
                  <a:extLst>
                    <a:ext uri="{9D8B030D-6E8A-4147-A177-3AD203B41FA5}">
                      <a16:colId xmlns:a16="http://schemas.microsoft.com/office/drawing/2014/main" val="194932508"/>
                    </a:ext>
                  </a:extLst>
                </a:gridCol>
              </a:tblGrid>
              <a:tr h="4080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学生签到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2168431647"/>
                  </a:ext>
                </a:extLst>
              </a:tr>
              <a:tr h="7409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学号</a:t>
                      </a:r>
                      <a:r>
                        <a:rPr lang="en-US" altLang="zh-CN" sz="16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(FK)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签到码</a:t>
                      </a:r>
                      <a:r>
                        <a:rPr lang="en-US" altLang="zh-CN" sz="16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(FK)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2135535491"/>
                  </a:ext>
                </a:extLst>
              </a:tr>
            </a:tbl>
          </a:graphicData>
        </a:graphic>
      </p:graphicFrame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171D71A5-164B-4B5F-9FBB-ED87821BF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174267"/>
              </p:ext>
            </p:extLst>
          </p:nvPr>
        </p:nvGraphicFramePr>
        <p:xfrm>
          <a:off x="9409958" y="3082115"/>
          <a:ext cx="1499871" cy="14849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99871">
                  <a:extLst>
                    <a:ext uri="{9D8B030D-6E8A-4147-A177-3AD203B41FA5}">
                      <a16:colId xmlns:a16="http://schemas.microsoft.com/office/drawing/2014/main" val="194932508"/>
                    </a:ext>
                  </a:extLst>
                </a:gridCol>
              </a:tblGrid>
              <a:tr h="4065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课程开课</a:t>
                      </a:r>
                      <a:endParaRPr lang="en-US" altLang="zh-CN" sz="1600" dirty="0"/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2168431647"/>
                  </a:ext>
                </a:extLst>
              </a:tr>
              <a:tr h="107838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开课号</a:t>
                      </a:r>
                      <a:endParaRPr lang="en-US" altLang="zh-CN" sz="1600" u="sng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sng" dirty="0"/>
                        <a:t>课程号</a:t>
                      </a:r>
                      <a:r>
                        <a:rPr lang="en-US" altLang="zh-CN" sz="1600" u="sng" dirty="0"/>
                        <a:t>(FK)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当前点名次数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zh-CN" altLang="en-US" sz="1600" dirty="0"/>
                        <a:t>是否结课</a:t>
                      </a:r>
                      <a:endParaRPr lang="en-US" altLang="zh-CN" sz="1600" dirty="0"/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2135535491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F9120965-AAFA-4021-BFE6-6869FCD6A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551047"/>
              </p:ext>
            </p:extLst>
          </p:nvPr>
        </p:nvGraphicFramePr>
        <p:xfrm>
          <a:off x="7469814" y="4127591"/>
          <a:ext cx="1297943" cy="178631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7943">
                  <a:extLst>
                    <a:ext uri="{9D8B030D-6E8A-4147-A177-3AD203B41FA5}">
                      <a16:colId xmlns:a16="http://schemas.microsoft.com/office/drawing/2014/main" val="194932508"/>
                    </a:ext>
                  </a:extLst>
                </a:gridCol>
              </a:tblGrid>
              <a:tr h="4590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通知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2168431647"/>
                  </a:ext>
                </a:extLst>
              </a:tr>
              <a:tr h="132724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通知号</a:t>
                      </a:r>
                      <a:r>
                        <a:rPr lang="en-US" altLang="zh-CN" sz="16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6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自增</a:t>
                      </a:r>
                      <a:r>
                        <a:rPr lang="en-US" altLang="zh-CN" sz="16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ctr" defTabSz="914400" rtl="0" eaLnBrk="1" latinLnBrk="0" hangingPunct="1"/>
                      <a:r>
                        <a:rPr lang="zh-CN" altLang="en-US" sz="16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开课号</a:t>
                      </a:r>
                      <a:r>
                        <a:rPr lang="en-US" altLang="zh-CN" sz="16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(FK)</a:t>
                      </a:r>
                    </a:p>
                    <a:p>
                      <a:pPr marL="0" algn="ctr" defTabSz="914400" rtl="0" eaLnBrk="1" latinLnBrk="0" hangingPunct="1"/>
                      <a:r>
                        <a:rPr lang="zh-CN" altLang="en-US" sz="1600" kern="1200" dirty="0"/>
                        <a:t>标题</a:t>
                      </a:r>
                      <a:endParaRPr lang="en-US" altLang="zh-CN" sz="1600" kern="1200" dirty="0"/>
                    </a:p>
                    <a:p>
                      <a:pPr algn="ctr"/>
                      <a:r>
                        <a:rPr lang="zh-CN" altLang="en-US" sz="1600" dirty="0"/>
                        <a:t>通知内容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zh-CN" altLang="en-US" sz="1600" dirty="0"/>
                        <a:t>通知时间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2135535491"/>
                  </a:ext>
                </a:extLst>
              </a:tr>
            </a:tbl>
          </a:graphicData>
        </a:graphic>
      </p:graphicFrame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46330A39-F943-4B06-8353-A153F3738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954708"/>
              </p:ext>
            </p:extLst>
          </p:nvPr>
        </p:nvGraphicFramePr>
        <p:xfrm>
          <a:off x="3746666" y="3038343"/>
          <a:ext cx="1165370" cy="19079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5370">
                  <a:extLst>
                    <a:ext uri="{9D8B030D-6E8A-4147-A177-3AD203B41FA5}">
                      <a16:colId xmlns:a16="http://schemas.microsoft.com/office/drawing/2014/main" val="194932508"/>
                    </a:ext>
                  </a:extLst>
                </a:gridCol>
              </a:tblGrid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学生选课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2168431647"/>
                  </a:ext>
                </a:extLst>
              </a:tr>
              <a:tr h="15761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学号</a:t>
                      </a:r>
                      <a:r>
                        <a:rPr lang="en-US" altLang="zh-CN" sz="16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(FK)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开课号</a:t>
                      </a:r>
                      <a:r>
                        <a:rPr lang="en-US" altLang="zh-CN" sz="16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(FK)</a:t>
                      </a:r>
                    </a:p>
                    <a:p>
                      <a:pPr algn="ctr"/>
                      <a:r>
                        <a:rPr lang="zh-CN" altLang="en-US" sz="1600" u="none" dirty="0"/>
                        <a:t>考试成绩</a:t>
                      </a:r>
                      <a:endParaRPr lang="en-US" altLang="zh-CN" sz="1600" u="none" dirty="0"/>
                    </a:p>
                    <a:p>
                      <a:pPr algn="ctr"/>
                      <a:r>
                        <a:rPr lang="zh-CN" altLang="en-US" sz="1600" u="none" dirty="0"/>
                        <a:t>平时成绩</a:t>
                      </a:r>
                      <a:endParaRPr lang="en-US" altLang="zh-CN" sz="1600" u="none" dirty="0"/>
                    </a:p>
                    <a:p>
                      <a:pPr algn="ctr"/>
                      <a:r>
                        <a:rPr lang="zh-CN" altLang="en-US" sz="1600" u="none" dirty="0"/>
                        <a:t>旷课数</a:t>
                      </a:r>
                      <a:endParaRPr lang="en-US" altLang="zh-CN" sz="1600" u="none" dirty="0"/>
                    </a:p>
                    <a:p>
                      <a:pPr algn="ctr"/>
                      <a:r>
                        <a:rPr lang="zh-CN" altLang="en-US" sz="1600" u="none" dirty="0"/>
                        <a:t>补考成绩</a:t>
                      </a:r>
                      <a:endParaRPr lang="en-US" altLang="zh-CN" sz="1600" u="none" dirty="0">
                        <a:solidFill>
                          <a:schemeClr val="tx1"/>
                        </a:solidFill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2135535491"/>
                  </a:ext>
                </a:extLst>
              </a:tr>
            </a:tbl>
          </a:graphicData>
        </a:graphic>
      </p:graphicFrame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2E73E7B-B90C-49A4-9743-D44A8441536A}"/>
              </a:ext>
            </a:extLst>
          </p:cNvPr>
          <p:cNvCxnSpPr>
            <a:cxnSpLocks/>
            <a:stCxn id="43" idx="2"/>
            <a:endCxn id="93" idx="0"/>
          </p:cNvCxnSpPr>
          <p:nvPr/>
        </p:nvCxnSpPr>
        <p:spPr>
          <a:xfrm flipH="1">
            <a:off x="1654149" y="2614732"/>
            <a:ext cx="6243" cy="2280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3807F345-78BD-4063-A97C-C9DD21B7CEE7}"/>
              </a:ext>
            </a:extLst>
          </p:cNvPr>
          <p:cNvCxnSpPr>
            <a:cxnSpLocks/>
          </p:cNvCxnSpPr>
          <p:nvPr/>
        </p:nvCxnSpPr>
        <p:spPr>
          <a:xfrm>
            <a:off x="9758625" y="2123024"/>
            <a:ext cx="244657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ABD636D0-71BF-453D-B70C-846680E50EDE}"/>
              </a:ext>
            </a:extLst>
          </p:cNvPr>
          <p:cNvSpPr/>
          <p:nvPr/>
        </p:nvSpPr>
        <p:spPr>
          <a:xfrm>
            <a:off x="1608753" y="2842799"/>
            <a:ext cx="90793" cy="100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69CDFC79-031C-4853-8A95-484321976633}"/>
              </a:ext>
            </a:extLst>
          </p:cNvPr>
          <p:cNvSpPr/>
          <p:nvPr/>
        </p:nvSpPr>
        <p:spPr>
          <a:xfrm>
            <a:off x="4465155" y="2874938"/>
            <a:ext cx="90793" cy="100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05343A84-8E07-443E-9050-5089649F2F46}"/>
              </a:ext>
            </a:extLst>
          </p:cNvPr>
          <p:cNvSpPr/>
          <p:nvPr/>
        </p:nvSpPr>
        <p:spPr>
          <a:xfrm>
            <a:off x="10003281" y="2072595"/>
            <a:ext cx="90793" cy="100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16CC9802-FFF3-4CA6-99D1-1E13410277B2}"/>
              </a:ext>
            </a:extLst>
          </p:cNvPr>
          <p:cNvSpPr/>
          <p:nvPr/>
        </p:nvSpPr>
        <p:spPr>
          <a:xfrm>
            <a:off x="10000098" y="2864841"/>
            <a:ext cx="90793" cy="100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21F61B00-4402-42FB-9B36-31C7AD02B386}"/>
              </a:ext>
            </a:extLst>
          </p:cNvPr>
          <p:cNvCxnSpPr>
            <a:cxnSpLocks/>
            <a:stCxn id="109" idx="6"/>
          </p:cNvCxnSpPr>
          <p:nvPr/>
        </p:nvCxnSpPr>
        <p:spPr>
          <a:xfrm>
            <a:off x="5324405" y="3952884"/>
            <a:ext cx="4085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67A6A398-F483-4373-ADEA-FD2D5DADDDDB}"/>
              </a:ext>
            </a:extLst>
          </p:cNvPr>
          <p:cNvSpPr/>
          <p:nvPr/>
        </p:nvSpPr>
        <p:spPr>
          <a:xfrm>
            <a:off x="5233612" y="3902455"/>
            <a:ext cx="90793" cy="100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707DF793-018E-46AC-91B6-4F56D5C13E88}"/>
              </a:ext>
            </a:extLst>
          </p:cNvPr>
          <p:cNvCxnSpPr>
            <a:cxnSpLocks/>
            <a:endCxn id="27" idx="0"/>
          </p:cNvCxnSpPr>
          <p:nvPr/>
        </p:nvCxnSpPr>
        <p:spPr>
          <a:xfrm rot="16200000" flipH="1">
            <a:off x="6588342" y="1468153"/>
            <a:ext cx="846621" cy="2986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4" name="表格 113">
            <a:extLst>
              <a:ext uri="{FF2B5EF4-FFF2-40B4-BE49-F238E27FC236}">
                <a16:creationId xmlns:a16="http://schemas.microsoft.com/office/drawing/2014/main" id="{5735E247-2CF9-47EA-B5E8-FF377D52A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030844"/>
              </p:ext>
            </p:extLst>
          </p:nvPr>
        </p:nvGraphicFramePr>
        <p:xfrm>
          <a:off x="10304058" y="315103"/>
          <a:ext cx="1144019" cy="221305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4019">
                  <a:extLst>
                    <a:ext uri="{9D8B030D-6E8A-4147-A177-3AD203B41FA5}">
                      <a16:colId xmlns:a16="http://schemas.microsoft.com/office/drawing/2014/main" val="194932508"/>
                    </a:ext>
                  </a:extLst>
                </a:gridCol>
              </a:tblGrid>
              <a:tr h="3880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教师开课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2168431647"/>
                  </a:ext>
                </a:extLst>
              </a:tr>
              <a:tr h="18249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课程号</a:t>
                      </a:r>
                      <a:endParaRPr lang="en-US" altLang="zh-CN" sz="1600" u="sng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600" u="none" kern="1200" dirty="0"/>
                        <a:t>工号</a:t>
                      </a:r>
                      <a:r>
                        <a:rPr lang="en-US" altLang="zh-CN" sz="1600" u="none" kern="1200" dirty="0"/>
                        <a:t>(FK)</a:t>
                      </a:r>
                    </a:p>
                    <a:p>
                      <a:pPr algn="ctr"/>
                      <a:r>
                        <a:rPr lang="zh-CN" altLang="en-US" sz="1600" dirty="0"/>
                        <a:t>课程名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zh-CN" altLang="en-US" sz="1600" dirty="0"/>
                        <a:t>学分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zh-CN" altLang="en-US" sz="1600" dirty="0"/>
                        <a:t>学时</a:t>
                      </a:r>
                      <a:endParaRPr lang="en-US" altLang="zh-CN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考试方式</a:t>
                      </a:r>
                      <a:endParaRPr lang="en-US" altLang="zh-CN" sz="1600" dirty="0"/>
                    </a:p>
                    <a:p>
                      <a:pPr algn="ctr"/>
                      <a:endParaRPr lang="en-US" altLang="zh-CN" sz="1600" dirty="0"/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2135535491"/>
                  </a:ext>
                </a:extLst>
              </a:tr>
            </a:tbl>
          </a:graphicData>
        </a:graphic>
      </p:graphicFrame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04E9FB30-A4BC-41F5-A6A6-98A7E790C3CB}"/>
              </a:ext>
            </a:extLst>
          </p:cNvPr>
          <p:cNvCxnSpPr>
            <a:cxnSpLocks/>
            <a:stCxn id="114" idx="2"/>
            <a:endCxn id="107" idx="0"/>
          </p:cNvCxnSpPr>
          <p:nvPr/>
        </p:nvCxnSpPr>
        <p:spPr>
          <a:xfrm rot="5400000">
            <a:off x="10292442" y="2281215"/>
            <a:ext cx="336679" cy="830572"/>
          </a:xfrm>
          <a:prstGeom prst="bentConnector3">
            <a:avLst>
              <a:gd name="adj1" fmla="val 50000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D05296B2-65E9-4585-9E53-2CC918BC9258}"/>
              </a:ext>
            </a:extLst>
          </p:cNvPr>
          <p:cNvCxnSpPr>
            <a:cxnSpLocks/>
          </p:cNvCxnSpPr>
          <p:nvPr/>
        </p:nvCxnSpPr>
        <p:spPr>
          <a:xfrm>
            <a:off x="9165300" y="4344830"/>
            <a:ext cx="2446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65E0FA99-AAC5-40DA-8730-320863829F61}"/>
              </a:ext>
            </a:extLst>
          </p:cNvPr>
          <p:cNvSpPr/>
          <p:nvPr/>
        </p:nvSpPr>
        <p:spPr>
          <a:xfrm>
            <a:off x="9079106" y="4294401"/>
            <a:ext cx="90793" cy="100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ADB3AC86-DE9C-474D-9628-9F91A2FE8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628999"/>
              </p:ext>
            </p:extLst>
          </p:nvPr>
        </p:nvGraphicFramePr>
        <p:xfrm>
          <a:off x="9550919" y="5455344"/>
          <a:ext cx="1217947" cy="11613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7947">
                  <a:extLst>
                    <a:ext uri="{9D8B030D-6E8A-4147-A177-3AD203B41FA5}">
                      <a16:colId xmlns:a16="http://schemas.microsoft.com/office/drawing/2014/main" val="194932508"/>
                    </a:ext>
                  </a:extLst>
                </a:gridCol>
              </a:tblGrid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上课时间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2168431647"/>
                  </a:ext>
                </a:extLst>
              </a:tr>
              <a:tr h="82952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时间</a:t>
                      </a:r>
                      <a:endParaRPr lang="en-US" altLang="zh-CN" sz="1600" u="sng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6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教室</a:t>
                      </a:r>
                      <a:endParaRPr lang="en-US" altLang="zh-CN" sz="1600" u="sng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600" u="sng" kern="1200" dirty="0"/>
                        <a:t>开课号</a:t>
                      </a:r>
                      <a:r>
                        <a:rPr lang="en-US" altLang="zh-CN" sz="1600" u="sng" kern="1200" dirty="0"/>
                        <a:t>(FK)</a:t>
                      </a:r>
                      <a:endParaRPr lang="zh-CN" altLang="en-US" sz="1600" b="0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2135535491"/>
                  </a:ext>
                </a:extLst>
              </a:tr>
            </a:tbl>
          </a:graphicData>
        </a:graphic>
      </p:graphicFrame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C41009E-ACFF-48A9-9228-B86410FE654A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0159893" y="4567027"/>
            <a:ext cx="0" cy="70707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2EBBA7C7-FE03-4645-997B-374DFD1466A2}"/>
              </a:ext>
            </a:extLst>
          </p:cNvPr>
          <p:cNvSpPr/>
          <p:nvPr/>
        </p:nvSpPr>
        <p:spPr>
          <a:xfrm>
            <a:off x="10114496" y="5273281"/>
            <a:ext cx="90793" cy="100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B9B904B0-11F8-43B0-8637-B4AD00FE9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223593"/>
              </p:ext>
            </p:extLst>
          </p:nvPr>
        </p:nvGraphicFramePr>
        <p:xfrm>
          <a:off x="6411061" y="2040809"/>
          <a:ext cx="1499872" cy="173377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99872">
                  <a:extLst>
                    <a:ext uri="{9D8B030D-6E8A-4147-A177-3AD203B41FA5}">
                      <a16:colId xmlns:a16="http://schemas.microsoft.com/office/drawing/2014/main" val="194932508"/>
                    </a:ext>
                  </a:extLst>
                </a:gridCol>
              </a:tblGrid>
              <a:tr h="4065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课程签到码</a:t>
                      </a:r>
                      <a:endParaRPr lang="en-US" altLang="zh-CN" sz="1600" dirty="0"/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2168431647"/>
                  </a:ext>
                </a:extLst>
              </a:tr>
              <a:tr h="132724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签到码</a:t>
                      </a:r>
                    </a:p>
                    <a:p>
                      <a:pPr marL="0" algn="ctr" defTabSz="914400" rtl="0" eaLnBrk="1" latinLnBrk="0" hangingPunct="1"/>
                      <a:r>
                        <a:rPr lang="zh-CN" altLang="en-US" sz="16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开课号</a:t>
                      </a:r>
                      <a:r>
                        <a:rPr lang="en-US" altLang="zh-CN" sz="16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(FK)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本次点名次数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zh-CN" altLang="en-US" sz="1600" dirty="0"/>
                        <a:t>有效时间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zh-CN" altLang="en-US" sz="1600" dirty="0"/>
                        <a:t>是否过期</a:t>
                      </a:r>
                      <a:endParaRPr lang="en-US" altLang="zh-CN" sz="1600" dirty="0"/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2135535491"/>
                  </a:ext>
                </a:extLst>
              </a:tr>
            </a:tbl>
          </a:graphicData>
        </a:graphic>
      </p:graphicFrame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E602562-219C-4047-B31E-D818906EC5F8}"/>
              </a:ext>
            </a:extLst>
          </p:cNvPr>
          <p:cNvCxnSpPr>
            <a:cxnSpLocks/>
          </p:cNvCxnSpPr>
          <p:nvPr/>
        </p:nvCxnSpPr>
        <p:spPr>
          <a:xfrm rot="5400000">
            <a:off x="8885254" y="2766384"/>
            <a:ext cx="1" cy="104940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C2CDCDA4-5B39-49EA-A559-30730289DCDD}"/>
              </a:ext>
            </a:extLst>
          </p:cNvPr>
          <p:cNvSpPr/>
          <p:nvPr/>
        </p:nvSpPr>
        <p:spPr>
          <a:xfrm rot="5400000">
            <a:off x="8228204" y="3216241"/>
            <a:ext cx="117431" cy="1496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03DD681-0678-49F7-BBE5-D8AAAA1B811F}"/>
              </a:ext>
            </a:extLst>
          </p:cNvPr>
          <p:cNvCxnSpPr>
            <a:cxnSpLocks/>
          </p:cNvCxnSpPr>
          <p:nvPr/>
        </p:nvCxnSpPr>
        <p:spPr>
          <a:xfrm rot="16200000">
            <a:off x="3183207" y="339442"/>
            <a:ext cx="1" cy="1827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B04589DA-0AC3-48CE-B09E-C6EE23C51E7D}"/>
              </a:ext>
            </a:extLst>
          </p:cNvPr>
          <p:cNvSpPr/>
          <p:nvPr/>
        </p:nvSpPr>
        <p:spPr>
          <a:xfrm rot="16200000">
            <a:off x="4113045" y="1176084"/>
            <a:ext cx="118186" cy="1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77D5F13-02E1-476F-884C-C61B36F6E0F1}"/>
              </a:ext>
            </a:extLst>
          </p:cNvPr>
          <p:cNvGrpSpPr/>
          <p:nvPr/>
        </p:nvGrpSpPr>
        <p:grpSpPr>
          <a:xfrm rot="5400000">
            <a:off x="6392891" y="783867"/>
            <a:ext cx="111669" cy="827165"/>
            <a:chOff x="10568843" y="5032880"/>
            <a:chExt cx="100082" cy="889691"/>
          </a:xfrm>
        </p:grpSpPr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AC0D40F3-D7D0-49F3-9320-5139775D6038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884" y="5032880"/>
              <a:ext cx="1" cy="7794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39A527E1-DDC8-4C49-9471-EAB8CA9B0277}"/>
                </a:ext>
              </a:extLst>
            </p:cNvPr>
            <p:cNvSpPr/>
            <p:nvPr/>
          </p:nvSpPr>
          <p:spPr>
            <a:xfrm>
              <a:off x="10568843" y="5811394"/>
              <a:ext cx="100082" cy="111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3"/>
            </a:p>
          </p:txBody>
        </p:sp>
      </p:grp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B36BFC8B-4F77-4E0F-96C6-0065ED187F83}"/>
              </a:ext>
            </a:extLst>
          </p:cNvPr>
          <p:cNvCxnSpPr>
            <a:cxnSpLocks/>
          </p:cNvCxnSpPr>
          <p:nvPr/>
        </p:nvCxnSpPr>
        <p:spPr>
          <a:xfrm>
            <a:off x="1805574" y="2817152"/>
            <a:ext cx="2733718" cy="118186"/>
          </a:xfrm>
          <a:prstGeom prst="bentConnector3">
            <a:avLst>
              <a:gd name="adj1" fmla="val 9989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3819572D-29F0-468F-BD45-C9FA6717B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487882"/>
              </p:ext>
            </p:extLst>
          </p:nvPr>
        </p:nvGraphicFramePr>
        <p:xfrm>
          <a:off x="5422439" y="4545866"/>
          <a:ext cx="1452076" cy="223300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2076">
                  <a:extLst>
                    <a:ext uri="{9D8B030D-6E8A-4147-A177-3AD203B41FA5}">
                      <a16:colId xmlns:a16="http://schemas.microsoft.com/office/drawing/2014/main" val="194932508"/>
                    </a:ext>
                  </a:extLst>
                </a:gridCol>
              </a:tblGrid>
              <a:tr h="4080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留言区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2168431647"/>
                  </a:ext>
                </a:extLst>
              </a:tr>
              <a:tr h="1824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留言</a:t>
                      </a:r>
                      <a:r>
                        <a:rPr lang="en-US" altLang="zh-CN" sz="16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/>
                        <a:t>学号</a:t>
                      </a:r>
                      <a:r>
                        <a:rPr lang="en-US" altLang="zh-CN" sz="1600" kern="1200" dirty="0"/>
                        <a:t>(FK)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/>
                        <a:t>开课号</a:t>
                      </a:r>
                      <a:r>
                        <a:rPr lang="en-US" altLang="zh-CN" sz="1600" kern="1200" dirty="0"/>
                        <a:t>(FK)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/>
                        <a:t>留言时间</a:t>
                      </a:r>
                      <a:endParaRPr lang="en-US" altLang="zh-CN" sz="1600" kern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/>
                        <a:t>留言标题</a:t>
                      </a:r>
                      <a:endParaRPr lang="en-US" altLang="zh-CN" sz="1600" kern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/>
                        <a:t>留言内容</a:t>
                      </a:r>
                      <a:endParaRPr lang="en-US" altLang="zh-CN" sz="1600" kern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/>
                        <a:t>回复内容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2135535491"/>
                  </a:ext>
                </a:extLst>
              </a:tr>
            </a:tbl>
          </a:graphicData>
        </a:graphic>
      </p:graphicFrame>
      <p:grpSp>
        <p:nvGrpSpPr>
          <p:cNvPr id="51" name="组合 50">
            <a:extLst>
              <a:ext uri="{FF2B5EF4-FFF2-40B4-BE49-F238E27FC236}">
                <a16:creationId xmlns:a16="http://schemas.microsoft.com/office/drawing/2014/main" id="{FB9018BE-5A1B-477C-BD39-1D7D038F5C26}"/>
              </a:ext>
            </a:extLst>
          </p:cNvPr>
          <p:cNvGrpSpPr/>
          <p:nvPr/>
        </p:nvGrpSpPr>
        <p:grpSpPr>
          <a:xfrm>
            <a:off x="6086826" y="3952884"/>
            <a:ext cx="41475" cy="442366"/>
            <a:chOff x="10568843" y="5032880"/>
            <a:chExt cx="100082" cy="889691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581E6C31-3BF5-482D-8C15-8638DF373B6F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884" y="5032880"/>
              <a:ext cx="1" cy="7794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D5E61124-CC4B-4C11-A49F-A68FCC0CD14C}"/>
                </a:ext>
              </a:extLst>
            </p:cNvPr>
            <p:cNvSpPr/>
            <p:nvPr/>
          </p:nvSpPr>
          <p:spPr>
            <a:xfrm>
              <a:off x="10568843" y="5811394"/>
              <a:ext cx="100082" cy="111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3"/>
            </a:p>
          </p:txBody>
        </p:sp>
      </p:grp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B6C57347-8827-42FF-AA97-70E84230F181}"/>
              </a:ext>
            </a:extLst>
          </p:cNvPr>
          <p:cNvCxnSpPr>
            <a:cxnSpLocks/>
          </p:cNvCxnSpPr>
          <p:nvPr/>
        </p:nvCxnSpPr>
        <p:spPr>
          <a:xfrm rot="16200000">
            <a:off x="4671772" y="5366540"/>
            <a:ext cx="1" cy="68484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7BFB4F20-6776-44A4-ADF4-D698AEE02D5C}"/>
              </a:ext>
            </a:extLst>
          </p:cNvPr>
          <p:cNvSpPr/>
          <p:nvPr/>
        </p:nvSpPr>
        <p:spPr>
          <a:xfrm rot="16200000">
            <a:off x="5019674" y="5660118"/>
            <a:ext cx="85146" cy="97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3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CFF4B3-008D-4E8F-B895-CCE698DC497A}"/>
              </a:ext>
            </a:extLst>
          </p:cNvPr>
          <p:cNvSpPr txBox="1"/>
          <p:nvPr/>
        </p:nvSpPr>
        <p:spPr>
          <a:xfrm>
            <a:off x="682883" y="2639866"/>
            <a:ext cx="119576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33" dirty="0"/>
              <a:t>添加</a:t>
            </a:r>
            <a:r>
              <a:rPr lang="en-US" altLang="zh-CN" sz="1633" dirty="0"/>
              <a:t>…</a:t>
            </a:r>
            <a:endParaRPr lang="zh-CN" altLang="en-US" sz="1633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C1F704F-F50C-4046-9BE5-CDFB77BBF804}"/>
              </a:ext>
            </a:extLst>
          </p:cNvPr>
          <p:cNvSpPr txBox="1"/>
          <p:nvPr/>
        </p:nvSpPr>
        <p:spPr>
          <a:xfrm>
            <a:off x="3530093" y="2431755"/>
            <a:ext cx="119576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33" dirty="0"/>
              <a:t>进行</a:t>
            </a:r>
            <a:r>
              <a:rPr lang="en-US" altLang="zh-CN" sz="1633" dirty="0"/>
              <a:t>…</a:t>
            </a:r>
            <a:endParaRPr lang="zh-CN" altLang="en-US" sz="1633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1923760-2027-4D8A-91EB-4BCEFB2EA0EF}"/>
              </a:ext>
            </a:extLst>
          </p:cNvPr>
          <p:cNvSpPr txBox="1"/>
          <p:nvPr/>
        </p:nvSpPr>
        <p:spPr>
          <a:xfrm>
            <a:off x="2932212" y="861960"/>
            <a:ext cx="119576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33" dirty="0"/>
              <a:t>进行</a:t>
            </a:r>
            <a:r>
              <a:rPr lang="en-US" altLang="zh-CN" sz="1633" dirty="0"/>
              <a:t>…</a:t>
            </a:r>
            <a:endParaRPr lang="zh-CN" altLang="en-US" sz="1633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9742521-C7BC-44E5-B9D3-4FD39EA19ED1}"/>
              </a:ext>
            </a:extLst>
          </p:cNvPr>
          <p:cNvSpPr txBox="1"/>
          <p:nvPr/>
        </p:nvSpPr>
        <p:spPr>
          <a:xfrm>
            <a:off x="6111528" y="837435"/>
            <a:ext cx="119576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33" dirty="0"/>
              <a:t>提供</a:t>
            </a:r>
            <a:r>
              <a:rPr lang="en-US" altLang="zh-CN" sz="1633" dirty="0"/>
              <a:t>…</a:t>
            </a:r>
            <a:endParaRPr lang="zh-CN" altLang="en-US" sz="1633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D33A406-77EB-4C68-B1B0-859AED21E367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4329350" y="4946255"/>
            <a:ext cx="0" cy="76270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0794B646-1B5C-4749-8BD3-8F955D0DCC05}"/>
              </a:ext>
            </a:extLst>
          </p:cNvPr>
          <p:cNvSpPr txBox="1"/>
          <p:nvPr/>
        </p:nvSpPr>
        <p:spPr>
          <a:xfrm>
            <a:off x="8804334" y="4475762"/>
            <a:ext cx="119576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33" dirty="0"/>
              <a:t>拥有</a:t>
            </a:r>
            <a:r>
              <a:rPr lang="en-US" altLang="zh-CN" sz="1633" dirty="0"/>
              <a:t>…</a:t>
            </a:r>
            <a:endParaRPr lang="zh-CN" altLang="en-US" sz="1633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86A3087-591B-4B7C-B7B4-4DA9638329E0}"/>
              </a:ext>
            </a:extLst>
          </p:cNvPr>
          <p:cNvSpPr txBox="1"/>
          <p:nvPr/>
        </p:nvSpPr>
        <p:spPr>
          <a:xfrm>
            <a:off x="10205289" y="4715268"/>
            <a:ext cx="119576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33" dirty="0"/>
              <a:t>拥有</a:t>
            </a:r>
            <a:r>
              <a:rPr lang="en-US" altLang="zh-CN" sz="1633" dirty="0"/>
              <a:t>…</a:t>
            </a:r>
            <a:endParaRPr lang="zh-CN" altLang="en-US" sz="1633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98C7E16-FAF4-47EB-957E-02B64CFE1576}"/>
              </a:ext>
            </a:extLst>
          </p:cNvPr>
          <p:cNvSpPr txBox="1"/>
          <p:nvPr/>
        </p:nvSpPr>
        <p:spPr>
          <a:xfrm>
            <a:off x="3574255" y="5273281"/>
            <a:ext cx="119576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33" dirty="0"/>
              <a:t>添加</a:t>
            </a:r>
            <a:r>
              <a:rPr lang="en-US" altLang="zh-CN" sz="1633" dirty="0"/>
              <a:t>…</a:t>
            </a:r>
            <a:endParaRPr lang="zh-CN" altLang="en-US" sz="1633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37E7307-A0F6-49B9-8F18-71EEAF4C2339}"/>
              </a:ext>
            </a:extLst>
          </p:cNvPr>
          <p:cNvSpPr txBox="1"/>
          <p:nvPr/>
        </p:nvSpPr>
        <p:spPr>
          <a:xfrm>
            <a:off x="8360496" y="2984805"/>
            <a:ext cx="119576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33" dirty="0"/>
              <a:t>生成</a:t>
            </a:r>
            <a:r>
              <a:rPr lang="en-US" altLang="zh-CN" sz="1633" dirty="0"/>
              <a:t>…</a:t>
            </a:r>
            <a:endParaRPr lang="zh-CN" altLang="en-US" sz="1633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0AC1FAF-2308-4E99-9AE2-284D83E1B6AB}"/>
              </a:ext>
            </a:extLst>
          </p:cNvPr>
          <p:cNvSpPr txBox="1"/>
          <p:nvPr/>
        </p:nvSpPr>
        <p:spPr>
          <a:xfrm>
            <a:off x="8192032" y="3581019"/>
            <a:ext cx="119576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33" dirty="0"/>
              <a:t>提供</a:t>
            </a:r>
            <a:r>
              <a:rPr lang="en-US" altLang="zh-CN" sz="1633" dirty="0"/>
              <a:t>…</a:t>
            </a:r>
            <a:endParaRPr lang="zh-CN" altLang="en-US" sz="1633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2DC9843-FF35-4C18-B17D-FCA47124670B}"/>
              </a:ext>
            </a:extLst>
          </p:cNvPr>
          <p:cNvSpPr txBox="1"/>
          <p:nvPr/>
        </p:nvSpPr>
        <p:spPr>
          <a:xfrm>
            <a:off x="6111527" y="3989195"/>
            <a:ext cx="119576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33" dirty="0"/>
              <a:t>拥有</a:t>
            </a:r>
            <a:r>
              <a:rPr lang="en-US" altLang="zh-CN" sz="1633" dirty="0"/>
              <a:t>…</a:t>
            </a:r>
            <a:endParaRPr lang="zh-CN" altLang="en-US" sz="1633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66170C-9DDA-4531-8C01-35EE632F6EE4}"/>
              </a:ext>
            </a:extLst>
          </p:cNvPr>
          <p:cNvSpPr txBox="1"/>
          <p:nvPr/>
        </p:nvSpPr>
        <p:spPr>
          <a:xfrm>
            <a:off x="605954" y="6036013"/>
            <a:ext cx="200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166773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1F82C8-6CC0-4BCA-BBB6-FE536C2F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部分</a:t>
            </a:r>
            <a:r>
              <a:rPr lang="en-US" altLang="zh-CN" b="1" dirty="0"/>
              <a:t>API</a:t>
            </a:r>
            <a:r>
              <a:rPr lang="zh-CN" altLang="en-US" b="1" dirty="0"/>
              <a:t>列表</a:t>
            </a:r>
            <a:r>
              <a:rPr lang="en-US" altLang="zh-CN" b="1" dirty="0"/>
              <a:t>	</a:t>
            </a:r>
            <a:endParaRPr lang="zh-CN" altLang="en-US" b="1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E007002-FE42-4D4F-875D-0D822AF96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178" y="153141"/>
            <a:ext cx="4269832" cy="6551717"/>
          </a:xfr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9F1AB5E-C796-453A-821F-CC214C587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提供了三十一个</a:t>
            </a:r>
            <a:r>
              <a:rPr lang="en-US" altLang="zh-CN" dirty="0"/>
              <a:t>API</a:t>
            </a:r>
            <a:r>
              <a:rPr lang="zh-CN" altLang="en-US" dirty="0"/>
              <a:t>，为前端页面提供数据和逻辑支撑。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使用异步编程，提高并发性能。</a:t>
            </a:r>
          </a:p>
        </p:txBody>
      </p:sp>
    </p:spTree>
    <p:extLst>
      <p:ext uri="{BB962C8B-B14F-4D97-AF65-F5344CB8AC3E}">
        <p14:creationId xmlns:p14="http://schemas.microsoft.com/office/powerpoint/2010/main" val="83486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BC69139-A8A8-4E05-A65A-C80CD44F1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68" y="740768"/>
            <a:ext cx="9592034" cy="5376464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D3029FF-BC96-40F2-AC88-095F08FF16C6}"/>
              </a:ext>
            </a:extLst>
          </p:cNvPr>
          <p:cNvSpPr txBox="1"/>
          <p:nvPr/>
        </p:nvSpPr>
        <p:spPr>
          <a:xfrm>
            <a:off x="687267" y="1012954"/>
            <a:ext cx="24178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服</a:t>
            </a:r>
            <a:endParaRPr lang="en-US" altLang="zh-CN" sz="4400" b="1" dirty="0"/>
          </a:p>
          <a:p>
            <a:r>
              <a:rPr lang="zh-CN" altLang="en-US" sz="4400" b="1" dirty="0"/>
              <a:t>务</a:t>
            </a:r>
            <a:endParaRPr lang="en-US" altLang="zh-CN" sz="4400" b="1" dirty="0"/>
          </a:p>
          <a:p>
            <a:r>
              <a:rPr lang="zh-CN" altLang="en-US" sz="4400" b="1" dirty="0"/>
              <a:t>端</a:t>
            </a:r>
            <a:endParaRPr lang="en-US" altLang="zh-CN" sz="4400" b="1" dirty="0"/>
          </a:p>
          <a:p>
            <a:r>
              <a:rPr lang="zh-CN" altLang="en-US" sz="4400" b="1" dirty="0"/>
              <a:t>文</a:t>
            </a:r>
            <a:endParaRPr lang="en-US" altLang="zh-CN" sz="4400" b="1" dirty="0"/>
          </a:p>
          <a:p>
            <a:r>
              <a:rPr lang="zh-CN" altLang="en-US" sz="4400" b="1" dirty="0"/>
              <a:t>件</a:t>
            </a:r>
            <a:endParaRPr lang="en-US" altLang="zh-CN" sz="4400" b="1" dirty="0"/>
          </a:p>
          <a:p>
            <a:r>
              <a:rPr lang="zh-CN" altLang="en-US" sz="4400" b="1" dirty="0"/>
              <a:t>结</a:t>
            </a:r>
            <a:endParaRPr lang="en-US" altLang="zh-CN" sz="4400" b="1" dirty="0"/>
          </a:p>
          <a:p>
            <a:r>
              <a:rPr lang="zh-CN" altLang="en-US" sz="4400" b="1" dirty="0"/>
              <a:t>构</a:t>
            </a:r>
            <a:endParaRPr lang="en-US" altLang="zh-CN" sz="4400" b="1" dirty="0"/>
          </a:p>
        </p:txBody>
      </p:sp>
    </p:spTree>
    <p:extLst>
      <p:ext uri="{BB962C8B-B14F-4D97-AF65-F5344CB8AC3E}">
        <p14:creationId xmlns:p14="http://schemas.microsoft.com/office/powerpoint/2010/main" val="81470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BC69139-A8A8-4E05-A65A-C80CD44F1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22" y="481501"/>
            <a:ext cx="8484204" cy="5771906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D3029FF-BC96-40F2-AC88-095F08FF16C6}"/>
              </a:ext>
            </a:extLst>
          </p:cNvPr>
          <p:cNvSpPr txBox="1"/>
          <p:nvPr/>
        </p:nvSpPr>
        <p:spPr>
          <a:xfrm>
            <a:off x="10675328" y="1012954"/>
            <a:ext cx="24178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教</a:t>
            </a:r>
            <a:endParaRPr lang="en-US" altLang="zh-CN" sz="4400" b="1" dirty="0"/>
          </a:p>
          <a:p>
            <a:r>
              <a:rPr lang="zh-CN" altLang="en-US" sz="4400" b="1" dirty="0"/>
              <a:t>师</a:t>
            </a:r>
            <a:endParaRPr lang="en-US" altLang="zh-CN" sz="4400" b="1" dirty="0"/>
          </a:p>
          <a:p>
            <a:r>
              <a:rPr lang="zh-CN" altLang="en-US" sz="4400" b="1" dirty="0"/>
              <a:t>端</a:t>
            </a:r>
            <a:endParaRPr lang="en-US" altLang="zh-CN" sz="4400" b="1" dirty="0"/>
          </a:p>
          <a:p>
            <a:r>
              <a:rPr lang="zh-CN" altLang="en-US" sz="4400" b="1" dirty="0"/>
              <a:t>页</a:t>
            </a:r>
            <a:endParaRPr lang="en-US" altLang="zh-CN" sz="4400" b="1" dirty="0"/>
          </a:p>
          <a:p>
            <a:r>
              <a:rPr lang="zh-CN" altLang="en-US" sz="4400" b="1" dirty="0"/>
              <a:t>面</a:t>
            </a:r>
            <a:endParaRPr lang="en-US" altLang="zh-CN" sz="4400" b="1" dirty="0"/>
          </a:p>
          <a:p>
            <a:r>
              <a:rPr lang="zh-CN" altLang="en-US" sz="4400" b="1" dirty="0"/>
              <a:t>结</a:t>
            </a:r>
            <a:endParaRPr lang="en-US" altLang="zh-CN" sz="4400" b="1" dirty="0"/>
          </a:p>
          <a:p>
            <a:r>
              <a:rPr lang="zh-CN" altLang="en-US" sz="4400" b="1" dirty="0"/>
              <a:t>构</a:t>
            </a:r>
            <a:endParaRPr lang="en-US" altLang="zh-CN" sz="4400" b="1" dirty="0"/>
          </a:p>
        </p:txBody>
      </p:sp>
    </p:spTree>
    <p:extLst>
      <p:ext uri="{BB962C8B-B14F-4D97-AF65-F5344CB8AC3E}">
        <p14:creationId xmlns:p14="http://schemas.microsoft.com/office/powerpoint/2010/main" val="4111536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BC69139-A8A8-4E05-A65A-C80CD44F1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332" y="512561"/>
            <a:ext cx="9690676" cy="5832877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D3029FF-BC96-40F2-AC88-095F08FF16C6}"/>
              </a:ext>
            </a:extLst>
          </p:cNvPr>
          <p:cNvSpPr txBox="1"/>
          <p:nvPr/>
        </p:nvSpPr>
        <p:spPr>
          <a:xfrm>
            <a:off x="696059" y="877694"/>
            <a:ext cx="24178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教</a:t>
            </a:r>
            <a:endParaRPr lang="en-US" altLang="zh-CN" sz="4400" b="1" dirty="0"/>
          </a:p>
          <a:p>
            <a:r>
              <a:rPr lang="zh-CN" altLang="en-US" sz="4400" b="1" dirty="0"/>
              <a:t>师</a:t>
            </a:r>
            <a:endParaRPr lang="en-US" altLang="zh-CN" sz="4400" b="1" dirty="0"/>
          </a:p>
          <a:p>
            <a:r>
              <a:rPr lang="zh-CN" altLang="en-US" sz="4400" b="1" dirty="0"/>
              <a:t>端</a:t>
            </a:r>
            <a:endParaRPr lang="en-US" altLang="zh-CN" sz="4400" b="1" dirty="0"/>
          </a:p>
          <a:p>
            <a:r>
              <a:rPr lang="zh-CN" altLang="en-US" sz="4400" b="1" dirty="0"/>
              <a:t>页</a:t>
            </a:r>
            <a:endParaRPr lang="en-US" altLang="zh-CN" sz="4400" b="1" dirty="0"/>
          </a:p>
          <a:p>
            <a:r>
              <a:rPr lang="zh-CN" altLang="en-US" sz="4400" b="1" dirty="0"/>
              <a:t>面</a:t>
            </a:r>
            <a:endParaRPr lang="en-US" altLang="zh-CN" sz="4400" b="1" dirty="0"/>
          </a:p>
          <a:p>
            <a:r>
              <a:rPr lang="zh-CN" altLang="en-US" sz="4400" b="1" dirty="0"/>
              <a:t>结</a:t>
            </a:r>
            <a:endParaRPr lang="en-US" altLang="zh-CN" sz="4400" b="1" dirty="0"/>
          </a:p>
          <a:p>
            <a:r>
              <a:rPr lang="zh-CN" altLang="en-US" sz="4400" b="1" dirty="0"/>
              <a:t>构</a:t>
            </a:r>
            <a:endParaRPr lang="en-US" altLang="zh-CN" sz="4400" b="1" dirty="0"/>
          </a:p>
        </p:txBody>
      </p:sp>
    </p:spTree>
    <p:extLst>
      <p:ext uri="{BB962C8B-B14F-4D97-AF65-F5344CB8AC3E}">
        <p14:creationId xmlns:p14="http://schemas.microsoft.com/office/powerpoint/2010/main" val="408879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354</Words>
  <Application>Microsoft Office PowerPoint</Application>
  <PresentationFormat>宽屏</PresentationFormat>
  <Paragraphs>119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科艺云课堂</vt:lpstr>
      <vt:lpstr>技术栈</vt:lpstr>
      <vt:lpstr>PowerPoint 演示文稿</vt:lpstr>
      <vt:lpstr>部分API列表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科艺云课堂</dc:title>
  <dc:creator>杨思誉</dc:creator>
  <cp:lastModifiedBy>杨思誉</cp:lastModifiedBy>
  <cp:revision>5</cp:revision>
  <dcterms:created xsi:type="dcterms:W3CDTF">2019-03-20T00:42:19Z</dcterms:created>
  <dcterms:modified xsi:type="dcterms:W3CDTF">2019-03-20T01:34:41Z</dcterms:modified>
</cp:coreProperties>
</file>