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7" r:id="rId10"/>
    <p:sldId id="265" r:id="rId11"/>
    <p:sldId id="266" r:id="rId12"/>
    <p:sldId id="268" r:id="rId13"/>
    <p:sldId id="271" r:id="rId14"/>
    <p:sldId id="269" r:id="rId15"/>
    <p:sldId id="270" r:id="rId16"/>
    <p:sldId id="272" r:id="rId17"/>
    <p:sldId id="279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31-5-2023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4104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31-5-2023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162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31-5-2023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988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31-5-2023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3305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31-5-2023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23059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31-5-2023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3643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31-5-2023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7723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31-5-2023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0575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31-5-2023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724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31-5-2023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1068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30BC0-0865-42DF-92E4-6429C145D662}" type="datetimeFigureOut">
              <a:rPr lang="nl-NL" smtClean="0"/>
              <a:t>31-5-2023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70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30BC0-0865-42DF-92E4-6429C145D662}" type="datetimeFigureOut">
              <a:rPr lang="nl-NL" smtClean="0"/>
              <a:t>31-5-2023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7E17-9E12-4579-8A95-13880896520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942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gif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Debugging &amp; Test Driven Development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6907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console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Modern IDE’s allow you to set </a:t>
            </a:r>
            <a:br>
              <a:rPr lang="en-US" dirty="0" smtClean="0"/>
            </a:br>
            <a:r>
              <a:rPr lang="en-US" dirty="0" smtClean="0"/>
              <a:t>breakpoints this makes the program </a:t>
            </a:r>
            <a:br>
              <a:rPr lang="en-US" dirty="0" smtClean="0"/>
            </a:br>
            <a:r>
              <a:rPr lang="en-US" dirty="0" smtClean="0"/>
              <a:t>“pause”</a:t>
            </a:r>
          </a:p>
          <a:p>
            <a:endParaRPr lang="en-US" dirty="0" smtClean="0"/>
          </a:p>
          <a:p>
            <a:r>
              <a:rPr lang="en-US" dirty="0" smtClean="0"/>
              <a:t>While paused you have various functionalities</a:t>
            </a:r>
            <a:endParaRPr lang="nl-NL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793" y="952205"/>
            <a:ext cx="5023948" cy="1991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859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console functionality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State of elements accessible at this</a:t>
            </a:r>
            <a:br>
              <a:rPr lang="en-US" dirty="0" smtClean="0"/>
            </a:br>
            <a:r>
              <a:rPr lang="en-US" dirty="0" smtClean="0"/>
              <a:t>line of code </a:t>
            </a:r>
          </a:p>
          <a:p>
            <a:endParaRPr lang="en-US" dirty="0" smtClean="0"/>
          </a:p>
          <a:p>
            <a:r>
              <a:rPr lang="en-US" dirty="0" smtClean="0"/>
              <a:t>Ability to evaluate expressions with</a:t>
            </a:r>
            <a:br>
              <a:rPr lang="en-US" dirty="0" smtClean="0"/>
            </a:br>
            <a:r>
              <a:rPr lang="en-US" dirty="0" smtClean="0"/>
              <a:t>current state</a:t>
            </a:r>
          </a:p>
          <a:p>
            <a:endParaRPr lang="en-US" dirty="0" smtClean="0"/>
          </a:p>
          <a:p>
            <a:r>
              <a:rPr lang="en-US" dirty="0" smtClean="0"/>
              <a:t>Ability to navigate program:</a:t>
            </a:r>
          </a:p>
          <a:p>
            <a:pPr lvl="1"/>
            <a:r>
              <a:rPr lang="en-US" dirty="0" smtClean="0"/>
              <a:t>Execute next line</a:t>
            </a:r>
          </a:p>
          <a:p>
            <a:pPr lvl="1"/>
            <a:r>
              <a:rPr lang="en-US" dirty="0" smtClean="0"/>
              <a:t>Jump to next breakpoint</a:t>
            </a:r>
          </a:p>
          <a:p>
            <a:pPr lvl="1"/>
            <a:r>
              <a:rPr lang="en-US" dirty="0" smtClean="0"/>
              <a:t>Revert execution previous line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610" y="1362619"/>
            <a:ext cx="5818915" cy="213822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610" y="3814763"/>
            <a:ext cx="548640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11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console functionality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Complete overview of state of your program</a:t>
            </a:r>
          </a:p>
          <a:p>
            <a:pPr lvl="1"/>
            <a:r>
              <a:rPr lang="en-US" dirty="0" smtClean="0"/>
              <a:t>Ability to experiment with expressions to try solutions</a:t>
            </a:r>
          </a:p>
          <a:p>
            <a:pPr lvl="1"/>
            <a:r>
              <a:rPr lang="en-US" dirty="0" smtClean="0"/>
              <a:t>Can step through the entire program if needed</a:t>
            </a:r>
          </a:p>
          <a:p>
            <a:pPr lvl="1"/>
            <a:endParaRPr lang="en-US" dirty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Scary to use due to perceived complexity and information overload</a:t>
            </a:r>
          </a:p>
          <a:p>
            <a:pPr lvl="1"/>
            <a:r>
              <a:rPr lang="en-US" dirty="0" smtClean="0"/>
              <a:t>Finding good breakpoints can be difficult</a:t>
            </a:r>
          </a:p>
          <a:p>
            <a:pPr lvl="1"/>
            <a:r>
              <a:rPr lang="en-US" dirty="0" smtClean="0"/>
              <a:t>May force you to look at the horrors contained in a library you use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95950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if-else, try-catch statements to debug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Difficult to place breakpoints in complex code:</a:t>
            </a:r>
          </a:p>
          <a:p>
            <a:pPr lvl="1"/>
            <a:r>
              <a:rPr lang="en-US" sz="2000" dirty="0" smtClean="0"/>
              <a:t>Recursive methods</a:t>
            </a:r>
          </a:p>
          <a:p>
            <a:pPr lvl="1"/>
            <a:r>
              <a:rPr lang="en-US" sz="2000" dirty="0" smtClean="0"/>
              <a:t>Complex loops</a:t>
            </a:r>
          </a:p>
          <a:p>
            <a:pPr lvl="1"/>
            <a:r>
              <a:rPr lang="en-US" sz="2000" dirty="0" smtClean="0"/>
              <a:t>Lambda’s</a:t>
            </a:r>
          </a:p>
          <a:p>
            <a:pPr lvl="1"/>
            <a:endParaRPr lang="en-US" sz="2000" dirty="0"/>
          </a:p>
          <a:p>
            <a:r>
              <a:rPr lang="en-US" sz="2400" dirty="0" smtClean="0"/>
              <a:t>Solution: try-catch blocks, or if-else statements to create convenient breakpoints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33" y="4451548"/>
            <a:ext cx="5314070" cy="198408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2270" y="4350560"/>
            <a:ext cx="5796507" cy="1826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896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prevent bugs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Write better code:</a:t>
            </a:r>
          </a:p>
          <a:p>
            <a:pPr lvl="1"/>
            <a:r>
              <a:rPr lang="en-US" dirty="0" smtClean="0"/>
              <a:t>Adhere to code quality standards</a:t>
            </a:r>
          </a:p>
          <a:p>
            <a:pPr lvl="1"/>
            <a:r>
              <a:rPr lang="en-US" dirty="0" smtClean="0"/>
              <a:t>Separate functionalities</a:t>
            </a:r>
          </a:p>
          <a:p>
            <a:pPr lvl="1"/>
            <a:r>
              <a:rPr lang="en-US" dirty="0" smtClean="0"/>
              <a:t>Write modular code</a:t>
            </a:r>
          </a:p>
          <a:p>
            <a:pPr lvl="1"/>
            <a:r>
              <a:rPr lang="en-US" dirty="0" smtClean="0"/>
              <a:t>Pay attention to what you’re doing</a:t>
            </a:r>
          </a:p>
          <a:p>
            <a:pPr lvl="1"/>
            <a:endParaRPr lang="en-US" dirty="0"/>
          </a:p>
          <a:p>
            <a:r>
              <a:rPr lang="en-US" dirty="0" smtClean="0"/>
              <a:t>Create clear requirements before you start</a:t>
            </a:r>
          </a:p>
          <a:p>
            <a:endParaRPr lang="en-US" dirty="0"/>
          </a:p>
          <a:p>
            <a:r>
              <a:rPr lang="en-US" dirty="0" smtClean="0"/>
              <a:t>Use test-driven development</a:t>
            </a:r>
          </a:p>
          <a:p>
            <a:pPr lvl="1"/>
            <a:r>
              <a:rPr lang="en-US" dirty="0" smtClean="0"/>
              <a:t>Good tests will allow you to catch potential problems before they become too complex to handle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0825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Test-Driven Development</a:t>
            </a:r>
            <a:endParaRPr lang="nl-NL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7093" y="1478928"/>
            <a:ext cx="4136707" cy="50537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306286" y="2063931"/>
            <a:ext cx="6043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Software development approach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Implementing a feature starts with writing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Implementing code is solely done to make tests pass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3114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TTD?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Provides clearly defined goals when implementing</a:t>
            </a:r>
          </a:p>
          <a:p>
            <a:r>
              <a:rPr lang="en-US" dirty="0" smtClean="0"/>
              <a:t>Identifies issues, both functional and programmatically, early on</a:t>
            </a:r>
          </a:p>
          <a:p>
            <a:r>
              <a:rPr lang="en-US" dirty="0" smtClean="0"/>
              <a:t>Identifies issues in different parts of the code, even those you think you aren’t touching</a:t>
            </a:r>
          </a:p>
          <a:p>
            <a:r>
              <a:rPr lang="en-US" dirty="0" smtClean="0"/>
              <a:t>Provides a metric for code quality</a:t>
            </a:r>
          </a:p>
          <a:p>
            <a:r>
              <a:rPr lang="en-US" dirty="0" smtClean="0"/>
              <a:t>Provides a quick development cycle</a:t>
            </a:r>
          </a:p>
          <a:p>
            <a:r>
              <a:rPr lang="en-US" dirty="0" smtClean="0"/>
              <a:t>Encourages modular design as well as a coherent architecture</a:t>
            </a:r>
          </a:p>
          <a:p>
            <a:r>
              <a:rPr lang="en-US" dirty="0" smtClean="0"/>
              <a:t>Minimizes changes when new features are introduced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0867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Biggest advantage: Tests make code (and bugs) understandable</a:t>
            </a:r>
            <a:endParaRPr lang="nl-NL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363" y="1465428"/>
            <a:ext cx="7697274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1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one: decide on a new feature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the income from two people together</a:t>
            </a:r>
          </a:p>
        </p:txBody>
      </p:sp>
    </p:spTree>
    <p:extLst>
      <p:ext uri="{BB962C8B-B14F-4D97-AF65-F5344CB8AC3E}">
        <p14:creationId xmlns:p14="http://schemas.microsoft.com/office/powerpoint/2010/main" val="120212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2: create tests and watch them fail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decide on a new feature;</a:t>
            </a:r>
            <a:endParaRPr lang="en-US" dirty="0"/>
          </a:p>
          <a:p>
            <a:pPr lvl="1"/>
            <a:r>
              <a:rPr lang="en-US" dirty="0" smtClean="0"/>
              <a:t>Our feature: add the income from two people together</a:t>
            </a:r>
            <a:endParaRPr lang="en-US" dirty="0"/>
          </a:p>
          <a:p>
            <a:r>
              <a:rPr lang="en-US" dirty="0" smtClean="0"/>
              <a:t>Step two: create tests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7659733" cy="350551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6523" y="4482329"/>
            <a:ext cx="5038725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1" y="5331138"/>
            <a:ext cx="6050280" cy="1019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3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is debugging</a:t>
            </a:r>
          </a:p>
          <a:p>
            <a:r>
              <a:rPr lang="en-US" dirty="0" smtClean="0"/>
              <a:t>Different types of errors and bugs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How to debug with various tools:</a:t>
            </a:r>
          </a:p>
          <a:p>
            <a:pPr lvl="1"/>
            <a:r>
              <a:rPr lang="en-US" dirty="0" err="1" smtClean="0"/>
              <a:t>Jupyter</a:t>
            </a:r>
            <a:endParaRPr lang="en-US" dirty="0" smtClean="0"/>
          </a:p>
          <a:p>
            <a:pPr lvl="1"/>
            <a:r>
              <a:rPr lang="en-US" dirty="0" smtClean="0"/>
              <a:t>Print statements and logging</a:t>
            </a:r>
          </a:p>
          <a:p>
            <a:pPr lvl="1"/>
            <a:r>
              <a:rPr lang="en-US" dirty="0" smtClean="0"/>
              <a:t>Debugging console</a:t>
            </a:r>
          </a:p>
          <a:p>
            <a:pPr lvl="1"/>
            <a:r>
              <a:rPr lang="en-US" dirty="0" smtClean="0"/>
              <a:t>Using if-else, and try-catch statements to debug</a:t>
            </a:r>
          </a:p>
          <a:p>
            <a:pPr lvl="1"/>
            <a:endParaRPr lang="en-US" dirty="0"/>
          </a:p>
          <a:p>
            <a:r>
              <a:rPr lang="en-US" dirty="0" smtClean="0"/>
              <a:t>How to prevent bugs:</a:t>
            </a:r>
          </a:p>
          <a:p>
            <a:pPr lvl="1"/>
            <a:r>
              <a:rPr lang="en-US" dirty="0" smtClean="0"/>
              <a:t>Test Driven Development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30178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 write code that passes the tests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decide on a new feature;</a:t>
            </a:r>
            <a:endParaRPr lang="en-US" dirty="0"/>
          </a:p>
          <a:p>
            <a:pPr lvl="1"/>
            <a:r>
              <a:rPr lang="en-US" dirty="0" smtClean="0"/>
              <a:t>Our feature: add the income from two people together</a:t>
            </a:r>
            <a:endParaRPr lang="en-US" dirty="0"/>
          </a:p>
          <a:p>
            <a:r>
              <a:rPr lang="en-US" dirty="0" smtClean="0"/>
              <a:t>Step two: create tests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639" y="4235450"/>
            <a:ext cx="5448300" cy="2076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8156"/>
            <a:ext cx="923925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87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4: Clean up code, and move on to the next feature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decide on a new feature;</a:t>
            </a:r>
            <a:endParaRPr lang="en-US" dirty="0"/>
          </a:p>
          <a:p>
            <a:pPr lvl="1"/>
            <a:r>
              <a:rPr lang="en-US" dirty="0" smtClean="0"/>
              <a:t>Our feature: add the income from two people together</a:t>
            </a:r>
            <a:endParaRPr lang="en-US" dirty="0"/>
          </a:p>
          <a:p>
            <a:r>
              <a:rPr lang="en-US" dirty="0" smtClean="0"/>
              <a:t>Step two: create tests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254" y="1825625"/>
            <a:ext cx="9220200" cy="1990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639" y="4235450"/>
            <a:ext cx="544830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3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Theory </a:t>
            </a:r>
            <a:r>
              <a:rPr lang="en-US" dirty="0" err="1" smtClean="0"/>
              <a:t>v.s</a:t>
            </a:r>
            <a:r>
              <a:rPr lang="en-US" dirty="0" smtClean="0"/>
              <a:t>. </a:t>
            </a:r>
            <a:r>
              <a:rPr lang="en-US" smtClean="0"/>
              <a:t>Practice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Theoretically all tests should be defined before </a:t>
            </a:r>
            <a:br>
              <a:rPr lang="en-US" dirty="0" smtClean="0"/>
            </a:br>
            <a:r>
              <a:rPr lang="en-US" dirty="0" smtClean="0"/>
              <a:t>any code is written</a:t>
            </a:r>
          </a:p>
          <a:p>
            <a:pPr lvl="1"/>
            <a:r>
              <a:rPr lang="en-US" dirty="0" smtClean="0"/>
              <a:t>In practice this isn’t </a:t>
            </a:r>
            <a:r>
              <a:rPr lang="en-US" dirty="0" smtClean="0"/>
              <a:t>possible</a:t>
            </a:r>
            <a:endParaRPr lang="en-US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Usefulness highly </a:t>
            </a:r>
            <a:r>
              <a:rPr lang="en-US" dirty="0" smtClean="0"/>
              <a:t>dependents </a:t>
            </a:r>
            <a:r>
              <a:rPr lang="en-US" dirty="0" smtClean="0"/>
              <a:t>on quality of the </a:t>
            </a:r>
            <a:br>
              <a:rPr lang="en-US" dirty="0" smtClean="0"/>
            </a:br>
            <a:r>
              <a:rPr lang="en-US" dirty="0" smtClean="0"/>
              <a:t>tests &amp; programmers</a:t>
            </a:r>
          </a:p>
          <a:p>
            <a:pPr lvl="1"/>
            <a:r>
              <a:rPr lang="en-US" dirty="0" smtClean="0"/>
              <a:t>Designing good tests, and covering all important </a:t>
            </a:r>
            <a:br>
              <a:rPr lang="en-US" dirty="0" smtClean="0"/>
            </a:br>
            <a:r>
              <a:rPr lang="en-US" dirty="0" smtClean="0"/>
              <a:t>scenarios, requires practice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Writing tests can feel like pointless busywork, </a:t>
            </a:r>
            <a:br>
              <a:rPr lang="en-US" dirty="0" smtClean="0"/>
            </a:br>
            <a:r>
              <a:rPr lang="en-US" dirty="0" smtClean="0"/>
              <a:t>especially for inexperienced programmers</a:t>
            </a:r>
          </a:p>
          <a:p>
            <a:pPr lvl="1"/>
            <a:r>
              <a:rPr lang="en-US" dirty="0" smtClean="0"/>
              <a:t>You will be glad you’ve done it when a test catches a </a:t>
            </a:r>
            <a:br>
              <a:rPr lang="en-US" dirty="0" smtClean="0"/>
            </a:br>
            <a:r>
              <a:rPr lang="en-US" dirty="0" smtClean="0"/>
              <a:t>mistake before you </a:t>
            </a:r>
            <a:r>
              <a:rPr lang="en-US" dirty="0" smtClean="0"/>
              <a:t>your 3-week experiment crashes in</a:t>
            </a:r>
            <a:br>
              <a:rPr lang="en-US" dirty="0" smtClean="0"/>
            </a:br>
            <a:r>
              <a:rPr lang="en-US" dirty="0" smtClean="0"/>
              <a:t>week 2</a:t>
            </a:r>
          </a:p>
          <a:p>
            <a:pPr lvl="1"/>
            <a:endParaRPr lang="en-US" dirty="0"/>
          </a:p>
          <a:p>
            <a:r>
              <a:rPr lang="en-US" dirty="0" smtClean="0"/>
              <a:t>You don’t need a 100% test-coverage</a:t>
            </a:r>
            <a:endParaRPr lang="en-US" dirty="0" smtClean="0"/>
          </a:p>
          <a:p>
            <a:pPr lvl="1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501" y="821423"/>
            <a:ext cx="4154499" cy="58827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048" y="940820"/>
            <a:ext cx="4945749" cy="53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104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TDD: How to get good at it?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Practice</a:t>
            </a:r>
          </a:p>
          <a:p>
            <a:r>
              <a:rPr lang="en-US" dirty="0" smtClean="0"/>
              <a:t>Review code &amp; tests written by others</a:t>
            </a:r>
          </a:p>
          <a:p>
            <a:r>
              <a:rPr lang="en-US" dirty="0" smtClean="0"/>
              <a:t>Have others review your code &amp; </a:t>
            </a:r>
            <a:r>
              <a:rPr lang="en-US" dirty="0" smtClean="0"/>
              <a:t>tests</a:t>
            </a:r>
            <a:endParaRPr lang="nl-NL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444" y="3792035"/>
            <a:ext cx="8711111" cy="284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880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debugging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Finding and correcting bugs and defects</a:t>
            </a:r>
          </a:p>
          <a:p>
            <a:r>
              <a:rPr lang="en-US" dirty="0" smtClean="0"/>
              <a:t>Continuous process, issues will pop up at</a:t>
            </a:r>
            <a:br>
              <a:rPr lang="en-US" dirty="0" smtClean="0"/>
            </a:br>
            <a:r>
              <a:rPr lang="en-US" dirty="0" smtClean="0"/>
              <a:t>every step in the software’s lifecycle.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63" y="365125"/>
            <a:ext cx="4588135" cy="6164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09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time errors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Bad code that will not compile</a:t>
            </a:r>
          </a:p>
          <a:p>
            <a:r>
              <a:rPr lang="en-US" dirty="0" smtClean="0"/>
              <a:t>Automatically detected by IDE’s</a:t>
            </a:r>
          </a:p>
          <a:p>
            <a:pPr lvl="1"/>
            <a:r>
              <a:rPr lang="en-US" dirty="0" smtClean="0"/>
              <a:t>“Strict” languages, like Java, will </a:t>
            </a:r>
            <a:br>
              <a:rPr lang="en-US" dirty="0" smtClean="0"/>
            </a:br>
            <a:r>
              <a:rPr lang="en-US" dirty="0" smtClean="0"/>
              <a:t>attempt to catch potential problems </a:t>
            </a:r>
            <a:br>
              <a:rPr lang="en-US" dirty="0" smtClean="0"/>
            </a:br>
            <a:r>
              <a:rPr lang="en-US" dirty="0" smtClean="0"/>
              <a:t>early by throwing compile errors</a:t>
            </a:r>
          </a:p>
          <a:p>
            <a:pPr lvl="1"/>
            <a:r>
              <a:rPr lang="en-US" dirty="0" smtClean="0"/>
              <a:t>“Relaxed” languages, like python,</a:t>
            </a:r>
            <a:br>
              <a:rPr lang="en-US" dirty="0" smtClean="0"/>
            </a:br>
            <a:r>
              <a:rPr lang="en-US" dirty="0" smtClean="0"/>
              <a:t>will throw less compile errors. </a:t>
            </a:r>
            <a:br>
              <a:rPr lang="en-US" dirty="0" smtClean="0"/>
            </a:br>
            <a:r>
              <a:rPr lang="en-US" dirty="0" smtClean="0"/>
              <a:t>In return they will have more </a:t>
            </a:r>
            <a:br>
              <a:rPr lang="en-US" dirty="0" smtClean="0"/>
            </a:br>
            <a:r>
              <a:rPr lang="en-US" dirty="0" smtClean="0"/>
              <a:t>runtime errors</a:t>
            </a:r>
          </a:p>
          <a:p>
            <a:pPr lvl="1"/>
            <a:endParaRPr lang="en-US" dirty="0"/>
          </a:p>
          <a:p>
            <a:r>
              <a:rPr lang="en-US" dirty="0" smtClean="0"/>
              <a:t>Easy to find, analyze, and fix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776" y="3724408"/>
            <a:ext cx="5526133" cy="43225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776" y="937986"/>
            <a:ext cx="6026224" cy="242969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777" y="4366715"/>
            <a:ext cx="5721424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58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errors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 smtClean="0"/>
              <a:t>Code compiles, but an error occurs</a:t>
            </a:r>
            <a:br>
              <a:rPr lang="en-US" sz="2000" dirty="0" smtClean="0"/>
            </a:br>
            <a:r>
              <a:rPr lang="en-US" sz="2000" dirty="0" smtClean="0"/>
              <a:t>at runtime</a:t>
            </a:r>
          </a:p>
          <a:p>
            <a:endParaRPr lang="en-US" sz="2000" dirty="0" smtClean="0"/>
          </a:p>
          <a:p>
            <a:r>
              <a:rPr lang="en-US" sz="2000" dirty="0" smtClean="0"/>
              <a:t>Cannot be automatically detected by</a:t>
            </a:r>
            <a:br>
              <a:rPr lang="en-US" sz="2000" dirty="0" smtClean="0"/>
            </a:br>
            <a:r>
              <a:rPr lang="en-US" sz="2000" dirty="0" smtClean="0"/>
              <a:t>the IDE, but a programmer can often see them </a:t>
            </a:r>
            <a:br>
              <a:rPr lang="en-US" sz="2000" dirty="0" smtClean="0"/>
            </a:br>
            <a:r>
              <a:rPr lang="en-US" sz="2000" dirty="0" smtClean="0"/>
              <a:t>coming</a:t>
            </a:r>
          </a:p>
          <a:p>
            <a:endParaRPr lang="en-US" sz="2000" dirty="0"/>
          </a:p>
          <a:p>
            <a:r>
              <a:rPr lang="en-US" sz="2000" dirty="0" smtClean="0"/>
              <a:t>Relatively easy to find: error shows the line in </a:t>
            </a:r>
            <a:br>
              <a:rPr lang="en-US" sz="2000" dirty="0" smtClean="0"/>
            </a:br>
            <a:r>
              <a:rPr lang="en-US" sz="2000" dirty="0" smtClean="0"/>
              <a:t>question</a:t>
            </a:r>
          </a:p>
          <a:p>
            <a:r>
              <a:rPr lang="en-US" sz="2000" dirty="0" smtClean="0"/>
              <a:t>Analyzing can be complex: original cause may be </a:t>
            </a:r>
            <a:br>
              <a:rPr lang="en-US" sz="2000" dirty="0" smtClean="0"/>
            </a:br>
            <a:r>
              <a:rPr lang="en-US" sz="2000" dirty="0" smtClean="0"/>
              <a:t>elsewhere in the code</a:t>
            </a:r>
          </a:p>
          <a:p>
            <a:r>
              <a:rPr lang="en-US" sz="2000" dirty="0" smtClean="0"/>
              <a:t>Fixing can be complex: may require rewriting </a:t>
            </a:r>
            <a:br>
              <a:rPr lang="en-US" sz="2000" dirty="0" smtClean="0"/>
            </a:br>
            <a:r>
              <a:rPr lang="en-US" sz="2000" dirty="0" smtClean="0"/>
              <a:t>significant parts of the code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3716" y="619275"/>
            <a:ext cx="5172890" cy="12376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716" y="2111065"/>
            <a:ext cx="5767947" cy="11574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716" y="3718560"/>
            <a:ext cx="5679162" cy="63745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3716" y="4592102"/>
            <a:ext cx="5767947" cy="86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Logical errors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Code runs without errors, </a:t>
            </a:r>
            <a:br>
              <a:rPr lang="en-US" dirty="0" smtClean="0"/>
            </a:br>
            <a:r>
              <a:rPr lang="en-US" dirty="0" smtClean="0"/>
              <a:t>but doesn’t do what it’s supposed to do</a:t>
            </a:r>
          </a:p>
          <a:p>
            <a:endParaRPr lang="en-US" dirty="0"/>
          </a:p>
          <a:p>
            <a:r>
              <a:rPr lang="en-US" dirty="0" smtClean="0"/>
              <a:t>Will only be detected by running tests</a:t>
            </a:r>
          </a:p>
          <a:p>
            <a:endParaRPr lang="en-US" dirty="0"/>
          </a:p>
          <a:p>
            <a:r>
              <a:rPr lang="en-US" dirty="0" smtClean="0"/>
              <a:t>Difficult to find</a:t>
            </a:r>
          </a:p>
          <a:p>
            <a:r>
              <a:rPr lang="en-US" dirty="0" smtClean="0"/>
              <a:t>Analyzing business logic is complex</a:t>
            </a:r>
          </a:p>
          <a:p>
            <a:r>
              <a:rPr lang="en-US" dirty="0" smtClean="0"/>
              <a:t>Fixing business logic is complex</a:t>
            </a:r>
          </a:p>
          <a:p>
            <a:endParaRPr lang="en-US" dirty="0"/>
          </a:p>
          <a:p>
            <a:r>
              <a:rPr lang="en-US" dirty="0" smtClean="0"/>
              <a:t>Write good tests and you will have happy users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nl-NL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8047" y="365125"/>
            <a:ext cx="4492315" cy="213890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886" y="2638968"/>
            <a:ext cx="4879114" cy="67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21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</a:t>
            </a:r>
            <a:r>
              <a:rPr lang="en-US" dirty="0" err="1" smtClean="0"/>
              <a:t>Jupyter</a:t>
            </a:r>
            <a:r>
              <a:rPr lang="en-US" dirty="0" smtClean="0"/>
              <a:t> notebook: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60" y="1877877"/>
            <a:ext cx="10515600" cy="1884226"/>
          </a:xfrm>
        </p:spPr>
        <p:txBody>
          <a:bodyPr>
            <a:normAutofit/>
          </a:bodyPr>
          <a:lstStyle/>
          <a:p>
            <a:r>
              <a:rPr lang="en-US" dirty="0" smtClean="0"/>
              <a:t>Step 1: cry</a:t>
            </a:r>
          </a:p>
          <a:p>
            <a:r>
              <a:rPr lang="en-US" dirty="0" smtClean="0"/>
              <a:t>Step 2: get an actual IDE, go debug in there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62" y="1262448"/>
            <a:ext cx="4165158" cy="2342901"/>
          </a:xfrm>
          <a:prstGeom prst="rect">
            <a:avLst/>
          </a:prstGeom>
        </p:spPr>
      </p:pic>
      <p:sp>
        <p:nvSpPr>
          <p:cNvPr id="7" name="Content Placeholder 5"/>
          <p:cNvSpPr txBox="1">
            <a:spLocks/>
          </p:cNvSpPr>
          <p:nvPr/>
        </p:nvSpPr>
        <p:spPr>
          <a:xfrm>
            <a:off x="838200" y="3500845"/>
            <a:ext cx="10515600" cy="2880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 debugging tools out of the box</a:t>
            </a:r>
          </a:p>
          <a:p>
            <a:r>
              <a:rPr lang="en-US" dirty="0"/>
              <a:t>In terms of debugging </a:t>
            </a:r>
            <a:r>
              <a:rPr lang="en-US" dirty="0" smtClean="0"/>
              <a:t>it’s worse than notepad++</a:t>
            </a:r>
          </a:p>
          <a:p>
            <a:r>
              <a:rPr lang="en-US" dirty="0" smtClean="0"/>
              <a:t>Only useful feature is the pretty printing feature after each cell</a:t>
            </a:r>
          </a:p>
          <a:p>
            <a:r>
              <a:rPr lang="en-US" dirty="0" smtClean="0"/>
              <a:t>Notebook-wide state can lead to weird behavior during debugging</a:t>
            </a:r>
          </a:p>
          <a:p>
            <a:pPr lvl="1"/>
            <a:r>
              <a:rPr lang="en-US" dirty="0" smtClean="0"/>
              <a:t>E.g. running the same cell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68300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print statements (or logging)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85048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Useful to look at the state of a </a:t>
            </a:r>
            <a:br>
              <a:rPr lang="en-US" dirty="0" smtClean="0"/>
            </a:br>
            <a:r>
              <a:rPr lang="en-US" dirty="0" smtClean="0"/>
              <a:t>simple variable</a:t>
            </a:r>
          </a:p>
          <a:p>
            <a:r>
              <a:rPr lang="en-US" dirty="0" smtClean="0"/>
              <a:t>Useless for complex objects</a:t>
            </a:r>
          </a:p>
          <a:p>
            <a:endParaRPr lang="en-US" dirty="0"/>
          </a:p>
          <a:p>
            <a:r>
              <a:rPr lang="en-US" dirty="0" smtClean="0"/>
              <a:t>Can be used to quickly find </a:t>
            </a:r>
            <a:br>
              <a:rPr lang="en-US" dirty="0" smtClean="0"/>
            </a:br>
            <a:r>
              <a:rPr lang="en-US" dirty="0" smtClean="0"/>
              <a:t>an issue, especially useful in loops</a:t>
            </a:r>
            <a:br>
              <a:rPr lang="en-US" dirty="0" smtClean="0"/>
            </a:br>
            <a:r>
              <a:rPr lang="en-US" dirty="0" smtClean="0"/>
              <a:t>or recursive code</a:t>
            </a:r>
          </a:p>
          <a:p>
            <a:endParaRPr lang="en-US" dirty="0"/>
          </a:p>
          <a:p>
            <a:r>
              <a:rPr lang="en-US" dirty="0" smtClean="0"/>
              <a:t>Quickly becomes overwhelming in</a:t>
            </a:r>
            <a:br>
              <a:rPr lang="en-US" dirty="0" smtClean="0"/>
            </a:br>
            <a:r>
              <a:rPr lang="en-US" dirty="0" smtClean="0"/>
              <a:t>large programs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320" y="1255507"/>
            <a:ext cx="5666966" cy="207184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7319" y="1206266"/>
            <a:ext cx="5562463" cy="29921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7320" y="4524511"/>
            <a:ext cx="5884680" cy="118522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7320" y="4524511"/>
            <a:ext cx="6006102" cy="118522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7319" y="1255507"/>
            <a:ext cx="5851969" cy="339191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318" y="4696667"/>
            <a:ext cx="6006103" cy="1724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25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Debugging with print statements (or logging)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8504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Simple &amp; quick</a:t>
            </a:r>
          </a:p>
          <a:p>
            <a:pPr lvl="1"/>
            <a:r>
              <a:rPr lang="en-US" dirty="0" smtClean="0"/>
              <a:t>Useful if you already have a good idea of what you’re looking for</a:t>
            </a:r>
          </a:p>
          <a:p>
            <a:pPr lvl="1"/>
            <a:endParaRPr lang="en-US" dirty="0"/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Not very precise</a:t>
            </a:r>
          </a:p>
          <a:p>
            <a:pPr lvl="1"/>
            <a:r>
              <a:rPr lang="en-US" dirty="0" smtClean="0"/>
              <a:t>Can’t handle complex objects</a:t>
            </a:r>
          </a:p>
          <a:p>
            <a:pPr lvl="1"/>
            <a:r>
              <a:rPr lang="en-US" dirty="0" smtClean="0"/>
              <a:t>Becomes overwhelming in complex scenarios</a:t>
            </a:r>
          </a:p>
          <a:p>
            <a:pPr lvl="1"/>
            <a:r>
              <a:rPr lang="en-US" dirty="0" smtClean="0"/>
              <a:t>If you don’t know what you’re looking for, you won’t know what to print.</a:t>
            </a:r>
          </a:p>
          <a:p>
            <a:endParaRPr lang="en-US" dirty="0" smtClean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5677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955</Words>
  <Application>Microsoft Office PowerPoint</Application>
  <PresentationFormat>Widescreen</PresentationFormat>
  <Paragraphs>155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Debugging &amp; Test Driven Development</vt:lpstr>
      <vt:lpstr>Outline</vt:lpstr>
      <vt:lpstr>What is debugging</vt:lpstr>
      <vt:lpstr>Compile time errors</vt:lpstr>
      <vt:lpstr>Runtime errors</vt:lpstr>
      <vt:lpstr>Logical errors</vt:lpstr>
      <vt:lpstr>Debugging with Jupyter notebook:</vt:lpstr>
      <vt:lpstr>Debugging with print statements (or logging)</vt:lpstr>
      <vt:lpstr>Debugging with print statements (or logging)</vt:lpstr>
      <vt:lpstr>Debugging console</vt:lpstr>
      <vt:lpstr>Debugging console functionality</vt:lpstr>
      <vt:lpstr>Debugging console functionality</vt:lpstr>
      <vt:lpstr>Using if-else, try-catch statements to debug</vt:lpstr>
      <vt:lpstr>How to prevent bugs</vt:lpstr>
      <vt:lpstr>What is Test-Driven Development</vt:lpstr>
      <vt:lpstr>Why do TTD?</vt:lpstr>
      <vt:lpstr>Biggest advantage: Tests make code (and bugs) understandable</vt:lpstr>
      <vt:lpstr>Step one: decide on a new feature</vt:lpstr>
      <vt:lpstr>Step 2: create tests and watch them fail</vt:lpstr>
      <vt:lpstr>Step 3: write code that passes the tests</vt:lpstr>
      <vt:lpstr>Step 4: Clean up code, and move on to the next feature</vt:lpstr>
      <vt:lpstr>TDD: Theory v.s. Practice</vt:lpstr>
      <vt:lpstr>TDD: How to get good at it?</vt:lpstr>
    </vt:vector>
  </TitlesOfParts>
  <Company>Maastricht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Debugging</dc:title>
  <dc:creator>Daalen, Florian van (MAASTRO)</dc:creator>
  <cp:lastModifiedBy>Daalen, Florian van (MAASTRO)</cp:lastModifiedBy>
  <cp:revision>40</cp:revision>
  <dcterms:created xsi:type="dcterms:W3CDTF">2023-04-17T09:17:38Z</dcterms:created>
  <dcterms:modified xsi:type="dcterms:W3CDTF">2023-05-31T09:55:05Z</dcterms:modified>
</cp:coreProperties>
</file>