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5" r:id="rId7"/>
    <p:sldId id="264" r:id="rId8"/>
    <p:sldId id="266" r:id="rId9"/>
    <p:sldId id="267" r:id="rId10"/>
    <p:sldId id="261" r:id="rId11"/>
    <p:sldId id="259" r:id="rId12"/>
    <p:sldId id="260" r:id="rId13"/>
    <p:sldId id="262" r:id="rId14"/>
    <p:sldId id="268" r:id="rId15"/>
    <p:sldId id="274" r:id="rId16"/>
    <p:sldId id="275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E96D16-BD17-4654-ABAC-427855273E43}">
          <p14:sldIdLst>
            <p14:sldId id="256"/>
          </p14:sldIdLst>
        </p14:section>
        <p14:section name="Git" id="{3B75C131-8E31-4C3E-AC0C-18D52C4FF302}">
          <p14:sldIdLst>
            <p14:sldId id="263"/>
            <p14:sldId id="265"/>
            <p14:sldId id="264"/>
            <p14:sldId id="266"/>
            <p14:sldId id="267"/>
          </p14:sldIdLst>
        </p14:section>
        <p14:section name="Alternatives to the command line" id="{645B7FF5-697C-4D61-A042-4104BD588847}">
          <p14:sldIdLst>
            <p14:sldId id="261"/>
          </p14:sldIdLst>
        </p14:section>
        <p14:section name="Examples" id="{4AA7B063-7547-4299-ABE5-607AEED397CF}">
          <p14:sldIdLst>
            <p14:sldId id="259"/>
            <p14:sldId id="260"/>
            <p14:sldId id="262"/>
          </p14:sldIdLst>
        </p14:section>
        <p14:section name="What tool should I use?" id="{3CBE1A2E-89F8-4846-A3AE-3315D733D633}">
          <p14:sldIdLst>
            <p14:sldId id="268"/>
          </p14:sldIdLst>
        </p14:section>
        <p14:section name="GIT workflow" id="{BFF2917E-DB30-4808-9378-035494E9B428}">
          <p14:sldIdLst>
            <p14:sldId id="274"/>
            <p14:sldId id="275"/>
            <p14:sldId id="269"/>
            <p14:sldId id="270"/>
            <p14:sldId id="271"/>
          </p14:sldIdLst>
        </p14:section>
        <p14:section name="General advice" id="{EB8C1CFA-1E30-4C71-B30A-BE1A001977BB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20-12-2022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779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20-12-2022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092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20-12-2022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878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20-12-2022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665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20-12-2022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521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20-12-2022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446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20-12-2022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44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20-12-2022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300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20-12-2022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60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20-12-2022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668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20-12-2022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32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5671-2192-4EF4-B663-6CE8EF612D45}" type="datetimeFigureOut">
              <a:rPr lang="nl-NL" smtClean="0"/>
              <a:t>20-12-2022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2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version-control-with-git--ud123" TargetMode="External"/><Relationship Id="rId2" Type="http://schemas.openxmlformats.org/officeDocument/2006/relationships/hyperlink" Target="https://www.coursera.org/learn/introduction-git-githu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3256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en-US" dirty="0" err="1" smtClean="0"/>
              <a:t>v.s</a:t>
            </a:r>
            <a:r>
              <a:rPr lang="en-US" dirty="0" smtClean="0"/>
              <a:t>. CLI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978025"/>
            <a:ext cx="47788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CLI</a:t>
            </a:r>
          </a:p>
          <a:p>
            <a:r>
              <a:rPr lang="en-US" sz="2400" dirty="0" smtClean="0"/>
              <a:t>Advantages:</a:t>
            </a:r>
          </a:p>
          <a:p>
            <a:pPr lvl="1"/>
            <a:r>
              <a:rPr lang="en-US" sz="2000" dirty="0" smtClean="0"/>
              <a:t>Most powerful version of GIT</a:t>
            </a:r>
          </a:p>
          <a:p>
            <a:pPr lvl="1"/>
            <a:r>
              <a:rPr lang="en-US" sz="2000" dirty="0" smtClean="0"/>
              <a:t>You really need to understand what you are doing</a:t>
            </a:r>
          </a:p>
          <a:p>
            <a:pPr lvl="1"/>
            <a:r>
              <a:rPr lang="en-US" sz="2000" dirty="0" smtClean="0"/>
              <a:t>Useful for pipeline automation</a:t>
            </a:r>
          </a:p>
          <a:p>
            <a:r>
              <a:rPr lang="en-US" sz="2400" dirty="0" smtClean="0"/>
              <a:t>Disadvantages:</a:t>
            </a:r>
          </a:p>
          <a:p>
            <a:pPr lvl="1"/>
            <a:r>
              <a:rPr lang="en-US" sz="2000" dirty="0" smtClean="0"/>
              <a:t>User-support is minimal</a:t>
            </a:r>
          </a:p>
          <a:p>
            <a:pPr lvl="1"/>
            <a:r>
              <a:rPr lang="en-US" sz="2000" dirty="0" smtClean="0"/>
              <a:t>Arcane commands</a:t>
            </a:r>
          </a:p>
          <a:p>
            <a:pPr lvl="1"/>
            <a:r>
              <a:rPr lang="en-US" sz="2000" dirty="0" smtClean="0"/>
              <a:t>Most commands are not relevant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4778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GUI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Supports the user:</a:t>
            </a:r>
          </a:p>
          <a:p>
            <a:pPr lvl="2"/>
            <a:r>
              <a:rPr lang="en-US" dirty="0" smtClean="0"/>
              <a:t>Dedicated visual tools for managing history, merge conflicts, branches etc. makes these tasks vastly easier to deal with</a:t>
            </a:r>
          </a:p>
          <a:p>
            <a:pPr lvl="2"/>
            <a:r>
              <a:rPr lang="en-US" dirty="0" smtClean="0"/>
              <a:t>Protects the user from himself</a:t>
            </a:r>
          </a:p>
          <a:p>
            <a:pPr lvl="2"/>
            <a:r>
              <a:rPr lang="en-US" dirty="0" smtClean="0"/>
              <a:t>Reduces the need for memorization</a:t>
            </a:r>
          </a:p>
          <a:p>
            <a:pPr lvl="2"/>
            <a:r>
              <a:rPr lang="en-US" dirty="0" smtClean="0"/>
              <a:t>Simplifies workflow by automating certain tasks</a:t>
            </a:r>
          </a:p>
          <a:p>
            <a:pPr lvl="1"/>
            <a:r>
              <a:rPr lang="en-US" dirty="0" smtClean="0"/>
              <a:t>99% of your needs are covered with 4-5 buttons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Some exotic commands may not be supported by all GUI’s</a:t>
            </a:r>
          </a:p>
        </p:txBody>
      </p:sp>
    </p:spTree>
    <p:extLst>
      <p:ext uri="{BB962C8B-B14F-4D97-AF65-F5344CB8AC3E}">
        <p14:creationId xmlns:p14="http://schemas.microsoft.com/office/powerpoint/2010/main" val="64206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tool should I use?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</a:t>
            </a:r>
            <a:r>
              <a:rPr lang="nl-NL" dirty="0" err="1" smtClean="0"/>
              <a:t>rimarily</a:t>
            </a:r>
            <a:r>
              <a:rPr lang="nl-NL" dirty="0"/>
              <a:t> </a:t>
            </a:r>
            <a:r>
              <a:rPr lang="en-US" dirty="0" smtClean="0"/>
              <a:t> </a:t>
            </a:r>
            <a:r>
              <a:rPr lang="en-US" dirty="0" smtClean="0"/>
              <a:t>a case of personal preference</a:t>
            </a:r>
          </a:p>
          <a:p>
            <a:endParaRPr lang="en-US" dirty="0" smtClean="0"/>
          </a:p>
          <a:p>
            <a:r>
              <a:rPr lang="en-US" dirty="0" smtClean="0"/>
              <a:t>GUI is easier and less frustrating to use because it supports the user more extensively, but some exotic commands may not be available</a:t>
            </a:r>
          </a:p>
          <a:p>
            <a:endParaRPr lang="en-US" dirty="0" smtClean="0"/>
          </a:p>
          <a:p>
            <a:r>
              <a:rPr lang="en-US" dirty="0" smtClean="0"/>
              <a:t>CLI is more powerful, but the lack of user support makes certain tasks needlessly frustrating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597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terminology: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Master/Main: </a:t>
            </a:r>
            <a:r>
              <a:rPr lang="en-US" dirty="0"/>
              <a:t>the </a:t>
            </a:r>
            <a:r>
              <a:rPr lang="en-US" dirty="0" smtClean="0"/>
              <a:t>main version of the repository</a:t>
            </a:r>
            <a:endParaRPr lang="en-US" dirty="0"/>
          </a:p>
          <a:p>
            <a:r>
              <a:rPr lang="en-US" dirty="0" smtClean="0"/>
              <a:t>Branch:</a:t>
            </a:r>
            <a:r>
              <a:rPr lang="nl-NL" dirty="0"/>
              <a:t> </a:t>
            </a:r>
            <a:r>
              <a:rPr lang="nl-NL" dirty="0" smtClean="0"/>
              <a:t>a </a:t>
            </a:r>
            <a:r>
              <a:rPr lang="nl-NL" dirty="0" err="1" smtClean="0"/>
              <a:t>version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repository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diverges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main</a:t>
            </a:r>
            <a:r>
              <a:rPr lang="nl-NL" dirty="0" smtClean="0"/>
              <a:t> </a:t>
            </a:r>
            <a:r>
              <a:rPr lang="nl-NL" dirty="0" err="1" smtClean="0"/>
              <a:t>version</a:t>
            </a:r>
            <a:r>
              <a:rPr lang="nl-NL" dirty="0" smtClean="0"/>
              <a:t>.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temporary</a:t>
            </a:r>
            <a:r>
              <a:rPr lang="nl-NL" dirty="0" smtClean="0"/>
              <a:t>,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r>
              <a:rPr lang="nl-NL" dirty="0" smtClean="0"/>
              <a:t> a </a:t>
            </a:r>
            <a:r>
              <a:rPr lang="nl-NL" dirty="0" err="1" smtClean="0"/>
              <a:t>branch</a:t>
            </a:r>
            <a:r>
              <a:rPr lang="nl-NL" dirty="0"/>
              <a:t> </a:t>
            </a:r>
            <a:r>
              <a:rPr lang="nl-NL" dirty="0" smtClean="0"/>
              <a:t>made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safe </a:t>
            </a:r>
            <a:r>
              <a:rPr lang="nl-NL" dirty="0" err="1" smtClean="0"/>
              <a:t>implementation</a:t>
            </a:r>
            <a:r>
              <a:rPr lang="nl-NL" dirty="0" smtClean="0"/>
              <a:t> of a </a:t>
            </a:r>
            <a:r>
              <a:rPr lang="nl-NL" dirty="0" err="1" smtClean="0"/>
              <a:t>specific</a:t>
            </a:r>
            <a:r>
              <a:rPr lang="nl-NL" dirty="0" smtClean="0"/>
              <a:t> feature, or permanent;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r>
              <a:rPr lang="nl-NL" dirty="0" smtClean="0"/>
              <a:t> a release </a:t>
            </a:r>
            <a:r>
              <a:rPr lang="nl-NL" dirty="0" err="1" smtClean="0"/>
              <a:t>branch</a:t>
            </a:r>
            <a:r>
              <a:rPr lang="nl-NL" dirty="0" smtClean="0"/>
              <a:t>.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11708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workflow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Branches are useful for managing project workflow.</a:t>
            </a:r>
          </a:p>
          <a:p>
            <a:pPr lvl="1"/>
            <a:r>
              <a:rPr lang="en-US" dirty="0" smtClean="0"/>
              <a:t>If developer #1 working on branch #1 breaks his branch, then developer #2 can still work on his branch.</a:t>
            </a:r>
            <a:endParaRPr lang="en-US" dirty="0"/>
          </a:p>
          <a:p>
            <a:pPr lvl="1"/>
            <a:r>
              <a:rPr lang="en-US" dirty="0"/>
              <a:t>Especially useful when working on </a:t>
            </a:r>
            <a:r>
              <a:rPr lang="en-US" dirty="0" smtClean="0"/>
              <a:t>complex, big features, or when implementing features in parallel.</a:t>
            </a:r>
          </a:p>
          <a:p>
            <a:pPr lvl="1"/>
            <a:r>
              <a:rPr lang="en-US" dirty="0" smtClean="0"/>
              <a:t>Possible to create stable branches for release versions</a:t>
            </a:r>
          </a:p>
          <a:p>
            <a:pPr lvl="1"/>
            <a:r>
              <a:rPr lang="en-US" dirty="0" smtClean="0"/>
              <a:t>Two main strategies: Stable Master &amp; Unstable Master.</a:t>
            </a:r>
          </a:p>
        </p:txBody>
      </p:sp>
    </p:spTree>
    <p:extLst>
      <p:ext uri="{BB962C8B-B14F-4D97-AF65-F5344CB8AC3E}">
        <p14:creationId xmlns:p14="http://schemas.microsoft.com/office/powerpoint/2010/main" val="1080765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workflow stable master: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231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 changes are done directly on the master</a:t>
            </a:r>
          </a:p>
          <a:p>
            <a:r>
              <a:rPr lang="en-US" dirty="0" smtClean="0"/>
              <a:t>All work is done in feature branches, these are merged back to the master</a:t>
            </a:r>
          </a:p>
          <a:p>
            <a:pPr marL="0" indent="0">
              <a:buNone/>
            </a:pPr>
            <a:r>
              <a:rPr lang="en-US" b="1" dirty="0" smtClean="0"/>
              <a:t>Advantages: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always fall back on the master</a:t>
            </a:r>
            <a:br>
              <a:rPr lang="en-US" dirty="0" smtClean="0"/>
            </a:br>
            <a:r>
              <a:rPr lang="en-US" dirty="0" smtClean="0"/>
              <a:t>when things break</a:t>
            </a:r>
          </a:p>
          <a:p>
            <a:pPr lvl="1"/>
            <a:r>
              <a:rPr lang="en-US" dirty="0" smtClean="0"/>
              <a:t>No dependence on other developers</a:t>
            </a:r>
            <a:br>
              <a:rPr lang="en-US" dirty="0" smtClean="0"/>
            </a:br>
            <a:r>
              <a:rPr lang="en-US" dirty="0" smtClean="0"/>
              <a:t>or features</a:t>
            </a:r>
          </a:p>
          <a:p>
            <a:pPr lvl="1"/>
            <a:r>
              <a:rPr lang="en-US" dirty="0" smtClean="0"/>
              <a:t>Easy to revert to an older version</a:t>
            </a:r>
          </a:p>
          <a:p>
            <a:pPr marL="0" indent="0">
              <a:buNone/>
            </a:pPr>
            <a:r>
              <a:rPr lang="en-US" b="1" dirty="0" smtClean="0"/>
              <a:t>Disadvantages:</a:t>
            </a:r>
          </a:p>
          <a:p>
            <a:pPr lvl="1"/>
            <a:r>
              <a:rPr lang="en-US" dirty="0" smtClean="0"/>
              <a:t>Merging can be complex</a:t>
            </a:r>
          </a:p>
          <a:p>
            <a:pPr lvl="1"/>
            <a:r>
              <a:rPr lang="en-US" dirty="0" smtClean="0"/>
              <a:t>Needs coordination </a:t>
            </a:r>
            <a:br>
              <a:rPr lang="en-US" dirty="0" smtClean="0"/>
            </a:br>
            <a:r>
              <a:rPr lang="en-US" dirty="0" smtClean="0"/>
              <a:t>between developers; e.g. SCRUM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359" y="2548575"/>
            <a:ext cx="5329092" cy="375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6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workflow unstable master: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728" y="1825625"/>
            <a:ext cx="10642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Changes are done directly on the master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Advantages:</a:t>
            </a:r>
          </a:p>
          <a:p>
            <a:pPr lvl="1"/>
            <a:r>
              <a:rPr lang="en-US" dirty="0" smtClean="0"/>
              <a:t>No complex merges</a:t>
            </a:r>
          </a:p>
          <a:p>
            <a:pPr marL="0" indent="0">
              <a:buNone/>
            </a:pPr>
            <a:r>
              <a:rPr lang="en-US" b="1" dirty="0" smtClean="0"/>
              <a:t>Disadvantages:</a:t>
            </a:r>
          </a:p>
          <a:p>
            <a:pPr lvl="1"/>
            <a:r>
              <a:rPr lang="en-US" dirty="0" smtClean="0"/>
              <a:t>Feature 1 can get in the way of feature 2</a:t>
            </a:r>
          </a:p>
          <a:p>
            <a:pPr lvl="1"/>
            <a:r>
              <a:rPr lang="en-US" dirty="0" smtClean="0"/>
              <a:t>If one developer breaks the project everyone needs to wait until he/she fixes it</a:t>
            </a:r>
          </a:p>
          <a:p>
            <a:pPr lvl="1"/>
            <a:r>
              <a:rPr lang="en-US" dirty="0" smtClean="0"/>
              <a:t>More difficult to go back to older versions when multiple features are being implemented simultaneously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984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which strategy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Unstable master should only be used for very small changes</a:t>
            </a:r>
          </a:p>
          <a:p>
            <a:r>
              <a:rPr lang="en-US" dirty="0" smtClean="0"/>
              <a:t>Big features should always be implemented in their own branch</a:t>
            </a:r>
          </a:p>
          <a:p>
            <a:r>
              <a:rPr lang="en-US" dirty="0" smtClean="0"/>
              <a:t>Team-members should work </a:t>
            </a:r>
            <a:r>
              <a:rPr lang="en-US" dirty="0" smtClean="0"/>
              <a:t>on </a:t>
            </a:r>
            <a:r>
              <a:rPr lang="en-US" dirty="0" smtClean="0"/>
              <a:t>their own</a:t>
            </a:r>
            <a:br>
              <a:rPr lang="en-US" dirty="0" smtClean="0"/>
            </a:br>
            <a:r>
              <a:rPr lang="en-US" dirty="0" smtClean="0"/>
              <a:t>features</a:t>
            </a:r>
          </a:p>
          <a:p>
            <a:r>
              <a:rPr lang="en-US" dirty="0" smtClean="0"/>
              <a:t>When creating a release version of your </a:t>
            </a:r>
            <a:br>
              <a:rPr lang="en-US" dirty="0" smtClean="0"/>
            </a:br>
            <a:r>
              <a:rPr lang="en-US" dirty="0" smtClean="0"/>
              <a:t>software create a separate release branch</a:t>
            </a:r>
          </a:p>
          <a:p>
            <a:pPr lvl="1"/>
            <a:r>
              <a:rPr lang="en-US" dirty="0" smtClean="0"/>
              <a:t>Fixes can be done on this release branch if </a:t>
            </a:r>
            <a:br>
              <a:rPr lang="en-US" dirty="0" smtClean="0"/>
            </a:br>
            <a:r>
              <a:rPr lang="en-US" dirty="0" smtClean="0"/>
              <a:t>needed</a:t>
            </a:r>
          </a:p>
          <a:p>
            <a:endParaRPr lang="en-US" dirty="0" smtClean="0"/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221" y="2795451"/>
            <a:ext cx="4800862" cy="33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8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Do’s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Commit regularly and often, aim for at least once per day</a:t>
            </a:r>
          </a:p>
          <a:p>
            <a:r>
              <a:rPr lang="en-US" sz="2600" dirty="0" smtClean="0"/>
              <a:t>Pull often and regularly if you work in a team</a:t>
            </a:r>
          </a:p>
          <a:p>
            <a:r>
              <a:rPr lang="en-US" sz="2600" dirty="0" smtClean="0"/>
              <a:t>Commit in logical blocks</a:t>
            </a:r>
          </a:p>
          <a:p>
            <a:pPr lvl="1"/>
            <a:r>
              <a:rPr lang="en-US" sz="2200" dirty="0" smtClean="0"/>
              <a:t>After finishing a feature</a:t>
            </a:r>
          </a:p>
          <a:p>
            <a:pPr lvl="1"/>
            <a:r>
              <a:rPr lang="en-US" sz="2200" dirty="0" smtClean="0"/>
              <a:t>After finishing a unit test</a:t>
            </a:r>
          </a:p>
          <a:p>
            <a:pPr lvl="1"/>
            <a:r>
              <a:rPr lang="en-US" sz="2200" dirty="0" smtClean="0"/>
              <a:t>After finishing a method</a:t>
            </a:r>
          </a:p>
          <a:p>
            <a:r>
              <a:rPr lang="en-US" sz="2600" dirty="0" smtClean="0"/>
              <a:t>Commit messages should describe the contents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Don’t’s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Wait too long to commit </a:t>
            </a:r>
          </a:p>
          <a:p>
            <a:r>
              <a:rPr lang="en-US" dirty="0" smtClean="0"/>
              <a:t>Make commits too large; don’t combine multiple features</a:t>
            </a:r>
          </a:p>
          <a:p>
            <a:r>
              <a:rPr lang="en-US" dirty="0" smtClean="0"/>
              <a:t>Wait to finish all your work before committing; </a:t>
            </a:r>
            <a:r>
              <a:rPr lang="en-US" dirty="0"/>
              <a:t>c</a:t>
            </a:r>
            <a:r>
              <a:rPr lang="en-US" dirty="0" smtClean="0"/>
              <a:t>ommitting sub-steps is okay, provided they still form a logical block</a:t>
            </a:r>
          </a:p>
          <a:p>
            <a:r>
              <a:rPr lang="en-US" dirty="0" smtClean="0"/>
              <a:t>Make commits too small; don’t commit every time you change a single line of code</a:t>
            </a:r>
          </a:p>
          <a:p>
            <a:r>
              <a:rPr lang="en-US" dirty="0" smtClean="0"/>
              <a:t>Write meaningless commit messages</a:t>
            </a:r>
          </a:p>
          <a:p>
            <a:r>
              <a:rPr lang="en-US" dirty="0" smtClean="0"/>
              <a:t>Let a branch fall too far behind the master</a:t>
            </a:r>
          </a:p>
          <a:p>
            <a:r>
              <a:rPr lang="en-US" dirty="0" smtClean="0"/>
              <a:t>Commit passwords, API keys, or other privacy/security sensitive information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318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	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management software</a:t>
            </a:r>
          </a:p>
          <a:p>
            <a:r>
              <a:rPr lang="en-US" dirty="0" smtClean="0"/>
              <a:t>Allows multiple people to work</a:t>
            </a:r>
            <a:br>
              <a:rPr lang="en-US" dirty="0" smtClean="0"/>
            </a:br>
            <a:r>
              <a:rPr lang="en-US" dirty="0" smtClean="0"/>
              <a:t>on the same project</a:t>
            </a:r>
          </a:p>
          <a:p>
            <a:r>
              <a:rPr lang="en-US" dirty="0" smtClean="0"/>
              <a:t>Aids with keeping track of</a:t>
            </a:r>
            <a:br>
              <a:rPr lang="en-US" dirty="0" smtClean="0"/>
            </a:br>
            <a:r>
              <a:rPr lang="en-US" dirty="0" smtClean="0"/>
              <a:t>different versions and merging</a:t>
            </a:r>
            <a:br>
              <a:rPr lang="en-US" dirty="0" smtClean="0"/>
            </a:br>
            <a:r>
              <a:rPr lang="en-US" dirty="0" smtClean="0"/>
              <a:t>changes from version A into version B</a:t>
            </a:r>
          </a:p>
          <a:p>
            <a:r>
              <a:rPr lang="en-US" dirty="0" smtClean="0"/>
              <a:t>In depth tutorials:</a:t>
            </a:r>
          </a:p>
          <a:p>
            <a:pPr lvl="1"/>
            <a:r>
              <a:rPr lang="nl-NL" dirty="0" smtClean="0">
                <a:hlinkClick r:id="rId2"/>
              </a:rPr>
              <a:t>https://www.coursera.org/learn/introduction-git-github</a:t>
            </a:r>
            <a:endParaRPr lang="nl-NL" dirty="0" smtClean="0"/>
          </a:p>
          <a:p>
            <a:pPr lvl="1"/>
            <a:r>
              <a:rPr lang="nl-NL" dirty="0" smtClean="0">
                <a:hlinkClick r:id="rId3"/>
              </a:rPr>
              <a:t>https://www.udacity.com/course/version-control-with-git--ud123</a:t>
            </a:r>
            <a:endParaRPr lang="nl-NL" dirty="0" smtClean="0"/>
          </a:p>
          <a:p>
            <a:pPr lvl="1"/>
            <a:endParaRPr lang="nl-NL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06" y="2379114"/>
            <a:ext cx="4270983" cy="224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6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basics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tool</a:t>
            </a:r>
          </a:p>
          <a:p>
            <a:r>
              <a:rPr lang="en-US" dirty="0" smtClean="0"/>
              <a:t>Keeps track of the complete history of your project</a:t>
            </a:r>
          </a:p>
          <a:p>
            <a:r>
              <a:rPr lang="en-US" dirty="0" smtClean="0"/>
              <a:t>Allows you to jump back and forth within your project’s history</a:t>
            </a:r>
          </a:p>
          <a:p>
            <a:r>
              <a:rPr lang="en-US" dirty="0" smtClean="0"/>
              <a:t>Manages changes</a:t>
            </a:r>
          </a:p>
          <a:p>
            <a:r>
              <a:rPr lang="en-US" dirty="0" smtClean="0"/>
              <a:t>Lots of powerful functions to support this</a:t>
            </a:r>
          </a:p>
        </p:txBody>
      </p:sp>
    </p:spTree>
    <p:extLst>
      <p:ext uri="{BB962C8B-B14F-4D97-AF65-F5344CB8AC3E}">
        <p14:creationId xmlns:p14="http://schemas.microsoft.com/office/powerpoint/2010/main" val="107606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usefull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3045" y="1978025"/>
            <a:ext cx="5214257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commit –m “message” </a:t>
            </a:r>
          </a:p>
          <a:p>
            <a:pPr lvl="1"/>
            <a:r>
              <a:rPr lang="en-US" dirty="0" smtClean="0"/>
              <a:t>Commit changes made to your local 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&lt;remote&gt; &lt;branch-name&gt;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COMMITED </a:t>
            </a:r>
            <a:r>
              <a:rPr lang="en-US" dirty="0" smtClean="0"/>
              <a:t>changes in your local repository to a central server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&lt;remote&gt;</a:t>
            </a:r>
          </a:p>
          <a:p>
            <a:pPr lvl="1"/>
            <a:r>
              <a:rPr lang="en-US" dirty="0" smtClean="0"/>
              <a:t>Pull updates from the central server to your local 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revert &lt;commit&gt;</a:t>
            </a:r>
          </a:p>
          <a:p>
            <a:pPr lvl="1"/>
            <a:r>
              <a:rPr lang="en-US" dirty="0" smtClean="0"/>
              <a:t>Revert back to an older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&lt;branch&gt;</a:t>
            </a:r>
          </a:p>
          <a:p>
            <a:pPr lvl="1"/>
            <a:r>
              <a:rPr lang="en-US" dirty="0" smtClean="0"/>
              <a:t>Merge &lt;branch&gt; into your current branch</a:t>
            </a:r>
            <a:endParaRPr lang="nl-N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52142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git</a:t>
            </a:r>
            <a:r>
              <a:rPr lang="en-US" dirty="0" smtClean="0"/>
              <a:t> clone &lt;https://name-of-the-server&gt;</a:t>
            </a:r>
            <a:endParaRPr lang="nl-NL" dirty="0" smtClean="0"/>
          </a:p>
          <a:p>
            <a:pPr lvl="1"/>
            <a:r>
              <a:rPr lang="en-US" dirty="0" smtClean="0"/>
              <a:t>Clones a repository from the server to your local machine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&lt;branch name&gt;</a:t>
            </a:r>
          </a:p>
          <a:p>
            <a:pPr lvl="1"/>
            <a:r>
              <a:rPr lang="en-US" dirty="0" smtClean="0"/>
              <a:t>Creates a new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&lt;branch name&gt;</a:t>
            </a:r>
          </a:p>
          <a:p>
            <a:pPr lvl="1"/>
            <a:r>
              <a:rPr lang="en-US" dirty="0" smtClean="0"/>
              <a:t>Switch to a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lvl="1"/>
            <a:r>
              <a:rPr lang="en-US" dirty="0" smtClean="0"/>
              <a:t>Get the current status of your local 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&lt;file&gt;</a:t>
            </a:r>
          </a:p>
          <a:p>
            <a:pPr lvl="1"/>
            <a:r>
              <a:rPr lang="en-US" dirty="0" smtClean="0"/>
              <a:t>Add a file to your local repository so it is now tracked</a:t>
            </a:r>
          </a:p>
        </p:txBody>
      </p:sp>
    </p:spTree>
    <p:extLst>
      <p:ext uri="{BB962C8B-B14F-4D97-AF65-F5344CB8AC3E}">
        <p14:creationId xmlns:p14="http://schemas.microsoft.com/office/powerpoint/2010/main" val="238293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GIT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management of different versions of your project</a:t>
            </a:r>
          </a:p>
          <a:p>
            <a:r>
              <a:rPr lang="en-US" dirty="0" smtClean="0"/>
              <a:t>Easy management of changes</a:t>
            </a:r>
          </a:p>
          <a:p>
            <a:r>
              <a:rPr lang="en-US" dirty="0" smtClean="0"/>
              <a:t>Easy management of conflicts</a:t>
            </a:r>
          </a:p>
          <a:p>
            <a:r>
              <a:rPr lang="en-US" dirty="0" smtClean="0"/>
              <a:t>Easy to revert changes</a:t>
            </a:r>
          </a:p>
          <a:p>
            <a:r>
              <a:rPr lang="en-US" dirty="0" smtClean="0"/>
              <a:t>Possible to attach extra functionality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un all unit-tests after a new commit and send an email when they fail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linting</a:t>
            </a:r>
            <a:r>
              <a:rPr lang="en-US" dirty="0" smtClean="0"/>
              <a:t> after a new commit</a:t>
            </a:r>
          </a:p>
          <a:p>
            <a:pPr lvl="1"/>
            <a:r>
              <a:rPr lang="en-US" dirty="0" smtClean="0"/>
              <a:t>Enforce reviews</a:t>
            </a:r>
          </a:p>
        </p:txBody>
      </p:sp>
    </p:spTree>
    <p:extLst>
      <p:ext uri="{BB962C8B-B14F-4D97-AF65-F5344CB8AC3E}">
        <p14:creationId xmlns:p14="http://schemas.microsoft.com/office/powerpoint/2010/main" val="170920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GIT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arcane commands, often with illogical names and extra flags</a:t>
            </a:r>
          </a:p>
          <a:p>
            <a:r>
              <a:rPr lang="en-US" dirty="0" smtClean="0"/>
              <a:t>Only a handful are useful on a day to day basis</a:t>
            </a:r>
          </a:p>
          <a:p>
            <a:r>
              <a:rPr lang="en-US" dirty="0" smtClean="0"/>
              <a:t>Many different ways to achieve the same (e.g. creating a new branch)</a:t>
            </a:r>
          </a:p>
          <a:p>
            <a:r>
              <a:rPr lang="en-US" dirty="0" smtClean="0"/>
              <a:t>It does not support the user beyond the bare minimum:</a:t>
            </a:r>
          </a:p>
          <a:p>
            <a:pPr lvl="1"/>
            <a:r>
              <a:rPr lang="en-US" dirty="0" smtClean="0"/>
              <a:t>Lacks dedicated tools for specialized tasks (e.g. resolving merge conflicts)</a:t>
            </a:r>
          </a:p>
          <a:p>
            <a:pPr lvl="1"/>
            <a:r>
              <a:rPr lang="en-US" dirty="0" smtClean="0"/>
              <a:t>Does not protect the user from her/him-self</a:t>
            </a:r>
          </a:p>
          <a:p>
            <a:pPr lvl="1"/>
            <a:r>
              <a:rPr lang="en-US" dirty="0" smtClean="0"/>
              <a:t>User needs to memorize everything, from commands to branch names</a:t>
            </a:r>
          </a:p>
        </p:txBody>
      </p:sp>
    </p:spTree>
    <p:extLst>
      <p:ext uri="{BB962C8B-B14F-4D97-AF65-F5344CB8AC3E}">
        <p14:creationId xmlns:p14="http://schemas.microsoft.com/office/powerpoint/2010/main" val="257812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the command line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modern IDE’s already have build-in </a:t>
            </a:r>
            <a:r>
              <a:rPr lang="en-US" dirty="0" err="1" smtClean="0"/>
              <a:t>git</a:t>
            </a:r>
            <a:r>
              <a:rPr lang="en-US" dirty="0" smtClean="0"/>
              <a:t> support</a:t>
            </a:r>
          </a:p>
          <a:p>
            <a:r>
              <a:rPr lang="en-US" dirty="0" smtClean="0"/>
              <a:t>Dedicated GUI’s such as </a:t>
            </a:r>
            <a:r>
              <a:rPr lang="en-US" dirty="0" err="1" smtClean="0"/>
              <a:t>git</a:t>
            </a:r>
            <a:r>
              <a:rPr lang="en-US" dirty="0" smtClean="0"/>
              <a:t>-tortoise</a:t>
            </a:r>
          </a:p>
          <a:p>
            <a:r>
              <a:rPr lang="en-US" dirty="0" smtClean="0"/>
              <a:t>Dedicated desktop apps from </a:t>
            </a:r>
            <a:r>
              <a:rPr lang="en-US" dirty="0" err="1" smtClean="0"/>
              <a:t>gitlab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nl-NL" dirty="0"/>
          </a:p>
        </p:txBody>
      </p:sp>
      <p:sp>
        <p:nvSpPr>
          <p:cNvPr id="6" name="AutoShape 2" descr="TortoiseGit - Wikipedia"/>
          <p:cNvSpPr>
            <a:spLocks noChangeAspect="1" noChangeArrowheads="1"/>
          </p:cNvSpPr>
          <p:nvPr/>
        </p:nvSpPr>
        <p:spPr bwMode="auto">
          <a:xfrm>
            <a:off x="155575" y="-762000"/>
            <a:ext cx="28765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2688771" cy="1492268"/>
          </a:xfrm>
          <a:prstGeom prst="rect">
            <a:avLst/>
          </a:prstGeom>
        </p:spPr>
      </p:pic>
      <p:sp>
        <p:nvSpPr>
          <p:cNvPr id="8" name="AutoShape 4" descr="File:IntelliJ IDEA Icon.sv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" name="AutoShape 6" descr="File:IntelliJ IDEA Icon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02" y="4078691"/>
            <a:ext cx="1450003" cy="1450003"/>
          </a:xfrm>
          <a:prstGeom prst="rect">
            <a:avLst/>
          </a:prstGeom>
        </p:spPr>
      </p:pic>
      <p:sp>
        <p:nvSpPr>
          <p:cNvPr id="11" name="AutoShape 8" descr="File:PyCharm Icon.svg - Wikipedia"/>
          <p:cNvSpPr>
            <a:spLocks noChangeAspect="1" noChangeArrowheads="1"/>
          </p:cNvSpPr>
          <p:nvPr/>
        </p:nvSpPr>
        <p:spPr bwMode="auto">
          <a:xfrm>
            <a:off x="155575" y="-8223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7" y="4078691"/>
            <a:ext cx="1343297" cy="13432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862" y="4078691"/>
            <a:ext cx="1705208" cy="15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2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Jetbreans</a:t>
            </a:r>
            <a:r>
              <a:rPr lang="en-US" dirty="0" smtClean="0"/>
              <a:t> IDE’s (</a:t>
            </a:r>
            <a:r>
              <a:rPr lang="en-US" dirty="0" err="1" smtClean="0"/>
              <a:t>Intellij</a:t>
            </a:r>
            <a:r>
              <a:rPr lang="en-US" dirty="0" smtClean="0"/>
              <a:t>, </a:t>
            </a:r>
            <a:r>
              <a:rPr lang="en-US" dirty="0" err="1" smtClean="0"/>
              <a:t>pyCharm</a:t>
            </a:r>
            <a:r>
              <a:rPr lang="en-US" dirty="0" smtClean="0"/>
              <a:t>)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444349"/>
            <a:ext cx="9899469" cy="1854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154" y="1812411"/>
            <a:ext cx="5019675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71748"/>
            <a:ext cx="3036805" cy="285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tortoise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401" y="1831315"/>
            <a:ext cx="4824207" cy="3431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69" y="1804468"/>
            <a:ext cx="3383721" cy="3323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586" y="1711845"/>
            <a:ext cx="3746319" cy="35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sentation_x0020_Date xmlns="21fd0a9c-7a39-4a32-aeda-14ba4b41f341" xsi:nil="true"/>
    <Presenter xmlns="21fd0a9c-7a39-4a32-aeda-14ba4b41f341">
      <UserInfo>
        <DisplayName/>
        <AccountId xsi:nil="true"/>
        <AccountType/>
      </UserInfo>
    </Presenter>
    <Venue xmlns="21fd0a9c-7a39-4a32-aeda-14ba4b41f341" xsi:nil="true"/>
    <Event xmlns="21fd0a9c-7a39-4a32-aeda-14ba4b41f341" xsi:nil="true"/>
    <Buddy xmlns="21fd0a9c-7a39-4a32-aeda-14ba4b41f341" xsi:nil="true"/>
    <lcf76f155ced4ddcb4097134ff3c332f xmlns="21fd0a9c-7a39-4a32-aeda-14ba4b41f341">
      <Terms xmlns="http://schemas.microsoft.com/office/infopath/2007/PartnerControls"/>
    </lcf76f155ced4ddcb4097134ff3c332f>
    <TaxCatchAll xmlns="89ee1cdf-eea7-41b4-be42-a33c70cea0a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BEEBE1D8307047801CBF0D27F3345D" ma:contentTypeVersion="29" ma:contentTypeDescription="Create a new document." ma:contentTypeScope="" ma:versionID="f7330a02be55693d6e5970f8a9f9b260">
  <xsd:schema xmlns:xsd="http://www.w3.org/2001/XMLSchema" xmlns:xs="http://www.w3.org/2001/XMLSchema" xmlns:p="http://schemas.microsoft.com/office/2006/metadata/properties" xmlns:ns2="21fd0a9c-7a39-4a32-aeda-14ba4b41f341" xmlns:ns3="fd7286cc-5839-4f89-bfa8-c9149a72230d" xmlns:ns4="89ee1cdf-eea7-41b4-be42-a33c70cea0a6" targetNamespace="http://schemas.microsoft.com/office/2006/metadata/properties" ma:root="true" ma:fieldsID="7dfe4fa1eeb9b9d72e99396f6bdf8798" ns2:_="" ns3:_="" ns4:_="">
    <xsd:import namespace="21fd0a9c-7a39-4a32-aeda-14ba4b41f341"/>
    <xsd:import namespace="fd7286cc-5839-4f89-bfa8-c9149a72230d"/>
    <xsd:import namespace="89ee1cdf-eea7-41b4-be42-a33c70cea0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Venue" minOccurs="0"/>
                <xsd:element ref="ns2:b5254c6f-6e06-4ce6-8f3c-1e4cafbdc0c3CountryOrRegion" minOccurs="0"/>
                <xsd:element ref="ns2:b5254c6f-6e06-4ce6-8f3c-1e4cafbdc0c3State" minOccurs="0"/>
                <xsd:element ref="ns2:b5254c6f-6e06-4ce6-8f3c-1e4cafbdc0c3City" minOccurs="0"/>
                <xsd:element ref="ns2:b5254c6f-6e06-4ce6-8f3c-1e4cafbdc0c3PostalCode" minOccurs="0"/>
                <xsd:element ref="ns2:b5254c6f-6e06-4ce6-8f3c-1e4cafbdc0c3Street" minOccurs="0"/>
                <xsd:element ref="ns2:b5254c6f-6e06-4ce6-8f3c-1e4cafbdc0c3GeoLoc" minOccurs="0"/>
                <xsd:element ref="ns2:b5254c6f-6e06-4ce6-8f3c-1e4cafbdc0c3DispName" minOccurs="0"/>
                <xsd:element ref="ns2:Presentation_x0020_Date" minOccurs="0"/>
                <xsd:element ref="ns2:Event" minOccurs="0"/>
                <xsd:element ref="ns2:Presenter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Buddy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fd0a9c-7a39-4a32-aeda-14ba4b41f3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Venue" ma:index="10" nillable="true" ma:displayName="Venue" ma:description="The venue where this presentation was given" ma:format="Dropdown" ma:internalName="Venue">
      <xsd:simpleType>
        <xsd:restriction base="dms:Unknown"/>
      </xsd:simpleType>
    </xsd:element>
    <xsd:element name="b5254c6f-6e06-4ce6-8f3c-1e4cafbdc0c3CountryOrRegion" ma:index="11" nillable="true" ma:displayName="Venue: Country/Region" ma:internalName="CountryOrRegion" ma:readOnly="true">
      <xsd:simpleType>
        <xsd:restriction base="dms:Text"/>
      </xsd:simpleType>
    </xsd:element>
    <xsd:element name="b5254c6f-6e06-4ce6-8f3c-1e4cafbdc0c3State" ma:index="12" nillable="true" ma:displayName="Venue: State" ma:internalName="State" ma:readOnly="true">
      <xsd:simpleType>
        <xsd:restriction base="dms:Text"/>
      </xsd:simpleType>
    </xsd:element>
    <xsd:element name="b5254c6f-6e06-4ce6-8f3c-1e4cafbdc0c3City" ma:index="13" nillable="true" ma:displayName="Venue: City" ma:internalName="City" ma:readOnly="true">
      <xsd:simpleType>
        <xsd:restriction base="dms:Text"/>
      </xsd:simpleType>
    </xsd:element>
    <xsd:element name="b5254c6f-6e06-4ce6-8f3c-1e4cafbdc0c3PostalCode" ma:index="14" nillable="true" ma:displayName="Venue: Postal Code" ma:internalName="PostalCode" ma:readOnly="true">
      <xsd:simpleType>
        <xsd:restriction base="dms:Text"/>
      </xsd:simpleType>
    </xsd:element>
    <xsd:element name="b5254c6f-6e06-4ce6-8f3c-1e4cafbdc0c3Street" ma:index="15" nillable="true" ma:displayName="Venue: Street" ma:internalName="Street" ma:readOnly="true">
      <xsd:simpleType>
        <xsd:restriction base="dms:Text"/>
      </xsd:simpleType>
    </xsd:element>
    <xsd:element name="b5254c6f-6e06-4ce6-8f3c-1e4cafbdc0c3GeoLoc" ma:index="16" nillable="true" ma:displayName="Venue: Coordinates" ma:internalName="GeoLoc" ma:readOnly="true">
      <xsd:simpleType>
        <xsd:restriction base="dms:Unknown"/>
      </xsd:simpleType>
    </xsd:element>
    <xsd:element name="b5254c6f-6e06-4ce6-8f3c-1e4cafbdc0c3DispName" ma:index="17" nillable="true" ma:displayName="Venue: Name" ma:internalName="DispName" ma:readOnly="true">
      <xsd:simpleType>
        <xsd:restriction base="dms:Text"/>
      </xsd:simpleType>
    </xsd:element>
    <xsd:element name="Presentation_x0020_Date" ma:index="18" nillable="true" ma:displayName="Presentation Date" ma:description="Date when the presentation was given" ma:format="DateOnly" ma:internalName="Presentation_x0020_Date">
      <xsd:simpleType>
        <xsd:restriction base="dms:DateTime"/>
      </xsd:simpleType>
    </xsd:element>
    <xsd:element name="Event" ma:index="19" nillable="true" ma:displayName="Event" ma:description="Event where the presentation was given" ma:format="Dropdown" ma:internalName="Event">
      <xsd:simpleType>
        <xsd:restriction base="dms:Text">
          <xsd:maxLength value="255"/>
        </xsd:restriction>
      </xsd:simpleType>
    </xsd:element>
    <xsd:element name="Presenter" ma:index="20" nillable="true" ma:displayName="Presenter" ma:description="The name of the presenter" ma:format="Dropdown" ma:list="UserInfo" ma:SharePointGroup="0" ma:internalName="Present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  <xsd:element name="MediaServiceAutoKeyPoints" ma:index="2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31" nillable="true" ma:displayName="Length (seconds)" ma:internalName="MediaLengthInSeconds" ma:readOnly="true">
      <xsd:simpleType>
        <xsd:restriction base="dms:Unknown"/>
      </xsd:simpleType>
    </xsd:element>
    <xsd:element name="Buddy" ma:index="32" nillable="true" ma:displayName="Buddy" ma:format="Dropdown" ma:internalName="Buddy">
      <xsd:simpleType>
        <xsd:restriction base="dms:Text">
          <xsd:maxLength value="255"/>
        </xsd:restriction>
      </xsd:simpleType>
    </xsd:element>
    <xsd:element name="lcf76f155ced4ddcb4097134ff3c332f" ma:index="34" nillable="true" ma:taxonomy="true" ma:internalName="lcf76f155ced4ddcb4097134ff3c332f" ma:taxonomyFieldName="MediaServiceImageTags" ma:displayName="Image Tags" ma:readOnly="false" ma:fieldId="{5cf76f15-5ced-4ddc-b409-7134ff3c332f}" ma:taxonomyMulti="true" ma:sspId="49434b8a-e39a-4754-9a9b-bed8390d09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7286cc-5839-4f89-bfa8-c9149a72230d" elementFormDefault="qualified">
    <xsd:import namespace="http://schemas.microsoft.com/office/2006/documentManagement/types"/>
    <xsd:import namespace="http://schemas.microsoft.com/office/infopath/2007/PartnerControls"/>
    <xsd:element name="SharedWithUsers" ma:index="2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ee1cdf-eea7-41b4-be42-a33c70cea0a6" elementFormDefault="qualified">
    <xsd:import namespace="http://schemas.microsoft.com/office/2006/documentManagement/types"/>
    <xsd:import namespace="http://schemas.microsoft.com/office/infopath/2007/PartnerControls"/>
    <xsd:element name="TaxCatchAll" ma:index="35" nillable="true" ma:displayName="Taxonomy Catch All Column" ma:hidden="true" ma:list="{ceb202f4-28a9-43e5-84a6-7dd9675a6d89}" ma:internalName="TaxCatchAll" ma:showField="CatchAllData" ma:web="fd7286cc-5839-4f89-bfa8-c9149a7223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15709B-0C10-4A0A-9CA6-949DDA7A81AE}">
  <ds:schemaRefs>
    <ds:schemaRef ds:uri="http://schemas.microsoft.com/office/2006/metadata/properties"/>
    <ds:schemaRef ds:uri="http://schemas.microsoft.com/office/infopath/2007/PartnerControls"/>
    <ds:schemaRef ds:uri="21fd0a9c-7a39-4a32-aeda-14ba4b41f341"/>
    <ds:schemaRef ds:uri="89ee1cdf-eea7-41b4-be42-a33c70cea0a6"/>
  </ds:schemaRefs>
</ds:datastoreItem>
</file>

<file path=customXml/itemProps2.xml><?xml version="1.0" encoding="utf-8"?>
<ds:datastoreItem xmlns:ds="http://schemas.openxmlformats.org/officeDocument/2006/customXml" ds:itemID="{859A1829-C2A1-4B74-BA00-0957745805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63E9BC-FB1B-4B8D-B309-6497EB5659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fd0a9c-7a39-4a32-aeda-14ba4b41f341"/>
    <ds:schemaRef ds:uri="fd7286cc-5839-4f89-bfa8-c9149a72230d"/>
    <ds:schemaRef ds:uri="89ee1cdf-eea7-41b4-be42-a33c70cea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979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Git basics</vt:lpstr>
      <vt:lpstr>What is GIT </vt:lpstr>
      <vt:lpstr>GIT basics</vt:lpstr>
      <vt:lpstr>Most usefull git commands</vt:lpstr>
      <vt:lpstr>Advantages of GIT</vt:lpstr>
      <vt:lpstr>Disadvantages of GIT</vt:lpstr>
      <vt:lpstr>Alternatives to the command line</vt:lpstr>
      <vt:lpstr>Jetbreans IDE’s (Intellij, pyCharm)</vt:lpstr>
      <vt:lpstr>Git tortoise</vt:lpstr>
      <vt:lpstr>GUI v.s. CLI</vt:lpstr>
      <vt:lpstr>What tool should I use?</vt:lpstr>
      <vt:lpstr>Workflow terminology:</vt:lpstr>
      <vt:lpstr>GIT workflow</vt:lpstr>
      <vt:lpstr>GIT workflow stable master:</vt:lpstr>
      <vt:lpstr>GIT workflow unstable master:</vt:lpstr>
      <vt:lpstr>When to use which strategy</vt:lpstr>
      <vt:lpstr>General Advice</vt:lpstr>
    </vt:vector>
  </TitlesOfParts>
  <Company>Maastricht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dc:creator>Florian van Daalen</dc:creator>
  <cp:lastModifiedBy>Daalen, Florian van (MAASTRO)</cp:lastModifiedBy>
  <cp:revision>43</cp:revision>
  <dcterms:created xsi:type="dcterms:W3CDTF">2021-05-31T14:16:37Z</dcterms:created>
  <dcterms:modified xsi:type="dcterms:W3CDTF">2022-12-20T09:02:15Z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0x010100A6BEEBE1D8307047801CBF0D27F3345D</vt:lpwstr>
  </property>
</Properties>
</file>