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37803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78303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210876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132800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270397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348848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6"/>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8" name="Footer Placeholder 7"/>
          <p:cNvSpPr>
            <a:spLocks noGrp="1"/>
          </p:cNvSpPr>
          <p:nvPr>
            <p:ph type="ftr" sz="quarter" idx="11"/>
          </p:nvPr>
        </p:nvSpPr>
        <p:spPr/>
        <p:txBody>
          <a:bodyPr/>
          <a:lstStyle/>
          <a:p>
            <a:endParaRPr lang="nl-NL" dirty="0"/>
          </a:p>
        </p:txBody>
      </p:sp>
      <p:sp>
        <p:nvSpPr>
          <p:cNvPr id="9" name="Slide Number Placeholder 8"/>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400529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2"/>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4" name="Footer Placeholder 3"/>
          <p:cNvSpPr>
            <a:spLocks noGrp="1"/>
          </p:cNvSpPr>
          <p:nvPr>
            <p:ph type="ftr" sz="quarter" idx="11"/>
          </p:nvPr>
        </p:nvSpPr>
        <p:spPr/>
        <p:txBody>
          <a:bodyPr/>
          <a:lstStyle/>
          <a:p>
            <a:endParaRPr lang="nl-NL" dirty="0"/>
          </a:p>
        </p:txBody>
      </p:sp>
      <p:sp>
        <p:nvSpPr>
          <p:cNvPr id="5" name="Slide Number Placeholder 4"/>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419478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15202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277980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14-2-2023</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dirty="0"/>
          </a:p>
        </p:txBody>
      </p:sp>
    </p:spTree>
    <p:extLst>
      <p:ext uri="{BB962C8B-B14F-4D97-AF65-F5344CB8AC3E}">
        <p14:creationId xmlns:p14="http://schemas.microsoft.com/office/powerpoint/2010/main" val="71697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095C-D59B-49DA-8F7C-96519F635374}" type="datetimeFigureOut">
              <a:rPr lang="nl-NL" smtClean="0"/>
              <a:t>14-2-2023</a:t>
            </a:fld>
            <a:endParaRPr lang="nl-N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FE183-7E41-4BC4-90A5-E7192B3038FD}" type="slidenum">
              <a:rPr lang="nl-NL" smtClean="0"/>
              <a:t>‹#›</a:t>
            </a:fld>
            <a:endParaRPr lang="nl-NL" dirty="0"/>
          </a:p>
        </p:txBody>
      </p:sp>
    </p:spTree>
    <p:extLst>
      <p:ext uri="{BB962C8B-B14F-4D97-AF65-F5344CB8AC3E}">
        <p14:creationId xmlns:p14="http://schemas.microsoft.com/office/powerpoint/2010/main" val="37783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Levels of Software Projects</a:t>
            </a:r>
            <a:endParaRPr lang="nl-NL" dirty="0"/>
          </a:p>
        </p:txBody>
      </p:sp>
      <p:sp>
        <p:nvSpPr>
          <p:cNvPr id="3" name="Subtitle 2"/>
          <p:cNvSpPr>
            <a:spLocks noGrp="1"/>
          </p:cNvSpPr>
          <p:nvPr>
            <p:ph type="subTitle" idx="1"/>
          </p:nvPr>
        </p:nvSpPr>
        <p:spPr/>
        <p:txBody>
          <a:bodyPr/>
          <a:lstStyle/>
          <a:p>
            <a:r>
              <a:rPr lang="en-US" dirty="0" smtClean="0"/>
              <a:t>CDS informatics</a:t>
            </a:r>
            <a:endParaRPr lang="nl-NL" dirty="0"/>
          </a:p>
        </p:txBody>
      </p:sp>
    </p:spTree>
    <p:extLst>
      <p:ext uri="{BB962C8B-B14F-4D97-AF65-F5344CB8AC3E}">
        <p14:creationId xmlns:p14="http://schemas.microsoft.com/office/powerpoint/2010/main" val="9132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0: One-off scripts with no business logic</a:t>
            </a:r>
            <a:endParaRPr lang="nl-NL"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Description:</a:t>
            </a:r>
          </a:p>
          <a:p>
            <a:pPr marL="0" indent="0">
              <a:buNone/>
            </a:pPr>
            <a:r>
              <a:rPr lang="en-US" dirty="0" smtClean="0"/>
              <a:t>A single-use script that contains little to no business logic, it merely uses libraries to quickly do a small thing. Examples of this include a short script to quickly draw a graph based on data in a CSV, a script to generate a 100 random numbers, or hello world.</a:t>
            </a:r>
          </a:p>
          <a:p>
            <a:pPr marL="0" indent="0">
              <a:buNone/>
            </a:pPr>
            <a:r>
              <a:rPr lang="en-US" dirty="0" smtClean="0"/>
              <a:t>As the most simple project there are no real requirements or expectations.</a:t>
            </a:r>
          </a:p>
          <a:p>
            <a:pPr marL="0" indent="0">
              <a:buNone/>
            </a:pPr>
            <a:endParaRPr lang="en-US" b="1" dirty="0" smtClean="0"/>
          </a:p>
          <a:p>
            <a:pPr marL="0" indent="0">
              <a:buNone/>
            </a:pPr>
            <a:r>
              <a:rPr lang="en-US" b="1" dirty="0" smtClean="0"/>
              <a:t>Requirements:</a:t>
            </a:r>
          </a:p>
          <a:p>
            <a:r>
              <a:rPr lang="en-US" dirty="0" smtClean="0"/>
              <a:t>None</a:t>
            </a:r>
          </a:p>
          <a:p>
            <a:pPr marL="0" indent="0">
              <a:buNone/>
            </a:pPr>
            <a:r>
              <a:rPr lang="en-US" b="1" dirty="0" smtClean="0"/>
              <a:t>Maintenance effort:</a:t>
            </a:r>
          </a:p>
          <a:p>
            <a:r>
              <a:rPr lang="en-US" dirty="0" smtClean="0"/>
              <a:t>None</a:t>
            </a:r>
          </a:p>
          <a:p>
            <a:pPr marL="0" indent="0">
              <a:buNone/>
            </a:pPr>
            <a:r>
              <a:rPr lang="en-US" b="1" dirty="0" smtClean="0"/>
              <a:t>Planned future use:</a:t>
            </a:r>
          </a:p>
          <a:p>
            <a:r>
              <a:rPr lang="en-US" dirty="0" smtClean="0"/>
              <a:t>This will not be re-used or shared in any way shape or form</a:t>
            </a:r>
          </a:p>
          <a:p>
            <a:endParaRPr lang="nl-NL" dirty="0"/>
          </a:p>
        </p:txBody>
      </p:sp>
    </p:spTree>
    <p:extLst>
      <p:ext uri="{BB962C8B-B14F-4D97-AF65-F5344CB8AC3E}">
        <p14:creationId xmlns:p14="http://schemas.microsoft.com/office/powerpoint/2010/main" val="230550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1: Short experimental scripts</a:t>
            </a:r>
            <a:endParaRPr lang="en-US" b="1"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Description:</a:t>
            </a:r>
          </a:p>
          <a:p>
            <a:pPr marL="0" indent="0">
              <a:buNone/>
            </a:pPr>
            <a:r>
              <a:rPr lang="en-US" dirty="0" smtClean="0"/>
              <a:t>A script that is used to experiment with a library or a bit of business logic. These scripts are merely toy examples, but may eventually evolve into real use-cases.</a:t>
            </a:r>
          </a:p>
          <a:p>
            <a:pPr marL="0" indent="0">
              <a:buNone/>
            </a:pPr>
            <a:r>
              <a:rPr lang="en-US" dirty="0" smtClean="0"/>
              <a:t>As this project level concerns only toy projects only the most basic of requirements are expected. Most of this will be automated or should be second nature to a developer.</a:t>
            </a:r>
          </a:p>
          <a:p>
            <a:pPr marL="0" indent="0">
              <a:buNone/>
            </a:pPr>
            <a:r>
              <a:rPr lang="en-US" b="1" dirty="0" smtClean="0"/>
              <a:t>Requirements:</a:t>
            </a:r>
          </a:p>
          <a:p>
            <a:r>
              <a:rPr lang="en-US" dirty="0" smtClean="0"/>
              <a:t>Max 100 lines</a:t>
            </a:r>
          </a:p>
          <a:p>
            <a:r>
              <a:rPr lang="en-US" dirty="0" smtClean="0"/>
              <a:t>Basic codestyle, naming conventions</a:t>
            </a:r>
          </a:p>
          <a:p>
            <a:r>
              <a:rPr lang="en-US" dirty="0" smtClean="0"/>
              <a:t>Inline comments explaining complicated business logic (e.g. nested loops)</a:t>
            </a:r>
          </a:p>
          <a:p>
            <a:pPr marL="0" indent="0">
              <a:buNone/>
            </a:pPr>
            <a:endParaRPr lang="en-US" b="1" dirty="0" smtClean="0"/>
          </a:p>
          <a:p>
            <a:pPr marL="0" indent="0">
              <a:buNone/>
            </a:pPr>
            <a:r>
              <a:rPr lang="en-US" b="1" dirty="0" smtClean="0"/>
              <a:t>Maintenance effort:</a:t>
            </a:r>
          </a:p>
          <a:p>
            <a:r>
              <a:rPr lang="en-US" dirty="0" smtClean="0"/>
              <a:t>Minimal, mostly automated</a:t>
            </a:r>
          </a:p>
          <a:p>
            <a:pPr marL="0" indent="0">
              <a:buNone/>
            </a:pPr>
            <a:endParaRPr lang="en-US" b="1" dirty="0" smtClean="0"/>
          </a:p>
          <a:p>
            <a:pPr marL="0" indent="0">
              <a:buNone/>
            </a:pPr>
            <a:r>
              <a:rPr lang="en-US" b="1" dirty="0" smtClean="0"/>
              <a:t>Planned future use:</a:t>
            </a:r>
          </a:p>
          <a:p>
            <a:r>
              <a:rPr lang="en-US" dirty="0" smtClean="0"/>
              <a:t>May evolve into real use-cases.</a:t>
            </a:r>
            <a:endParaRPr lang="en-US" dirty="0"/>
          </a:p>
        </p:txBody>
      </p:sp>
    </p:spTree>
    <p:extLst>
      <p:ext uri="{BB962C8B-B14F-4D97-AF65-F5344CB8AC3E}">
        <p14:creationId xmlns:p14="http://schemas.microsoft.com/office/powerpoint/2010/main" val="2430399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b="1" dirty="0" smtClean="0"/>
              <a:t>Level 2: Short scripts</a:t>
            </a:r>
            <a:endParaRPr lang="nl-NL" b="1"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t>Description:</a:t>
            </a:r>
          </a:p>
          <a:p>
            <a:pPr marL="0" indent="0">
              <a:buNone/>
            </a:pPr>
            <a:r>
              <a:rPr lang="en-US" dirty="0" smtClean="0"/>
              <a:t>A reusable script for a specific function. This script is mature enough to reuse. Examples of this include exercises that can be re-used by different teachers during practicals, scripts for automatically transforming files into a different format, deployment scripts, scripts to apply a mask to data, scripts for training a model using a specific library, etc.</a:t>
            </a:r>
          </a:p>
          <a:p>
            <a:pPr marL="0" indent="0">
              <a:buNone/>
            </a:pPr>
            <a:r>
              <a:rPr lang="en-US" dirty="0" smtClean="0"/>
              <a:t>This is the first level of project where it is expected to put some extra effort into the maintenance of your code. However, as these projects are still extremely small most of the code should still be self-documenting and the effort should still be limited.</a:t>
            </a:r>
          </a:p>
          <a:p>
            <a:pPr marL="0" indent="0">
              <a:buNone/>
            </a:pPr>
            <a:r>
              <a:rPr lang="en-US" b="1" dirty="0" smtClean="0"/>
              <a:t>Requirements:</a:t>
            </a:r>
          </a:p>
          <a:p>
            <a:r>
              <a:rPr lang="en-US" dirty="0" smtClean="0"/>
              <a:t>Max 200 lines</a:t>
            </a:r>
          </a:p>
          <a:p>
            <a:r>
              <a:rPr lang="en-US" dirty="0" smtClean="0"/>
              <a:t>Single file, self-contained functionality</a:t>
            </a:r>
          </a:p>
          <a:p>
            <a:r>
              <a:rPr lang="en-US" dirty="0" smtClean="0"/>
              <a:t>Basic codestyle, naming conventions</a:t>
            </a:r>
          </a:p>
          <a:p>
            <a:r>
              <a:rPr lang="en-US" dirty="0" smtClean="0"/>
              <a:t>Inline comments explaining complicated business logic (e.g. nested loops)</a:t>
            </a:r>
          </a:p>
          <a:p>
            <a:r>
              <a:rPr lang="en-US" dirty="0" smtClean="0"/>
              <a:t>Basic instructions on how to use the functionality</a:t>
            </a:r>
          </a:p>
          <a:p>
            <a:r>
              <a:rPr lang="en-US" dirty="0" smtClean="0"/>
              <a:t>Git repo</a:t>
            </a:r>
          </a:p>
          <a:p>
            <a:pPr marL="0" indent="0">
              <a:buNone/>
            </a:pPr>
            <a:endParaRPr lang="en-US" b="1" dirty="0" smtClean="0"/>
          </a:p>
          <a:p>
            <a:pPr marL="0" indent="0">
              <a:buNone/>
            </a:pPr>
            <a:r>
              <a:rPr lang="en-US" b="1" dirty="0" smtClean="0"/>
              <a:t>Maintenance effort:</a:t>
            </a:r>
          </a:p>
          <a:p>
            <a:r>
              <a:rPr lang="en-US" dirty="0" smtClean="0"/>
              <a:t>Low</a:t>
            </a:r>
          </a:p>
          <a:p>
            <a:pPr marL="0" indent="0">
              <a:buNone/>
            </a:pPr>
            <a:endParaRPr lang="en-US" b="1" dirty="0" smtClean="0"/>
          </a:p>
          <a:p>
            <a:pPr marL="0" indent="0">
              <a:buNone/>
            </a:pPr>
            <a:r>
              <a:rPr lang="en-US" b="1" dirty="0" smtClean="0"/>
              <a:t>Planned future use:</a:t>
            </a:r>
          </a:p>
          <a:p>
            <a:r>
              <a:rPr lang="en-US" dirty="0" smtClean="0"/>
              <a:t>Reuse is expected by the creator</a:t>
            </a:r>
            <a:endParaRPr lang="en-US" dirty="0"/>
          </a:p>
        </p:txBody>
      </p:sp>
    </p:spTree>
    <p:extLst>
      <p:ext uri="{BB962C8B-B14F-4D97-AF65-F5344CB8AC3E}">
        <p14:creationId xmlns:p14="http://schemas.microsoft.com/office/powerpoint/2010/main" val="273008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3: small internal projects</a:t>
            </a:r>
            <a:endParaRPr lang="en-US" b="1"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t>Description:</a:t>
            </a:r>
          </a:p>
          <a:p>
            <a:pPr marL="0" indent="0">
              <a:buNone/>
            </a:pPr>
            <a:r>
              <a:rPr lang="en-US" dirty="0" smtClean="0"/>
              <a:t>A small project for internal use, the difference with level 2 is that we have moved from a single, self-contained, file with a single functionality to a bigger project that requires a proper architecture.</a:t>
            </a:r>
          </a:p>
          <a:p>
            <a:pPr marL="0" indent="0">
              <a:buNone/>
            </a:pPr>
            <a:r>
              <a:rPr lang="en-US" b="1" dirty="0" smtClean="0"/>
              <a:t>Requirements:</a:t>
            </a:r>
          </a:p>
          <a:p>
            <a:r>
              <a:rPr lang="en-US" dirty="0" smtClean="0"/>
              <a:t>Organized file-structure with proper architecture and separation of functionalities</a:t>
            </a:r>
          </a:p>
          <a:p>
            <a:r>
              <a:rPr lang="en-US" dirty="0" smtClean="0"/>
              <a:t>Basic codestyle, naming conventions</a:t>
            </a:r>
          </a:p>
          <a:p>
            <a:r>
              <a:rPr lang="en-US" dirty="0" smtClean="0"/>
              <a:t>Inline comments explaining complicated business logic (e.g. nested loops)</a:t>
            </a:r>
          </a:p>
          <a:p>
            <a:r>
              <a:rPr lang="en-US" dirty="0" smtClean="0"/>
              <a:t>Simple test-cases that can be run to check code-functionality, preferably automated unit-tests, coverage may be minimal.</a:t>
            </a:r>
          </a:p>
          <a:p>
            <a:r>
              <a:rPr lang="en-US" dirty="0" smtClean="0"/>
              <a:t>Git repo</a:t>
            </a:r>
          </a:p>
          <a:p>
            <a:r>
              <a:rPr lang="en-US" dirty="0" smtClean="0"/>
              <a:t>Separate readme with instructions</a:t>
            </a:r>
          </a:p>
          <a:p>
            <a:pPr marL="0" indent="0">
              <a:buNone/>
            </a:pPr>
            <a:endParaRPr lang="en-US" b="1" dirty="0" smtClean="0"/>
          </a:p>
          <a:p>
            <a:pPr marL="0" indent="0">
              <a:buNone/>
            </a:pPr>
            <a:r>
              <a:rPr lang="en-US" b="1" dirty="0" smtClean="0"/>
              <a:t>Maintenance effort:</a:t>
            </a:r>
          </a:p>
          <a:p>
            <a:r>
              <a:rPr lang="en-US" dirty="0" smtClean="0"/>
              <a:t>Medium</a:t>
            </a:r>
          </a:p>
          <a:p>
            <a:pPr marL="0" indent="0">
              <a:buNone/>
            </a:pPr>
            <a:endParaRPr lang="en-US" b="1" dirty="0" smtClean="0"/>
          </a:p>
          <a:p>
            <a:pPr marL="0" indent="0">
              <a:buNone/>
            </a:pPr>
            <a:r>
              <a:rPr lang="en-US" b="1" dirty="0" smtClean="0"/>
              <a:t>Planned future use:</a:t>
            </a:r>
          </a:p>
          <a:p>
            <a:r>
              <a:rPr lang="en-US" dirty="0" smtClean="0"/>
              <a:t>Reuse is expected by the creator, others may be interested in reusing it as well</a:t>
            </a:r>
            <a:endParaRPr lang="en-US" dirty="0"/>
          </a:p>
        </p:txBody>
      </p:sp>
    </p:spTree>
    <p:extLst>
      <p:ext uri="{BB962C8B-B14F-4D97-AF65-F5344CB8AC3E}">
        <p14:creationId xmlns:p14="http://schemas.microsoft.com/office/powerpoint/2010/main" val="342154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Level 4: full-fledged library with both internal and external use</a:t>
            </a:r>
            <a:endParaRPr lang="en-US" b="1"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t>Description:</a:t>
            </a:r>
          </a:p>
          <a:p>
            <a:pPr marL="0" indent="0">
              <a:buNone/>
            </a:pPr>
            <a:r>
              <a:rPr lang="en-US" dirty="0" smtClean="0"/>
              <a:t>A library that is expected to be reused both internally by the project as well as externally by others.</a:t>
            </a:r>
          </a:p>
          <a:p>
            <a:pPr marL="0" indent="0">
              <a:buNone/>
            </a:pPr>
            <a:r>
              <a:rPr lang="en-US" b="1" dirty="0" smtClean="0"/>
              <a:t>Requirements:</a:t>
            </a:r>
          </a:p>
          <a:p>
            <a:r>
              <a:rPr lang="en-US" dirty="0" smtClean="0"/>
              <a:t>Organized file-structure, separation of functionalities</a:t>
            </a:r>
          </a:p>
          <a:p>
            <a:r>
              <a:rPr lang="en-US" dirty="0" smtClean="0"/>
              <a:t>Basic codestyle, naming conventions</a:t>
            </a:r>
          </a:p>
          <a:p>
            <a:r>
              <a:rPr lang="en-US" dirty="0" smtClean="0"/>
              <a:t>Inline comments explaining complicated business logic (e.g. nested loops)</a:t>
            </a:r>
          </a:p>
          <a:p>
            <a:r>
              <a:rPr lang="en-US" dirty="0" smtClean="0"/>
              <a:t>Automated unit-tests with proper coverage</a:t>
            </a:r>
          </a:p>
          <a:p>
            <a:r>
              <a:rPr lang="en-US" dirty="0" smtClean="0"/>
              <a:t>Git repo</a:t>
            </a:r>
          </a:p>
          <a:p>
            <a:r>
              <a:rPr lang="en-US" dirty="0" smtClean="0"/>
              <a:t>Proper processes for deployment, maintenance, and code-quality have been set in place</a:t>
            </a:r>
          </a:p>
          <a:p>
            <a:r>
              <a:rPr lang="en-US" dirty="0" smtClean="0"/>
              <a:t>Code review by 2nd developer whenever possible</a:t>
            </a:r>
          </a:p>
          <a:p>
            <a:r>
              <a:rPr lang="en-US" dirty="0" smtClean="0"/>
              <a:t>Check for vulnerabilities when applicable</a:t>
            </a:r>
          </a:p>
          <a:p>
            <a:r>
              <a:rPr lang="en-US" dirty="0" smtClean="0"/>
              <a:t>Separate readme with instructions and full documentation of functionality</a:t>
            </a:r>
          </a:p>
          <a:p>
            <a:r>
              <a:rPr lang="en-US" dirty="0" smtClean="0"/>
              <a:t>Basic UX is handled when applicable</a:t>
            </a:r>
          </a:p>
          <a:p>
            <a:pPr marL="0" indent="0">
              <a:buNone/>
            </a:pPr>
            <a:r>
              <a:rPr lang="en-US" b="1" dirty="0" smtClean="0"/>
              <a:t>Maintenance effort:</a:t>
            </a:r>
          </a:p>
          <a:p>
            <a:r>
              <a:rPr lang="en-US" dirty="0" smtClean="0"/>
              <a:t>High, possibly requires external help depending on the level of professionalism expected, especially when specific specialist skills are needed (i.e. when a pen-test needs to be done)</a:t>
            </a:r>
          </a:p>
          <a:p>
            <a:pPr marL="0" indent="0">
              <a:buNone/>
            </a:pPr>
            <a:r>
              <a:rPr lang="en-US" b="1" dirty="0" smtClean="0"/>
              <a:t>Planned future use:</a:t>
            </a:r>
          </a:p>
          <a:p>
            <a:r>
              <a:rPr lang="en-US" dirty="0" smtClean="0"/>
              <a:t>Reuse is expected by the creator as well as by other external to his project</a:t>
            </a:r>
          </a:p>
          <a:p>
            <a:pPr marL="0" indent="0">
              <a:buNone/>
            </a:pPr>
            <a:endParaRPr lang="en-US" dirty="0"/>
          </a:p>
        </p:txBody>
      </p:sp>
    </p:spTree>
    <p:extLst>
      <p:ext uri="{BB962C8B-B14F-4D97-AF65-F5344CB8AC3E}">
        <p14:creationId xmlns:p14="http://schemas.microsoft.com/office/powerpoint/2010/main" val="26091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672</Words>
  <Application>Microsoft Office PowerPoint</Application>
  <PresentationFormat>Widescreen</PresentationFormat>
  <Paragraphs>78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Levels of Software Projects</vt:lpstr>
      <vt:lpstr>Level 0: One-off scripts with no business logic</vt:lpstr>
      <vt:lpstr>Level 1: Short experimental scripts</vt:lpstr>
      <vt:lpstr>Level 2: Short scripts</vt:lpstr>
      <vt:lpstr>Level 3: small internal projects</vt:lpstr>
      <vt:lpstr>Level 4: full-fledged library with both internal and external use</vt:lpstr>
    </vt:vector>
  </TitlesOfParts>
  <Company>Maastricht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Software Projects</dc:title>
  <dc:creator>Daalen, Florian van (MAASTRO)</dc:creator>
  <cp:lastModifiedBy>Daalen, Florian van (MAASTRO)</cp:lastModifiedBy>
  <cp:revision>2</cp:revision>
  <dcterms:created xsi:type="dcterms:W3CDTF">2023-02-14T12:56:11Z</dcterms:created>
  <dcterms:modified xsi:type="dcterms:W3CDTF">2023-02-14T13:30:11Z</dcterms:modified>
</cp:coreProperties>
</file>