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1" r:id="rId14"/>
    <p:sldId id="269" r:id="rId15"/>
    <p:sldId id="270" r:id="rId16"/>
    <p:sldId id="272" r:id="rId17"/>
    <p:sldId id="279" r:id="rId18"/>
    <p:sldId id="273" r:id="rId19"/>
    <p:sldId id="274" r:id="rId20"/>
    <p:sldId id="275" r:id="rId21"/>
    <p:sldId id="276" r:id="rId22"/>
    <p:sldId id="280" r:id="rId23"/>
    <p:sldId id="277" r:id="rId24"/>
    <p:sldId id="27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1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6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8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3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05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7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5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24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0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0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0BC0-0865-42DF-92E4-6429C145D662}" type="datetimeFigureOut">
              <a:rPr lang="nl-NL" smtClean="0"/>
              <a:t>30-11-2023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4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&amp; Test Driven Development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9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IDE’s allow you to set </a:t>
            </a:r>
            <a:br>
              <a:rPr lang="en-US" dirty="0" smtClean="0"/>
            </a:br>
            <a:r>
              <a:rPr lang="en-US" dirty="0" smtClean="0"/>
              <a:t>breakpoints this makes the program </a:t>
            </a:r>
            <a:br>
              <a:rPr lang="en-US" dirty="0" smtClean="0"/>
            </a:br>
            <a:r>
              <a:rPr lang="en-US" dirty="0" smtClean="0"/>
              <a:t>“pause”</a:t>
            </a:r>
          </a:p>
          <a:p>
            <a:endParaRPr lang="en-US" dirty="0" smtClean="0"/>
          </a:p>
          <a:p>
            <a:r>
              <a:rPr lang="en-US" dirty="0" smtClean="0"/>
              <a:t>While paused you have various functionalities</a:t>
            </a:r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93" y="952205"/>
            <a:ext cx="5023948" cy="19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 functionality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of elements accessible at this</a:t>
            </a:r>
            <a:br>
              <a:rPr lang="en-US" dirty="0" smtClean="0"/>
            </a:br>
            <a:r>
              <a:rPr lang="en-US" dirty="0" smtClean="0"/>
              <a:t>line of code </a:t>
            </a:r>
          </a:p>
          <a:p>
            <a:endParaRPr lang="en-US" dirty="0" smtClean="0"/>
          </a:p>
          <a:p>
            <a:r>
              <a:rPr lang="en-US" dirty="0" smtClean="0"/>
              <a:t>Ability to evaluate expressions with</a:t>
            </a:r>
            <a:br>
              <a:rPr lang="en-US" dirty="0" smtClean="0"/>
            </a:br>
            <a:r>
              <a:rPr lang="en-US" dirty="0" smtClean="0"/>
              <a:t>current state</a:t>
            </a:r>
          </a:p>
          <a:p>
            <a:endParaRPr lang="en-US" dirty="0" smtClean="0"/>
          </a:p>
          <a:p>
            <a:r>
              <a:rPr lang="en-US" dirty="0" smtClean="0"/>
              <a:t>Ability to navigate program:</a:t>
            </a:r>
          </a:p>
          <a:p>
            <a:pPr lvl="1"/>
            <a:r>
              <a:rPr lang="en-US" dirty="0" smtClean="0"/>
              <a:t>Execute next line</a:t>
            </a:r>
          </a:p>
          <a:p>
            <a:pPr lvl="1"/>
            <a:r>
              <a:rPr lang="en-US" dirty="0" smtClean="0"/>
              <a:t>Jump to next breakpoint</a:t>
            </a:r>
          </a:p>
          <a:p>
            <a:pPr lvl="1"/>
            <a:r>
              <a:rPr lang="en-US" dirty="0" smtClean="0"/>
              <a:t>Revert execution previous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10" y="1362619"/>
            <a:ext cx="5818915" cy="2138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0" y="3814763"/>
            <a:ext cx="5486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 functionality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Complete overview of state of your program</a:t>
            </a:r>
          </a:p>
          <a:p>
            <a:pPr lvl="1"/>
            <a:r>
              <a:rPr lang="en-US" dirty="0" smtClean="0"/>
              <a:t>Ability to experiment with expressions to try solutions</a:t>
            </a:r>
          </a:p>
          <a:p>
            <a:pPr lvl="1"/>
            <a:r>
              <a:rPr lang="en-US" dirty="0" smtClean="0"/>
              <a:t>Can step through the entire program if needed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Scary to use due to perceived complexity and information overload</a:t>
            </a:r>
          </a:p>
          <a:p>
            <a:pPr lvl="1"/>
            <a:r>
              <a:rPr lang="en-US" dirty="0" smtClean="0"/>
              <a:t>Finding good breakpoints can be difficult</a:t>
            </a:r>
          </a:p>
          <a:p>
            <a:pPr lvl="1"/>
            <a:r>
              <a:rPr lang="en-US" dirty="0" smtClean="0"/>
              <a:t>May force you to look at the horrors contained in a library you use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if-else, try-catch statements to debug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Difficult to place breakpoints in complex code:</a:t>
            </a:r>
          </a:p>
          <a:p>
            <a:pPr lvl="1"/>
            <a:r>
              <a:rPr lang="en-US" sz="2000" dirty="0" smtClean="0"/>
              <a:t>Recursive methods</a:t>
            </a:r>
          </a:p>
          <a:p>
            <a:pPr lvl="1"/>
            <a:r>
              <a:rPr lang="en-US" sz="2000" dirty="0" smtClean="0"/>
              <a:t>Complex loops</a:t>
            </a:r>
          </a:p>
          <a:p>
            <a:pPr lvl="1"/>
            <a:r>
              <a:rPr lang="en-US" sz="2000" dirty="0" smtClean="0"/>
              <a:t>Lambda’s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Solution: try-catch blocks, or if-else statements to create convenient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" y="4451548"/>
            <a:ext cx="5314070" cy="198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70" y="4350560"/>
            <a:ext cx="5796507" cy="18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bugs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better code:</a:t>
            </a:r>
          </a:p>
          <a:p>
            <a:pPr lvl="1"/>
            <a:r>
              <a:rPr lang="en-US" dirty="0" smtClean="0"/>
              <a:t>Adhere to code quality standards</a:t>
            </a:r>
          </a:p>
          <a:p>
            <a:pPr lvl="1"/>
            <a:r>
              <a:rPr lang="en-US" dirty="0" smtClean="0"/>
              <a:t>Separate functionalities</a:t>
            </a:r>
          </a:p>
          <a:p>
            <a:pPr lvl="1"/>
            <a:r>
              <a:rPr lang="en-US" dirty="0" smtClean="0"/>
              <a:t>Write modular code</a:t>
            </a:r>
          </a:p>
          <a:p>
            <a:pPr lvl="1"/>
            <a:r>
              <a:rPr lang="en-US" dirty="0" smtClean="0"/>
              <a:t>Pay attention to what you’re doing</a:t>
            </a:r>
          </a:p>
          <a:p>
            <a:pPr lvl="1"/>
            <a:endParaRPr lang="en-US" dirty="0"/>
          </a:p>
          <a:p>
            <a:r>
              <a:rPr lang="en-US" dirty="0" smtClean="0"/>
              <a:t>Create clear requirements before you start</a:t>
            </a:r>
          </a:p>
          <a:p>
            <a:endParaRPr lang="en-US" dirty="0"/>
          </a:p>
          <a:p>
            <a:r>
              <a:rPr lang="en-US" dirty="0" smtClean="0"/>
              <a:t>Use test-driven development</a:t>
            </a:r>
          </a:p>
          <a:p>
            <a:pPr lvl="1"/>
            <a:r>
              <a:rPr lang="en-US" dirty="0" smtClean="0"/>
              <a:t>Good tests will allow you to catch potential problems before they become too complex to handle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2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Test-Driven Development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93" y="1478928"/>
            <a:ext cx="4136707" cy="5053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86" y="2063931"/>
            <a:ext cx="604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feature starts with writing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code is solely done to </a:t>
            </a:r>
            <a:r>
              <a:rPr lang="en-US" dirty="0" smtClean="0"/>
              <a:t>make the tests pass</a:t>
            </a:r>
          </a:p>
        </p:txBody>
      </p:sp>
    </p:spTree>
    <p:extLst>
      <p:ext uri="{BB962C8B-B14F-4D97-AF65-F5344CB8AC3E}">
        <p14:creationId xmlns:p14="http://schemas.microsoft.com/office/powerpoint/2010/main" val="3573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TTD?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clearly defined goals when implementing</a:t>
            </a:r>
          </a:p>
          <a:p>
            <a:r>
              <a:rPr lang="en-US" dirty="0" smtClean="0"/>
              <a:t>Identifies issues, both functional and programmatically, early on</a:t>
            </a:r>
          </a:p>
          <a:p>
            <a:r>
              <a:rPr lang="en-US" dirty="0" smtClean="0"/>
              <a:t>Identifies issues in different parts of the code, even those you think you aren’t touching</a:t>
            </a:r>
          </a:p>
          <a:p>
            <a:r>
              <a:rPr lang="en-US" dirty="0" smtClean="0"/>
              <a:t>Provides a metric for code quality</a:t>
            </a:r>
          </a:p>
          <a:p>
            <a:r>
              <a:rPr lang="en-US" dirty="0" smtClean="0"/>
              <a:t>Provides a quick development cycle</a:t>
            </a:r>
          </a:p>
          <a:p>
            <a:r>
              <a:rPr lang="en-US" dirty="0" smtClean="0"/>
              <a:t>Encourages modular design as well as a coherent architecture</a:t>
            </a:r>
          </a:p>
          <a:p>
            <a:r>
              <a:rPr lang="en-US" dirty="0" smtClean="0"/>
              <a:t>Minimizes changes when new features are introduced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6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Biggest advantage: Tests make code (and bugs) understandable</a:t>
            </a:r>
            <a:endParaRPr lang="nl-N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1465428"/>
            <a:ext cx="769727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decide on a new feature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income from two people together</a:t>
            </a:r>
          </a:p>
        </p:txBody>
      </p:sp>
    </p:spTree>
    <p:extLst>
      <p:ext uri="{BB962C8B-B14F-4D97-AF65-F5344CB8AC3E}">
        <p14:creationId xmlns:p14="http://schemas.microsoft.com/office/powerpoint/2010/main" val="12021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tests and watch them fail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9733" cy="3505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23" y="4482329"/>
            <a:ext cx="50387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31138"/>
            <a:ext cx="6050280" cy="10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debugging</a:t>
            </a:r>
          </a:p>
          <a:p>
            <a:r>
              <a:rPr lang="en-US" dirty="0" smtClean="0"/>
              <a:t>Different types of errors and bugs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debug with various tools: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Print statements and logging</a:t>
            </a:r>
          </a:p>
          <a:p>
            <a:pPr lvl="1"/>
            <a:r>
              <a:rPr lang="en-US" dirty="0" smtClean="0"/>
              <a:t>Debugging console</a:t>
            </a:r>
          </a:p>
          <a:p>
            <a:pPr lvl="1"/>
            <a:r>
              <a:rPr lang="en-US" dirty="0" smtClean="0"/>
              <a:t>Using if-else, and try-catch statements to debug</a:t>
            </a:r>
          </a:p>
          <a:p>
            <a:pPr lvl="1"/>
            <a:endParaRPr lang="en-US" dirty="0"/>
          </a:p>
          <a:p>
            <a:r>
              <a:rPr lang="en-US" dirty="0" smtClean="0"/>
              <a:t>How to prevent bugs:</a:t>
            </a:r>
          </a:p>
          <a:p>
            <a:pPr lvl="1"/>
            <a:r>
              <a:rPr lang="en-US" dirty="0" smtClean="0"/>
              <a:t>Test Driven Development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write code that passes the tests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39" y="4235450"/>
            <a:ext cx="5448300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8156"/>
            <a:ext cx="9239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Clean up code, and move on to the next feature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" y="1825625"/>
            <a:ext cx="9220200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9" y="4235450"/>
            <a:ext cx="5448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</a:t>
            </a:r>
            <a:r>
              <a:rPr lang="en-US" dirty="0" smtClean="0"/>
              <a:t>1: Start a new feature and add new tests to cover this feature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877" y="4082959"/>
            <a:ext cx="4886325" cy="16573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2" y="1877105"/>
            <a:ext cx="9958932" cy="139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1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Theory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smtClean="0"/>
              <a:t>Practice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Theoretically all tests should be defined before </a:t>
            </a:r>
            <a:br>
              <a:rPr lang="en-US" dirty="0" smtClean="0"/>
            </a:br>
            <a:r>
              <a:rPr lang="en-US" dirty="0" smtClean="0"/>
              <a:t>any code is written</a:t>
            </a:r>
          </a:p>
          <a:p>
            <a:pPr lvl="1"/>
            <a:r>
              <a:rPr lang="en-US" dirty="0" smtClean="0"/>
              <a:t>In practice this isn’t possible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Usefulness highly dependents on quality of the </a:t>
            </a:r>
            <a:br>
              <a:rPr lang="en-US" dirty="0" smtClean="0"/>
            </a:br>
            <a:r>
              <a:rPr lang="en-US" dirty="0" smtClean="0"/>
              <a:t>tests &amp; programmers</a:t>
            </a:r>
          </a:p>
          <a:p>
            <a:pPr lvl="1"/>
            <a:r>
              <a:rPr lang="en-US" dirty="0" smtClean="0"/>
              <a:t>Designing good tests, and covering all important </a:t>
            </a:r>
            <a:br>
              <a:rPr lang="en-US" dirty="0" smtClean="0"/>
            </a:br>
            <a:r>
              <a:rPr lang="en-US" dirty="0" smtClean="0"/>
              <a:t>scenarios, requires practice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Writing tests can feel like pointless busywork, </a:t>
            </a:r>
            <a:br>
              <a:rPr lang="en-US" dirty="0" smtClean="0"/>
            </a:br>
            <a:r>
              <a:rPr lang="en-US" dirty="0" smtClean="0"/>
              <a:t>especially for inexperienced programmers</a:t>
            </a:r>
          </a:p>
          <a:p>
            <a:pPr lvl="1"/>
            <a:r>
              <a:rPr lang="en-US" dirty="0" smtClean="0"/>
              <a:t>You will be glad you’ve done it when a test catches a </a:t>
            </a:r>
            <a:br>
              <a:rPr lang="en-US" dirty="0" smtClean="0"/>
            </a:br>
            <a:r>
              <a:rPr lang="en-US" dirty="0" smtClean="0"/>
              <a:t>mistake before you your 3-week experiment crashes in</a:t>
            </a:r>
            <a:br>
              <a:rPr lang="en-US" dirty="0" smtClean="0"/>
            </a:br>
            <a:r>
              <a:rPr lang="en-US" dirty="0" smtClean="0"/>
              <a:t>week 2</a:t>
            </a:r>
          </a:p>
          <a:p>
            <a:pPr lvl="1"/>
            <a:endParaRPr lang="en-US" dirty="0"/>
          </a:p>
          <a:p>
            <a:r>
              <a:rPr lang="en-US" dirty="0" smtClean="0"/>
              <a:t>You don’t need a 100% test-coverage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01" y="821423"/>
            <a:ext cx="4154499" cy="588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48" y="940820"/>
            <a:ext cx="4945749" cy="53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How to get good at 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</a:p>
          <a:p>
            <a:r>
              <a:rPr lang="en-US" dirty="0" smtClean="0"/>
              <a:t>Review code &amp; tests written by others</a:t>
            </a:r>
          </a:p>
          <a:p>
            <a:r>
              <a:rPr lang="en-US" dirty="0" smtClean="0"/>
              <a:t>Have others review your code &amp; tests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44" y="3792035"/>
            <a:ext cx="8711111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correcting bugs and defects</a:t>
            </a:r>
          </a:p>
          <a:p>
            <a:r>
              <a:rPr lang="en-US" dirty="0" smtClean="0"/>
              <a:t>Continuous process, issues will pop up at</a:t>
            </a:r>
            <a:br>
              <a:rPr lang="en-US" dirty="0" smtClean="0"/>
            </a:br>
            <a:r>
              <a:rPr lang="en-US" dirty="0" smtClean="0"/>
              <a:t>every step in the software’s lifecycle.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365125"/>
            <a:ext cx="4588135" cy="61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errors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code that will not compile</a:t>
            </a:r>
          </a:p>
          <a:p>
            <a:r>
              <a:rPr lang="en-US" dirty="0" smtClean="0"/>
              <a:t>Automatically detected by IDE’s</a:t>
            </a:r>
          </a:p>
          <a:p>
            <a:pPr lvl="1"/>
            <a:r>
              <a:rPr lang="en-US" dirty="0" smtClean="0"/>
              <a:t>“Strict” languages, like Java, will </a:t>
            </a:r>
            <a:br>
              <a:rPr lang="en-US" dirty="0" smtClean="0"/>
            </a:br>
            <a:r>
              <a:rPr lang="en-US" dirty="0" smtClean="0"/>
              <a:t>attempt to catch potential problems </a:t>
            </a:r>
            <a:br>
              <a:rPr lang="en-US" dirty="0" smtClean="0"/>
            </a:br>
            <a:r>
              <a:rPr lang="en-US" dirty="0" smtClean="0"/>
              <a:t>early by throwing compile errors</a:t>
            </a:r>
          </a:p>
          <a:p>
            <a:pPr lvl="1"/>
            <a:r>
              <a:rPr lang="en-US" dirty="0" smtClean="0"/>
              <a:t>“Relaxed” languages, like python,</a:t>
            </a:r>
            <a:br>
              <a:rPr lang="en-US" dirty="0" smtClean="0"/>
            </a:br>
            <a:r>
              <a:rPr lang="en-US" dirty="0" smtClean="0"/>
              <a:t>will throw less compile errors. </a:t>
            </a:r>
            <a:br>
              <a:rPr lang="en-US" dirty="0" smtClean="0"/>
            </a:br>
            <a:r>
              <a:rPr lang="en-US" dirty="0" smtClean="0"/>
              <a:t>In return they will have more </a:t>
            </a:r>
            <a:br>
              <a:rPr lang="en-US" dirty="0" smtClean="0"/>
            </a:br>
            <a:r>
              <a:rPr lang="en-US" dirty="0" smtClean="0"/>
              <a:t>runtime errors</a:t>
            </a:r>
          </a:p>
          <a:p>
            <a:pPr lvl="1"/>
            <a:endParaRPr lang="en-US" dirty="0"/>
          </a:p>
          <a:p>
            <a:r>
              <a:rPr lang="en-US" dirty="0" smtClean="0"/>
              <a:t>Easy to find, analyze, and fix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76" y="3724408"/>
            <a:ext cx="5526133" cy="432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76" y="937986"/>
            <a:ext cx="6026224" cy="2429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77" y="4366715"/>
            <a:ext cx="572142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Code compiles, but an error occurs</a:t>
            </a:r>
            <a:br>
              <a:rPr lang="en-US" sz="2000" dirty="0" smtClean="0"/>
            </a:br>
            <a:r>
              <a:rPr lang="en-US" sz="2000" dirty="0" smtClean="0"/>
              <a:t>at runtime</a:t>
            </a:r>
          </a:p>
          <a:p>
            <a:endParaRPr lang="en-US" sz="2000" dirty="0" smtClean="0"/>
          </a:p>
          <a:p>
            <a:r>
              <a:rPr lang="en-US" sz="2000" dirty="0" smtClean="0"/>
              <a:t>Cannot be automatically detected by</a:t>
            </a:r>
            <a:br>
              <a:rPr lang="en-US" sz="2000" dirty="0" smtClean="0"/>
            </a:br>
            <a:r>
              <a:rPr lang="en-US" sz="2000" dirty="0" smtClean="0"/>
              <a:t>the IDE, but a programmer can often see them </a:t>
            </a:r>
            <a:br>
              <a:rPr lang="en-US" sz="2000" dirty="0" smtClean="0"/>
            </a:br>
            <a:r>
              <a:rPr lang="en-US" sz="2000" dirty="0" smtClean="0"/>
              <a:t>coming</a:t>
            </a:r>
          </a:p>
          <a:p>
            <a:endParaRPr lang="en-US" sz="2000" dirty="0"/>
          </a:p>
          <a:p>
            <a:r>
              <a:rPr lang="en-US" sz="2000" dirty="0" smtClean="0"/>
              <a:t>Relatively easy to find: error shows the line in </a:t>
            </a:r>
            <a:br>
              <a:rPr lang="en-US" sz="2000" dirty="0" smtClean="0"/>
            </a:br>
            <a:r>
              <a:rPr lang="en-US" sz="2000" dirty="0" smtClean="0"/>
              <a:t>question</a:t>
            </a:r>
          </a:p>
          <a:p>
            <a:r>
              <a:rPr lang="en-US" sz="2000" dirty="0" smtClean="0"/>
              <a:t>Analyzing can be complex: original cause may be </a:t>
            </a:r>
            <a:br>
              <a:rPr lang="en-US" sz="2000" dirty="0" smtClean="0"/>
            </a:br>
            <a:r>
              <a:rPr lang="en-US" sz="2000" dirty="0" smtClean="0"/>
              <a:t>elsewhere in the code</a:t>
            </a:r>
          </a:p>
          <a:p>
            <a:r>
              <a:rPr lang="en-US" sz="2000" dirty="0" smtClean="0"/>
              <a:t>Fixing can be complex: may require rewriting </a:t>
            </a:r>
            <a:br>
              <a:rPr lang="en-US" sz="2000" dirty="0" smtClean="0"/>
            </a:br>
            <a:r>
              <a:rPr lang="en-US" sz="2000" dirty="0" smtClean="0"/>
              <a:t>significant parts of the code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16" y="619275"/>
            <a:ext cx="5172890" cy="1237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16" y="2111065"/>
            <a:ext cx="5767947" cy="1157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16" y="3718560"/>
            <a:ext cx="5679162" cy="637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16" y="4592102"/>
            <a:ext cx="5767947" cy="8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errors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runs without errors, </a:t>
            </a:r>
            <a:br>
              <a:rPr lang="en-US" dirty="0" smtClean="0"/>
            </a:br>
            <a:r>
              <a:rPr lang="en-US" dirty="0" smtClean="0"/>
              <a:t>but doesn’t do what it’s supposed to do</a:t>
            </a:r>
          </a:p>
          <a:p>
            <a:endParaRPr lang="en-US" dirty="0"/>
          </a:p>
          <a:p>
            <a:r>
              <a:rPr lang="en-US" dirty="0" smtClean="0"/>
              <a:t>Will only be detected by running tests</a:t>
            </a:r>
          </a:p>
          <a:p>
            <a:endParaRPr lang="en-US" dirty="0"/>
          </a:p>
          <a:p>
            <a:r>
              <a:rPr lang="en-US" dirty="0" smtClean="0"/>
              <a:t>Difficult to find</a:t>
            </a:r>
          </a:p>
          <a:p>
            <a:r>
              <a:rPr lang="en-US" dirty="0" smtClean="0"/>
              <a:t>Analyzing business logic is complex</a:t>
            </a:r>
          </a:p>
          <a:p>
            <a:r>
              <a:rPr lang="en-US" dirty="0" smtClean="0"/>
              <a:t>Fixing business logic is complex</a:t>
            </a:r>
          </a:p>
          <a:p>
            <a:endParaRPr lang="en-US" dirty="0"/>
          </a:p>
          <a:p>
            <a:r>
              <a:rPr lang="en-US" dirty="0" smtClean="0"/>
              <a:t>Write good tests and you will have happy users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47" y="365125"/>
            <a:ext cx="4492315" cy="2138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86" y="2638968"/>
            <a:ext cx="4879114" cy="6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877877"/>
            <a:ext cx="10515600" cy="1884226"/>
          </a:xfrm>
        </p:spPr>
        <p:txBody>
          <a:bodyPr>
            <a:normAutofit/>
          </a:bodyPr>
          <a:lstStyle/>
          <a:p>
            <a:r>
              <a:rPr lang="en-US" dirty="0" smtClean="0"/>
              <a:t>Step 1: cry</a:t>
            </a:r>
          </a:p>
          <a:p>
            <a:r>
              <a:rPr lang="en-US" dirty="0" smtClean="0"/>
              <a:t>Step 2: get an actual IDE, go debug in there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2" y="1262448"/>
            <a:ext cx="4165158" cy="2342901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3500845"/>
            <a:ext cx="10515600" cy="288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debugging tools out of the box</a:t>
            </a:r>
          </a:p>
          <a:p>
            <a:r>
              <a:rPr lang="en-US" dirty="0"/>
              <a:t>In terms of debugging </a:t>
            </a:r>
            <a:r>
              <a:rPr lang="en-US" dirty="0" smtClean="0"/>
              <a:t>it’s worse than notepad++</a:t>
            </a:r>
          </a:p>
          <a:p>
            <a:r>
              <a:rPr lang="en-US" dirty="0" smtClean="0"/>
              <a:t>Only useful feature is the pretty printing feature after each cell</a:t>
            </a:r>
          </a:p>
          <a:p>
            <a:r>
              <a:rPr lang="en-US" dirty="0" smtClean="0"/>
              <a:t>Notebook-wide state can lead to weird behavior during debugging</a:t>
            </a:r>
          </a:p>
          <a:p>
            <a:pPr lvl="1"/>
            <a:r>
              <a:rPr lang="en-US" dirty="0" smtClean="0"/>
              <a:t>E.g. running the same cell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6830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print statements (or logging)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850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to look at the state of a </a:t>
            </a:r>
            <a:br>
              <a:rPr lang="en-US" dirty="0" smtClean="0"/>
            </a:br>
            <a:r>
              <a:rPr lang="en-US" dirty="0" smtClean="0"/>
              <a:t>simple variable</a:t>
            </a:r>
          </a:p>
          <a:p>
            <a:r>
              <a:rPr lang="en-US" dirty="0" smtClean="0"/>
              <a:t>Useless for complex objects</a:t>
            </a:r>
          </a:p>
          <a:p>
            <a:endParaRPr lang="en-US" dirty="0"/>
          </a:p>
          <a:p>
            <a:r>
              <a:rPr lang="en-US" dirty="0" smtClean="0"/>
              <a:t>Can be used to quickly find </a:t>
            </a:r>
            <a:br>
              <a:rPr lang="en-US" dirty="0" smtClean="0"/>
            </a:br>
            <a:r>
              <a:rPr lang="en-US" dirty="0" smtClean="0"/>
              <a:t>an issue, especially useful in loops</a:t>
            </a:r>
            <a:br>
              <a:rPr lang="en-US" dirty="0" smtClean="0"/>
            </a:br>
            <a:r>
              <a:rPr lang="en-US" dirty="0" smtClean="0"/>
              <a:t>or recursive code</a:t>
            </a:r>
          </a:p>
          <a:p>
            <a:endParaRPr lang="en-US" dirty="0"/>
          </a:p>
          <a:p>
            <a:r>
              <a:rPr lang="en-US" dirty="0" smtClean="0"/>
              <a:t>Quickly becomes overwhelming in</a:t>
            </a:r>
            <a:br>
              <a:rPr lang="en-US" dirty="0" smtClean="0"/>
            </a:br>
            <a:r>
              <a:rPr lang="en-US" dirty="0" smtClean="0"/>
              <a:t>large programs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20" y="1255507"/>
            <a:ext cx="5666966" cy="2071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19" y="1206266"/>
            <a:ext cx="5562463" cy="2992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20" y="4524511"/>
            <a:ext cx="5884680" cy="1185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20" y="4524511"/>
            <a:ext cx="6006102" cy="1185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19" y="1255507"/>
            <a:ext cx="5851969" cy="3391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318" y="4696667"/>
            <a:ext cx="6006103" cy="17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print statements (or logging)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850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Simple &amp; quick</a:t>
            </a:r>
          </a:p>
          <a:p>
            <a:pPr lvl="1"/>
            <a:r>
              <a:rPr lang="en-US" dirty="0" smtClean="0"/>
              <a:t>Useful if you already have a good idea of what you’re looking for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Not very precise</a:t>
            </a:r>
          </a:p>
          <a:p>
            <a:pPr lvl="1"/>
            <a:r>
              <a:rPr lang="en-US" dirty="0" smtClean="0"/>
              <a:t>Can’t handle complex objects</a:t>
            </a:r>
          </a:p>
          <a:p>
            <a:pPr lvl="1"/>
            <a:r>
              <a:rPr lang="en-US" dirty="0" smtClean="0"/>
              <a:t>Becomes overwhelming in complex scenarios</a:t>
            </a:r>
          </a:p>
          <a:p>
            <a:pPr lvl="1"/>
            <a:r>
              <a:rPr lang="en-US" dirty="0" smtClean="0"/>
              <a:t>If you don’t know what you’re looking for, you won’t know what to print.</a:t>
            </a:r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67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995</Words>
  <Application>Microsoft Office PowerPoint</Application>
  <PresentationFormat>Widescreen</PresentationFormat>
  <Paragraphs>159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Debugging &amp; Test Driven Development</vt:lpstr>
      <vt:lpstr>Outline</vt:lpstr>
      <vt:lpstr>What is debugging</vt:lpstr>
      <vt:lpstr>Compile time errors</vt:lpstr>
      <vt:lpstr>Runtime errors</vt:lpstr>
      <vt:lpstr>Logical errors</vt:lpstr>
      <vt:lpstr>Debugging with Jupyter notebook:</vt:lpstr>
      <vt:lpstr>Debugging with print statements (or logging)</vt:lpstr>
      <vt:lpstr>Debugging with print statements (or logging)</vt:lpstr>
      <vt:lpstr>Debugging console</vt:lpstr>
      <vt:lpstr>Debugging console functionality</vt:lpstr>
      <vt:lpstr>Debugging console functionality</vt:lpstr>
      <vt:lpstr>Using if-else, try-catch statements to debug</vt:lpstr>
      <vt:lpstr>How to prevent bugs</vt:lpstr>
      <vt:lpstr>What is Test-Driven Development</vt:lpstr>
      <vt:lpstr>Why do TTD?</vt:lpstr>
      <vt:lpstr>Biggest advantage: Tests make code (and bugs) understandable</vt:lpstr>
      <vt:lpstr>Step one: decide on a new feature</vt:lpstr>
      <vt:lpstr>Step 2: create tests and watch them fail</vt:lpstr>
      <vt:lpstr>Step 3: write code that passes the tests</vt:lpstr>
      <vt:lpstr>Step 4: Clean up code, and move on to the next feature</vt:lpstr>
      <vt:lpstr>Step 1: Start a new feature and add new tests to cover this feature</vt:lpstr>
      <vt:lpstr>TDD: Theory v.s. Practice</vt:lpstr>
      <vt:lpstr>TDD: How to get good at it?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Daalen, Florian van (MAASTRO)</dc:creator>
  <cp:lastModifiedBy>Daalen, Florian van (RT)</cp:lastModifiedBy>
  <cp:revision>42</cp:revision>
  <dcterms:created xsi:type="dcterms:W3CDTF">2023-04-17T09:17:38Z</dcterms:created>
  <dcterms:modified xsi:type="dcterms:W3CDTF">2023-11-30T12:44:10Z</dcterms:modified>
</cp:coreProperties>
</file>