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omments/modernComment_102_90DCF3AE.xml" ContentType="application/vnd.ms-powerpoint.comments+xml"/>
  <Override PartName="/ppt/comments/modernComment_104_CBF092C5.xml" ContentType="application/vnd.ms-powerpoint.comments+xml"/>
  <Override PartName="/ppt/comments/modernComment_105_18E21B5.xml" ContentType="application/vnd.ms-powerpoint.comment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60" r:id="rId7"/>
    <p:sldId id="261" r:id="rId8"/>
    <p:sldId id="262" r:id="rId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FB56F3A-366E-2DE6-2CED-611F6F4E9C66}" name="Ralph Brecheisen" initials="RB" userId="S::ralph.brecheisen@maastro.nl::f298dded-971f-4e96-9402-5708bf72887d" providerId="AD"/>
  <p188:author id="{B256294C-DD53-F337-F51F-ACE5E06D4639}" name="Aiara Lobo Gomes" initials="AG" userId="S::aiara.lobogomes@maastro.nl::ea21328a-303d-4bcd-846f-41db275cad9a" providerId="AD"/>
  <p188:author id="{11D22365-B884-C6A6-E2B4-0A866AFBF2A1}" name="Florian van Daalen" initials="FD" userId="S::florian.vandaalen@maastro.nl::1ac26d17-1f5c-4d44-b06d-8bd5da1f8df2" providerId="AD"/>
  <p188:author id="{E5A977C6-2DD4-581A-08EE-FA3FC9773623}" name="Johan van Soest" initials="JS" userId="S::johan.vansoest@maastro.nl::5d43486e-a276-4906-87cf-dbb33a00d58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2125E5-F61D-4829-9B55-53C54F3237D0}" v="13" dt="2023-02-15T10:55:19.745"/>
    <p1510:client id="{29875D5A-6871-1D66-240D-4D5AB09B6B9A}" v="5" dt="2023-02-16T09:05:07.885"/>
    <p1510:client id="{5EDC057B-B6C5-FC3F-F5E9-55FFC1ED0C5C}" v="16" dt="2023-02-16T09:21:48.449"/>
    <p1510:client id="{770CE703-0B11-4D8B-A7E3-A0AE25C67DD9}" v="6" dt="2023-03-29T19:53:54.309"/>
    <p1510:client id="{7A2C8AFE-14A3-36FE-EA1E-CFE24650E0FB}" v="115" dt="2023-03-16T13:18:34.413"/>
    <p1510:client id="{A4F7040E-2BF2-62C2-6453-36419E2581B2}" v="3" dt="2023-02-15T13:02:27.843"/>
    <p1510:client id="{C5DEF346-22B5-56BB-18A2-99582CBCA6DE}" v="16" dt="2023-02-16T12:57:34.9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5/10/relationships/revisionInfo" Target="revisionInfo.xml"/></Relationships>
</file>

<file path=ppt/comments/modernComment_102_90DCF3AE.xml><?xml version="1.0" encoding="utf-8"?>
<p188:cmLst xmlns:a="http://schemas.openxmlformats.org/drawingml/2006/main" xmlns:r="http://schemas.openxmlformats.org/officeDocument/2006/relationships" xmlns:p188="http://schemas.microsoft.com/office/powerpoint/2018/8/main">
  <p188:cm id="{FA93F46C-F03A-437B-883A-E9DFE763400E}" authorId="{B256294C-DD53-F337-F51F-ACE5E06D4639}" status="resolved" created="2023-02-15T10:48:42.810" complete="100000">
    <ac:txMkLst xmlns:ac="http://schemas.microsoft.com/office/drawing/2013/main/command">
      <pc:docMk xmlns:pc="http://schemas.microsoft.com/office/powerpoint/2013/main/command"/>
      <pc:sldMk xmlns:pc="http://schemas.microsoft.com/office/powerpoint/2013/main/command" cId="2430399406" sldId="258"/>
      <ac:spMk id="3" creationId="{00000000-0000-0000-0000-000000000000}"/>
      <ac:txMk cp="365" len="13">
        <ac:context len="650" hash="1408040475"/>
      </ac:txMk>
    </ac:txMkLst>
    <p188:pos x="1905000" y="2143125"/>
    <p188:replyLst>
      <p188:reply id="{2FE12924-1353-4B62-A47E-831DDDB87C17}" authorId="{FFB56F3A-366E-2DE6-2CED-611F6F4E9C66}" created="2023-02-16T08:20:31.853">
        <p188:txBody>
          <a:bodyPr/>
          <a:lstStyle/>
          <a:p>
            <a:r>
              <a:rPr lang="nl-NL"/>
              <a:t>I agree, #lines does not map 1-to-1 to complexity</a:t>
            </a:r>
          </a:p>
        </p188:txBody>
      </p188:reply>
      <p188:reply id="{7A955960-8845-4E97-B9AB-DB4A86861C9D}" authorId="{FFB56F3A-366E-2DE6-2CED-611F6F4E9C66}" created="2023-02-16T08:27:21.209">
        <p188:txBody>
          <a:bodyPr/>
          <a:lstStyle/>
          <a:p>
            <a:r>
              <a:rPr lang="nl-NL"/>
              <a:t>Question is what's "experimental" and what is not, or no longer. I think a better description for level 1 scripts is that they are purely for personal use, to gain deeper insight into something without being bogged down by software dev considerations. That can sometimes limit creative thinking in my opinion. Once you've figured out the ins and outs, you rethink the problem, redesign, refactor, etc, and move on to levels 2 and up</a:t>
            </a:r>
          </a:p>
        </p188:txBody>
      </p188:reply>
      <p188:reply id="{CEDD0CAC-0A5E-4E85-A2E4-2B51D8817A75}" authorId="{11D22365-B884-C6A6-E2B4-0A866AFBF2A1}" created="2023-02-16T12:40:22.651">
        <p188:txBody>
          <a:bodyPr/>
          <a:lstStyle/>
          <a:p>
            <a:r>
              <a:rPr lang="en-US"/>
              <a:t>Main intent behind the # of lines is the idea that at a certain point it stops being a bit of personal experimental toy code.
I definitly agree this needs a clear definition for everyone. </a:t>
            </a:r>
          </a:p>
        </p188:txBody>
      </p188:reply>
    </p188:replyLst>
    <p188:txBody>
      <a:bodyPr/>
      <a:lstStyle/>
      <a:p>
        <a:r>
          <a:rPr lang="en-GB"/>
          <a:t>We might want to rephrase as it is difficult to give a max number of lines.</a:t>
        </a:r>
      </a:p>
    </p188:txBody>
  </p188:cm>
</p188:cmLst>
</file>

<file path=ppt/comments/modernComment_104_CBF092C5.xml><?xml version="1.0" encoding="utf-8"?>
<p188:cmLst xmlns:a="http://schemas.openxmlformats.org/drawingml/2006/main" xmlns:r="http://schemas.openxmlformats.org/officeDocument/2006/relationships" xmlns:p188="http://schemas.microsoft.com/office/powerpoint/2018/8/main">
  <p188:cm id="{ABCC8D7C-2BFC-4A01-B73D-5B468B13EA2D}" authorId="{B256294C-DD53-F337-F51F-ACE5E06D4639}" status="resolved" created="2023-02-15T10:53:35.351" complete="100000">
    <ac:txMkLst xmlns:ac="http://schemas.microsoft.com/office/drawing/2013/main/command">
      <pc:docMk xmlns:pc="http://schemas.microsoft.com/office/powerpoint/2013/main/command"/>
      <pc:sldMk xmlns:pc="http://schemas.microsoft.com/office/powerpoint/2013/main/command" cId="3421541061" sldId="260"/>
      <ac:spMk id="3" creationId="{00000000-0000-0000-0000-000000000000}"/>
      <ac:txMk cp="717" len="7">
        <ac:context len="1077" hash="1974828479"/>
      </ac:txMk>
    </ac:txMkLst>
    <p188:pos x="2019300" y="2952750"/>
    <p188:replyLst>
      <p188:reply id="{EEEB32D1-EF61-4177-B7D8-FA7C651570EA}" authorId="{11D22365-B884-C6A6-E2B4-0A866AFBF2A1}" created="2023-02-15T13:02:27.843">
        <p188:txBody>
          <a:bodyPr/>
          <a:lstStyle/>
          <a:p>
            <a:r>
              <a:rPr lang="en-US"/>
              <a:t>I would've expected level 2 to still be self-documenting enough that a seperate readme file might not be necesary.
For clarity/simplicity it might be easier to just always demand it though.</a:t>
            </a:r>
          </a:p>
        </p188:txBody>
      </p188:reply>
    </p188:replyLst>
    <p188:txBody>
      <a:bodyPr/>
      <a:lstStyle/>
      <a:p>
        <a:r>
          <a:rPr lang="en-GB"/>
          <a:t>I expect a readme to be present in every repo. The level of info in the readme might vary.</a:t>
        </a:r>
      </a:p>
    </p188:txBody>
  </p188:cm>
  <p188:cm id="{67D22CE5-C95A-4416-AE42-0F85FF62E748}" authorId="{E5A977C6-2DD4-581A-08EE-FA3FC9773623}" status="resolved" created="2023-02-16T09:19:07.600" complete="100000">
    <pc:sldMkLst xmlns:pc="http://schemas.microsoft.com/office/powerpoint/2013/main/command">
      <pc:docMk/>
      <pc:sldMk cId="3421541061" sldId="260"/>
    </pc:sldMkLst>
    <p188:txBody>
      <a:bodyPr/>
      <a:lstStyle/>
      <a:p>
        <a:r>
          <a:rPr lang="en-US"/>
          <a:t>Difference between level 3 and 4 is large. Small internal project or externally used library are two different things.</a:t>
        </a:r>
      </a:p>
    </p188:txBody>
  </p188:cm>
</p188:cmLst>
</file>

<file path=ppt/comments/modernComment_105_18E21B5.xml><?xml version="1.0" encoding="utf-8"?>
<p188:cmLst xmlns:a="http://schemas.openxmlformats.org/drawingml/2006/main" xmlns:r="http://schemas.openxmlformats.org/officeDocument/2006/relationships" xmlns:p188="http://schemas.microsoft.com/office/powerpoint/2018/8/main">
  <p188:cm id="{F6F54081-1CF3-4166-B33C-D0C7286F711A}" authorId="{FFB56F3A-366E-2DE6-2CED-611F6F4E9C66}" status="resolved" created="2023-02-16T09:05:07.885" complete="100000">
    <pc:sldMkLst xmlns:pc="http://schemas.microsoft.com/office/powerpoint/2013/main/command">
      <pc:docMk/>
      <pc:sldMk cId="26091957" sldId="261"/>
    </pc:sldMkLst>
    <p188:replyLst>
      <p188:reply id="{F6198F11-777F-4F3A-A30B-280B719183AE}" authorId="{11D22365-B884-C6A6-E2B4-0A866AFBF2A1}" created="2023-02-16T12:53:14.269">
        <p188:txBody>
          <a:bodyPr/>
          <a:lstStyle/>
          <a:p>
            <a:r>
              <a:rPr lang="en-US"/>
              <a:t>Agreed, I don't expect every PhD to produce code at every level. But I do think it's important that everyone knows the various levels so that everyone knows when they should start asking for (external) help.</a:t>
            </a:r>
          </a:p>
        </p188:txBody>
      </p188:reply>
    </p188:replyLst>
    <p188:txBody>
      <a:bodyPr/>
      <a:lstStyle/>
      <a:p>
        <a:r>
          <a:rPr lang="nl-NL"/>
          <a:t>I'm not convinced that the person going from level 0/1 to level 4 should all be the same person. There are definitely all these different levels in the software maturity process but I'm not sure it should be the same person </a:t>
        </a:r>
      </a:p>
    </p188:txBody>
  </p188:cm>
  <p188:cm id="{0E4B270B-6710-4613-A942-E3E86E83C36E}" authorId="{E5A977C6-2DD4-581A-08EE-FA3FC9773623}" status="resolved" created="2023-02-16T09:20:18.696" complete="100000">
    <ac:txMkLst xmlns:ac="http://schemas.microsoft.com/office/drawing/2013/main/command">
      <pc:docMk xmlns:pc="http://schemas.microsoft.com/office/powerpoint/2013/main/command"/>
      <pc:sldMk xmlns:pc="http://schemas.microsoft.com/office/powerpoint/2013/main/command" cId="26091957" sldId="261"/>
      <ac:spMk id="3" creationId="{00000000-0000-0000-0000-000000000000}"/>
      <ac:txMk cp="806" len="35">
        <ac:context len="1149" hash="3434587267"/>
      </ac:txMk>
    </ac:txMkLst>
    <p188:pos x="2382591" y="3402169"/>
    <p188:replyLst>
      <p188:reply id="{2428F1D2-D677-46C5-BA98-4F9EFAD660E0}" authorId="{E5A977C6-2DD4-581A-08EE-FA3FC9773623}" created="2023-02-16T09:21:00.432">
        <p188:txBody>
          <a:bodyPr/>
          <a:lstStyle/>
          <a:p>
            <a:r>
              <a:rPr lang="en-US"/>
              <a:t>Meaning: maybe we have a level 5 (software product) which is different form library/single repo project</a:t>
            </a:r>
          </a:p>
        </p188:txBody>
      </p188:reply>
      <p188:reply id="{4F7F2BD1-C6DF-408D-B7E3-3B5C0AC96245}" authorId="{11D22365-B884-C6A6-E2B4-0A866AFBF2A1}" created="2023-02-16T12:57:34.980">
        <p188:txBody>
          <a:bodyPr/>
          <a:lstStyle/>
          <a:p>
            <a:r>
              <a:rPr lang="en-US"/>
              <a:t>I would say that should be covered under seperation of functionalities/general architecture, and is something that becomes relevant once a project goes beyond a single self-contained script.
This means it's also possibly relevant at level 3. So I wouldn't add a seperate level for it.</a:t>
            </a:r>
          </a:p>
        </p188:txBody>
      </p188:reply>
    </p188:replyLst>
    <p188:txBody>
      <a:bodyPr/>
      <a:lstStyle/>
      <a:p>
        <a:r>
          <a:rPr lang="en-US"/>
          <a:t>This might be in a different repo. do we have recommendations there? (API backend service, front-end separation)</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46D095C-D59B-49DA-8F7C-96519F635374}" type="datetimeFigureOut">
              <a:rPr lang="nl-NL" smtClean="0"/>
              <a:t>31-3-2023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3780330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46D095C-D59B-49DA-8F7C-96519F635374}" type="datetimeFigureOut">
              <a:rPr lang="nl-NL" smtClean="0"/>
              <a:t>31-3-2023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783033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46D095C-D59B-49DA-8F7C-96519F635374}" type="datetimeFigureOut">
              <a:rPr lang="nl-NL" smtClean="0"/>
              <a:t>31-3-2023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210876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46D095C-D59B-49DA-8F7C-96519F635374}" type="datetimeFigureOut">
              <a:rPr lang="nl-NL" smtClean="0"/>
              <a:t>31-3-2023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1328004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6D095C-D59B-49DA-8F7C-96519F635374}" type="datetimeFigureOut">
              <a:rPr lang="nl-NL" smtClean="0"/>
              <a:t>31-3-2023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2703970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46D095C-D59B-49DA-8F7C-96519F635374}" type="datetimeFigureOut">
              <a:rPr lang="nl-NL" smtClean="0"/>
              <a:t>31-3-2023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348848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46D095C-D59B-49DA-8F7C-96519F635374}" type="datetimeFigureOut">
              <a:rPr lang="nl-NL" smtClean="0"/>
              <a:t>31-3-2023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4005297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46D095C-D59B-49DA-8F7C-96519F635374}" type="datetimeFigureOut">
              <a:rPr lang="nl-NL" smtClean="0"/>
              <a:t>31-3-2023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4194787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D095C-D59B-49DA-8F7C-96519F635374}" type="datetimeFigureOut">
              <a:rPr lang="nl-NL" smtClean="0"/>
              <a:t>31-3-2023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152027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6D095C-D59B-49DA-8F7C-96519F635374}" type="datetimeFigureOut">
              <a:rPr lang="nl-NL" smtClean="0"/>
              <a:t>31-3-2023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277980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6D095C-D59B-49DA-8F7C-96519F635374}" type="datetimeFigureOut">
              <a:rPr lang="nl-NL" smtClean="0"/>
              <a:t>31-3-2023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71697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D095C-D59B-49DA-8F7C-96519F635374}" type="datetimeFigureOut">
              <a:rPr lang="nl-NL" smtClean="0"/>
              <a:t>31-3-2023</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FE183-7E41-4BC4-90A5-E7192B3038FD}" type="slidenum">
              <a:rPr lang="nl-NL" smtClean="0"/>
              <a:t>‹#›</a:t>
            </a:fld>
            <a:endParaRPr lang="nl-NL"/>
          </a:p>
        </p:txBody>
      </p:sp>
    </p:spTree>
    <p:extLst>
      <p:ext uri="{BB962C8B-B14F-4D97-AF65-F5344CB8AC3E}">
        <p14:creationId xmlns:p14="http://schemas.microsoft.com/office/powerpoint/2010/main" val="3778338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2_90DCF3AE.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4_CBF092C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5_18E21B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MaastrichtU-CDS/vertibayes" TargetMode="External"/><Relationship Id="rId3" Type="http://schemas.openxmlformats.org/officeDocument/2006/relationships/hyperlink" Target="https://github.com/maastrichtlawtech/graphdoc" TargetMode="External"/><Relationship Id="rId7" Type="http://schemas.openxmlformats.org/officeDocument/2006/relationships/hyperlink" Target="https://github.com/MaastrichtU-CDS/n-scalar-product-protocol" TargetMode="External"/><Relationship Id="rId2" Type="http://schemas.openxmlformats.org/officeDocument/2006/relationships/hyperlink" Target="https://github.com/MaastrichtU-CDS/level_1_example" TargetMode="External"/><Relationship Id="rId1" Type="http://schemas.openxmlformats.org/officeDocument/2006/relationships/slideLayout" Target="../slideLayouts/slideLayout2.xml"/><Relationship Id="rId6" Type="http://schemas.openxmlformats.org/officeDocument/2006/relationships/hyperlink" Target="https://github.com/pedro-cmat/v6-summary-rdb-py" TargetMode="External"/><Relationship Id="rId5" Type="http://schemas.openxmlformats.org/officeDocument/2006/relationships/hyperlink" Target="https://github.com/pedro-cmat/v6-summary-omop-py" TargetMode="External"/><Relationship Id="rId10" Type="http://schemas.openxmlformats.org/officeDocument/2006/relationships/hyperlink" Target="https://github.com/CARRIER-project/verticox" TargetMode="External"/><Relationship Id="rId4" Type="http://schemas.openxmlformats.org/officeDocument/2006/relationships/hyperlink" Target="https://github.com/MaastrichtU-CDS/strong-aya-synthetic-data" TargetMode="External"/><Relationship Id="rId9" Type="http://schemas.openxmlformats.org/officeDocument/2006/relationships/hyperlink" Target="https://github.com/MaastrichtU-CDS/bayesianEnsemb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Levels of Software Projects</a:t>
            </a:r>
            <a:endParaRPr lang="nl-NL"/>
          </a:p>
        </p:txBody>
      </p:sp>
      <p:sp>
        <p:nvSpPr>
          <p:cNvPr id="3" name="Subtitle 2"/>
          <p:cNvSpPr>
            <a:spLocks noGrp="1"/>
          </p:cNvSpPr>
          <p:nvPr>
            <p:ph type="subTitle" idx="1"/>
          </p:nvPr>
        </p:nvSpPr>
        <p:spPr/>
        <p:txBody>
          <a:bodyPr/>
          <a:lstStyle/>
          <a:p>
            <a:r>
              <a:rPr lang="en-US"/>
              <a:t>CDS informatics</a:t>
            </a:r>
            <a:endParaRPr lang="nl-NL"/>
          </a:p>
        </p:txBody>
      </p:sp>
    </p:spTree>
    <p:extLst>
      <p:ext uri="{BB962C8B-B14F-4D97-AF65-F5344CB8AC3E}">
        <p14:creationId xmlns:p14="http://schemas.microsoft.com/office/powerpoint/2010/main" val="91321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Level 1: Short experimental scripts</a:t>
            </a:r>
          </a:p>
        </p:txBody>
      </p:sp>
      <p:sp>
        <p:nvSpPr>
          <p:cNvPr id="3" name="Content Placeholder 2"/>
          <p:cNvSpPr>
            <a:spLocks noGrp="1"/>
          </p:cNvSpPr>
          <p:nvPr>
            <p:ph idx="1"/>
          </p:nvPr>
        </p:nvSpPr>
        <p:spPr/>
        <p:txBody>
          <a:bodyPr vert="horz" lIns="91440" tIns="45720" rIns="91440" bIns="45720" rtlCol="0" anchor="t">
            <a:normAutofit fontScale="47500" lnSpcReduction="20000"/>
          </a:bodyPr>
          <a:lstStyle/>
          <a:p>
            <a:pPr marL="0" indent="0">
              <a:buNone/>
            </a:pPr>
            <a:r>
              <a:rPr lang="en-US" b="1" dirty="0"/>
              <a:t>Description:</a:t>
            </a:r>
          </a:p>
          <a:p>
            <a:pPr marL="0" indent="0">
              <a:buNone/>
            </a:pPr>
            <a:r>
              <a:rPr lang="en-US" dirty="0"/>
              <a:t>A script that is used to experiment with a library or a bit of business logic. These scripts are merely toy examples, but may eventually evolve into real use-cases.</a:t>
            </a:r>
            <a:endParaRPr lang="en-US" dirty="0">
              <a:cs typeface="Calibri"/>
            </a:endParaRPr>
          </a:p>
          <a:p>
            <a:pPr marL="0" indent="0">
              <a:buNone/>
            </a:pPr>
            <a:r>
              <a:rPr lang="en-US" dirty="0"/>
              <a:t>As this project level concerns only toy projects only the most basic of requirements are expected. Most of this will be automated or should be second nature to a developer.</a:t>
            </a:r>
            <a:endParaRPr lang="en-US" dirty="0">
              <a:cs typeface="Calibri"/>
            </a:endParaRPr>
          </a:p>
          <a:p>
            <a:pPr marL="0" indent="0">
              <a:buNone/>
            </a:pPr>
            <a:r>
              <a:rPr lang="en-US" b="1" dirty="0"/>
              <a:t>Requirements:</a:t>
            </a:r>
            <a:endParaRPr lang="en-US" b="1" dirty="0">
              <a:cs typeface="Calibri"/>
            </a:endParaRPr>
          </a:p>
          <a:p>
            <a:r>
              <a:rPr lang="en-US" dirty="0"/>
              <a:t>Max 100 lines</a:t>
            </a:r>
            <a:endParaRPr lang="en-US" dirty="0">
              <a:cs typeface="Calibri"/>
            </a:endParaRPr>
          </a:p>
          <a:p>
            <a:r>
              <a:rPr lang="en-US" dirty="0"/>
              <a:t>Basic </a:t>
            </a:r>
            <a:r>
              <a:rPr lang="en-US" dirty="0" err="1"/>
              <a:t>codestyle</a:t>
            </a:r>
            <a:r>
              <a:rPr lang="en-US" dirty="0"/>
              <a:t>, naming conventions</a:t>
            </a:r>
            <a:endParaRPr lang="en-US" dirty="0">
              <a:cs typeface="Calibri"/>
            </a:endParaRPr>
          </a:p>
          <a:p>
            <a:r>
              <a:rPr lang="en-US" dirty="0"/>
              <a:t>Inline comments explaining complicated business logic (e.g. nested loops)</a:t>
            </a:r>
            <a:endParaRPr lang="en-US" dirty="0">
              <a:cs typeface="Calibri"/>
            </a:endParaRPr>
          </a:p>
          <a:p>
            <a:r>
              <a:rPr lang="en-US" dirty="0">
                <a:cs typeface="Calibri"/>
              </a:rPr>
              <a:t>Versions of libraries and languages used</a:t>
            </a:r>
          </a:p>
          <a:p>
            <a:r>
              <a:rPr lang="en-US" dirty="0">
                <a:cs typeface="Calibri"/>
              </a:rPr>
              <a:t>Possibly a </a:t>
            </a:r>
            <a:r>
              <a:rPr lang="en-US" dirty="0" err="1">
                <a:cs typeface="Calibri"/>
              </a:rPr>
              <a:t>git</a:t>
            </a:r>
            <a:r>
              <a:rPr lang="en-US" dirty="0">
                <a:cs typeface="Calibri"/>
              </a:rPr>
              <a:t> repo</a:t>
            </a:r>
          </a:p>
          <a:p>
            <a:pPr marL="0" indent="0">
              <a:buNone/>
            </a:pPr>
            <a:endParaRPr lang="en-US" b="1" dirty="0"/>
          </a:p>
          <a:p>
            <a:pPr marL="0" indent="0">
              <a:buNone/>
            </a:pPr>
            <a:r>
              <a:rPr lang="en-US" b="1" dirty="0"/>
              <a:t>Maintenance effort:</a:t>
            </a:r>
            <a:endParaRPr lang="en-US" b="1" dirty="0">
              <a:cs typeface="Calibri"/>
            </a:endParaRPr>
          </a:p>
          <a:p>
            <a:r>
              <a:rPr lang="en-US" dirty="0"/>
              <a:t>Minimal, mostly automated</a:t>
            </a:r>
            <a:endParaRPr lang="en-US" dirty="0">
              <a:cs typeface="Calibri"/>
            </a:endParaRPr>
          </a:p>
          <a:p>
            <a:pPr marL="0" indent="0">
              <a:buNone/>
            </a:pPr>
            <a:endParaRPr lang="en-US" b="1" dirty="0"/>
          </a:p>
          <a:p>
            <a:pPr marL="0" indent="0">
              <a:buNone/>
            </a:pPr>
            <a:r>
              <a:rPr lang="en-US" b="1" dirty="0"/>
              <a:t>Planned future use:</a:t>
            </a:r>
            <a:endParaRPr lang="en-US" b="1" dirty="0">
              <a:cs typeface="Calibri"/>
            </a:endParaRPr>
          </a:p>
          <a:p>
            <a:r>
              <a:rPr lang="en-US" dirty="0"/>
              <a:t>May evolve into real use-cases.</a:t>
            </a:r>
            <a:endParaRPr lang="en-US" dirty="0">
              <a:cs typeface="Calibri"/>
            </a:endParaRPr>
          </a:p>
        </p:txBody>
      </p:sp>
    </p:spTree>
    <p:extLst>
      <p:ext uri="{BB962C8B-B14F-4D97-AF65-F5344CB8AC3E}">
        <p14:creationId xmlns:p14="http://schemas.microsoft.com/office/powerpoint/2010/main" val="2430399406"/>
      </p:ext>
    </p:extLst>
  </p:cSld>
  <p:clrMapOvr>
    <a:masterClrMapping/>
  </p:clrMapOvr>
  <p:extLst mod="1">
    <p:ext uri="{6950BFC3-D8DA-4A85-94F7-54DA5524770B}">
      <p188:commentRel xmlns:p188="http://schemas.microsoft.com/office/powerpoint/2018/8/main" xmlns=""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 2: Stand-alone mature script/analysis</a:t>
            </a:r>
            <a:endParaRPr lang="en-US" b="1" dirty="0">
              <a:cs typeface="Calibri Light"/>
            </a:endParaRPr>
          </a:p>
        </p:txBody>
      </p:sp>
      <p:sp>
        <p:nvSpPr>
          <p:cNvPr id="3" name="Content Placeholder 2"/>
          <p:cNvSpPr>
            <a:spLocks noGrp="1"/>
          </p:cNvSpPr>
          <p:nvPr>
            <p:ph idx="1"/>
          </p:nvPr>
        </p:nvSpPr>
        <p:spPr/>
        <p:txBody>
          <a:bodyPr vert="horz" lIns="91440" tIns="45720" rIns="91440" bIns="45720" rtlCol="0" anchor="t">
            <a:noAutofit/>
          </a:bodyPr>
          <a:lstStyle/>
          <a:p>
            <a:pPr marL="0" indent="0">
              <a:buNone/>
            </a:pPr>
            <a:r>
              <a:rPr lang="en-US" sz="1000" b="1" dirty="0"/>
              <a:t>Description:</a:t>
            </a:r>
            <a:endParaRPr lang="en-US" sz="1000" b="1" dirty="0">
              <a:cs typeface="Calibri"/>
            </a:endParaRPr>
          </a:p>
          <a:p>
            <a:pPr marL="0" indent="0">
              <a:buNone/>
            </a:pPr>
            <a:r>
              <a:rPr lang="en-US" sz="1000" dirty="0"/>
              <a:t>The implementation of an analysis that is going to be published, or reusable scripts with generic functionality. This is a standalone publication that will not be further developed, but will need to be stored in case someone wants to reproduce or reuse the work.</a:t>
            </a:r>
            <a:endParaRPr lang="en-US" sz="1000" dirty="0">
              <a:cs typeface="Calibri"/>
            </a:endParaRPr>
          </a:p>
          <a:p>
            <a:pPr marL="0" indent="0">
              <a:buNone/>
            </a:pPr>
            <a:r>
              <a:rPr lang="en-US" sz="1000" dirty="0">
                <a:cs typeface="Calibri"/>
              </a:rPr>
              <a:t>75% of the work at CDS will fall into this category.</a:t>
            </a:r>
          </a:p>
          <a:p>
            <a:pPr marL="0" indent="0">
              <a:buNone/>
            </a:pPr>
            <a:r>
              <a:rPr lang="en-US" sz="1000" b="1" dirty="0"/>
              <a:t>Requirements:</a:t>
            </a:r>
            <a:endParaRPr lang="en-US" sz="1000" b="1" dirty="0">
              <a:cs typeface="Calibri"/>
            </a:endParaRPr>
          </a:p>
          <a:p>
            <a:r>
              <a:rPr lang="en-US" sz="1000" dirty="0"/>
              <a:t>Organized file-structure with proper architecture and separation of functionalities</a:t>
            </a:r>
            <a:endParaRPr lang="en-US" sz="1000" dirty="0">
              <a:cs typeface="Calibri"/>
            </a:endParaRPr>
          </a:p>
          <a:p>
            <a:r>
              <a:rPr lang="en-US" sz="1000" dirty="0"/>
              <a:t>Basic </a:t>
            </a:r>
            <a:r>
              <a:rPr lang="en-US" sz="1000" dirty="0" err="1"/>
              <a:t>codestyle</a:t>
            </a:r>
            <a:r>
              <a:rPr lang="en-US" sz="1000" dirty="0"/>
              <a:t>, naming conventions</a:t>
            </a:r>
            <a:endParaRPr lang="en-US" sz="1000" dirty="0">
              <a:cs typeface="Calibri"/>
            </a:endParaRPr>
          </a:p>
          <a:p>
            <a:r>
              <a:rPr lang="en-US" sz="1000" dirty="0"/>
              <a:t>Inline comments explaining complicated business logic (e.g. nested loops)</a:t>
            </a:r>
            <a:endParaRPr lang="en-US" sz="1000" dirty="0">
              <a:cs typeface="Calibri"/>
            </a:endParaRPr>
          </a:p>
          <a:p>
            <a:r>
              <a:rPr lang="en-US" sz="1000" dirty="0">
                <a:ea typeface="+mn-lt"/>
                <a:cs typeface="+mn-lt"/>
              </a:rPr>
              <a:t>Versions of libraries and languages used</a:t>
            </a:r>
            <a:endParaRPr lang="en-US" sz="1000" dirty="0">
              <a:cs typeface="Calibri"/>
            </a:endParaRPr>
          </a:p>
          <a:p>
            <a:r>
              <a:rPr lang="en-US" sz="1000" dirty="0"/>
              <a:t>Test-cases that can be run to check code-functionality, preferably automated unit-tests, more is better, especially for complex code. Include at least 1 example of the happy flow.</a:t>
            </a:r>
            <a:endParaRPr lang="en-US" sz="600" dirty="0">
              <a:cs typeface="Calibri"/>
            </a:endParaRPr>
          </a:p>
          <a:p>
            <a:r>
              <a:rPr lang="en-US" sz="1000" dirty="0" err="1"/>
              <a:t>Git</a:t>
            </a:r>
            <a:r>
              <a:rPr lang="en-US" sz="1000" dirty="0"/>
              <a:t> repo</a:t>
            </a:r>
            <a:endParaRPr lang="en-US" sz="1000" dirty="0">
              <a:cs typeface="Calibri"/>
            </a:endParaRPr>
          </a:p>
          <a:p>
            <a:r>
              <a:rPr lang="en-US" sz="1000" dirty="0"/>
              <a:t>Separate readme with instructions</a:t>
            </a:r>
            <a:endParaRPr lang="en-US" sz="1000" dirty="0">
              <a:cs typeface="Calibri"/>
            </a:endParaRPr>
          </a:p>
          <a:p>
            <a:r>
              <a:rPr lang="en-US" sz="1000" dirty="0">
                <a:cs typeface="Calibri"/>
              </a:rPr>
              <a:t>Focus is on making sure it can actually be re-used easily, but nothing will directly depend on this project.</a:t>
            </a:r>
          </a:p>
          <a:p>
            <a:pPr marL="0" indent="0">
              <a:buNone/>
            </a:pPr>
            <a:endParaRPr lang="en-US" sz="1000" b="1" dirty="0">
              <a:cs typeface="Calibri"/>
            </a:endParaRPr>
          </a:p>
          <a:p>
            <a:pPr marL="0" indent="0">
              <a:buNone/>
            </a:pPr>
            <a:r>
              <a:rPr lang="en-US" sz="1000" b="1" dirty="0"/>
              <a:t>Maintenance effort:</a:t>
            </a:r>
            <a:endParaRPr lang="en-US" sz="1000" b="1" dirty="0">
              <a:cs typeface="Calibri"/>
            </a:endParaRPr>
          </a:p>
          <a:p>
            <a:r>
              <a:rPr lang="en-US" sz="1000" dirty="0"/>
              <a:t>Medium, basic test cases &amp; instructions require some extra effort beyond just writing a quick script.</a:t>
            </a:r>
            <a:endParaRPr lang="en-US" sz="1000" dirty="0">
              <a:cs typeface="Calibri"/>
            </a:endParaRPr>
          </a:p>
          <a:p>
            <a:pPr marL="0" indent="0">
              <a:buNone/>
            </a:pPr>
            <a:endParaRPr lang="en-US" sz="1000" b="1" dirty="0">
              <a:cs typeface="Calibri"/>
            </a:endParaRPr>
          </a:p>
          <a:p>
            <a:pPr marL="0" indent="0">
              <a:buNone/>
            </a:pPr>
            <a:r>
              <a:rPr lang="en-US" sz="1000" b="1" dirty="0"/>
              <a:t>Planned future use:</a:t>
            </a:r>
            <a:endParaRPr lang="en-US" sz="1000" b="1" dirty="0">
              <a:cs typeface="Calibri"/>
            </a:endParaRPr>
          </a:p>
          <a:p>
            <a:r>
              <a:rPr lang="en-US" sz="1000" dirty="0"/>
              <a:t>Reuse is expected, either because the script is generic, or to reproduce the work</a:t>
            </a:r>
            <a:endParaRPr lang="en-US" sz="1000" dirty="0">
              <a:cs typeface="Calibri"/>
            </a:endParaRPr>
          </a:p>
        </p:txBody>
      </p:sp>
    </p:spTree>
    <p:extLst>
      <p:ext uri="{BB962C8B-B14F-4D97-AF65-F5344CB8AC3E}">
        <p14:creationId xmlns:p14="http://schemas.microsoft.com/office/powerpoint/2010/main" val="3421541061"/>
      </p:ext>
    </p:extLst>
  </p:cSld>
  <p:clrMapOvr>
    <a:masterClrMapping/>
  </p:clrMapOvr>
  <p:extLst mod="1">
    <p:ext uri="{6950BFC3-D8DA-4A85-94F7-54DA5524770B}">
      <p188:commentRel xmlns:p188="http://schemas.microsoft.com/office/powerpoint/2018/8/main" xmlns=""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 3: full-fledged software product / library</a:t>
            </a:r>
            <a:endParaRPr lang="en-US" b="1" dirty="0">
              <a:cs typeface="Calibri Light"/>
            </a:endParaRPr>
          </a:p>
        </p:txBody>
      </p:sp>
      <p:sp>
        <p:nvSpPr>
          <p:cNvPr id="3" name="Content Placeholder 2"/>
          <p:cNvSpPr>
            <a:spLocks noGrp="1"/>
          </p:cNvSpPr>
          <p:nvPr>
            <p:ph idx="1"/>
          </p:nvPr>
        </p:nvSpPr>
        <p:spPr/>
        <p:txBody>
          <a:bodyPr vert="horz" lIns="91440" tIns="45720" rIns="91440" bIns="45720" rtlCol="0" anchor="t">
            <a:normAutofit fontScale="32500" lnSpcReduction="20000"/>
          </a:bodyPr>
          <a:lstStyle/>
          <a:p>
            <a:pPr marL="0" indent="0">
              <a:buNone/>
            </a:pPr>
            <a:r>
              <a:rPr lang="en-US" b="1" dirty="0"/>
              <a:t>Description:</a:t>
            </a:r>
          </a:p>
          <a:p>
            <a:pPr marL="0" indent="0">
              <a:buNone/>
            </a:pPr>
            <a:r>
              <a:rPr lang="en-US" dirty="0"/>
              <a:t>A library that is expected to be reused as a dependency in other work. This can be within the original project, within CDS as a whole, or even outside of CDS.</a:t>
            </a:r>
            <a:br>
              <a:rPr lang="en-US" dirty="0"/>
            </a:br>
            <a:r>
              <a:rPr lang="en-US" dirty="0"/>
              <a:t>This requires proper software development.</a:t>
            </a:r>
            <a:endParaRPr lang="en-US" dirty="0">
              <a:cs typeface="Calibri"/>
            </a:endParaRPr>
          </a:p>
          <a:p>
            <a:pPr marL="0" indent="0">
              <a:buNone/>
            </a:pPr>
            <a:r>
              <a:rPr lang="en-US" b="1" dirty="0"/>
              <a:t>Requirements:</a:t>
            </a:r>
            <a:endParaRPr lang="en-US" b="1" dirty="0">
              <a:cs typeface="Calibri"/>
            </a:endParaRPr>
          </a:p>
          <a:p>
            <a:r>
              <a:rPr lang="en-US" dirty="0"/>
              <a:t>Organized file-structure, separation of functionalities</a:t>
            </a:r>
            <a:endParaRPr lang="en-US" dirty="0">
              <a:cs typeface="Calibri"/>
            </a:endParaRPr>
          </a:p>
          <a:p>
            <a:r>
              <a:rPr lang="en-US" dirty="0"/>
              <a:t>Basic </a:t>
            </a:r>
            <a:r>
              <a:rPr lang="en-US" dirty="0" err="1"/>
              <a:t>codestyle</a:t>
            </a:r>
            <a:r>
              <a:rPr lang="en-US" dirty="0"/>
              <a:t>, naming conventions</a:t>
            </a:r>
            <a:endParaRPr lang="en-US" dirty="0">
              <a:cs typeface="Calibri"/>
            </a:endParaRPr>
          </a:p>
          <a:p>
            <a:r>
              <a:rPr lang="en-US" dirty="0"/>
              <a:t>Inline comments explaining complicated business logic (e.g. nested loops)</a:t>
            </a:r>
            <a:endParaRPr lang="en-US" dirty="0">
              <a:cs typeface="Calibri"/>
            </a:endParaRPr>
          </a:p>
          <a:p>
            <a:r>
              <a:rPr lang="en-US" dirty="0">
                <a:ea typeface="+mn-lt"/>
                <a:cs typeface="+mn-lt"/>
              </a:rPr>
              <a:t>Versions of libraries and languages used</a:t>
            </a:r>
            <a:endParaRPr lang="en-US" dirty="0"/>
          </a:p>
          <a:p>
            <a:r>
              <a:rPr lang="en-US" dirty="0"/>
              <a:t>Automated unit-tests with proper coverage</a:t>
            </a:r>
            <a:endParaRPr lang="en-US" dirty="0">
              <a:cs typeface="Calibri"/>
            </a:endParaRPr>
          </a:p>
          <a:p>
            <a:r>
              <a:rPr lang="en-US" dirty="0" err="1"/>
              <a:t>Git</a:t>
            </a:r>
            <a:r>
              <a:rPr lang="en-US" dirty="0"/>
              <a:t> repo</a:t>
            </a:r>
            <a:endParaRPr lang="en-US" dirty="0">
              <a:cs typeface="Calibri"/>
            </a:endParaRPr>
          </a:p>
          <a:p>
            <a:r>
              <a:rPr lang="en-US" dirty="0"/>
              <a:t>Proper processes for deployment, maintenance, and code-quality have been set in place</a:t>
            </a:r>
            <a:endParaRPr lang="en-US" dirty="0">
              <a:cs typeface="Calibri"/>
            </a:endParaRPr>
          </a:p>
          <a:p>
            <a:r>
              <a:rPr lang="en-US" dirty="0"/>
              <a:t>Code review by 2nd developer whenever possible</a:t>
            </a:r>
            <a:endParaRPr lang="en-US" dirty="0">
              <a:cs typeface="Calibri"/>
            </a:endParaRPr>
          </a:p>
          <a:p>
            <a:r>
              <a:rPr lang="en-US" dirty="0"/>
              <a:t>Check for vulnerabilities when applicable</a:t>
            </a:r>
            <a:endParaRPr lang="en-US" dirty="0">
              <a:cs typeface="Calibri"/>
            </a:endParaRPr>
          </a:p>
          <a:p>
            <a:r>
              <a:rPr lang="en-US" dirty="0"/>
              <a:t>Separate readme with instructions and full documentation of functionality; if sufficiently complex, readme may need to be replaced with a wiki.</a:t>
            </a:r>
            <a:endParaRPr lang="en-US" dirty="0">
              <a:cs typeface="Calibri"/>
            </a:endParaRPr>
          </a:p>
          <a:p>
            <a:r>
              <a:rPr lang="en-US" dirty="0"/>
              <a:t>Basic UX is handled when applicable</a:t>
            </a:r>
            <a:endParaRPr lang="en-US" dirty="0">
              <a:cs typeface="Calibri"/>
            </a:endParaRPr>
          </a:p>
          <a:p>
            <a:pPr marL="0" indent="0">
              <a:buNone/>
            </a:pPr>
            <a:endParaRPr lang="en-US" dirty="0">
              <a:cs typeface="Calibri"/>
            </a:endParaRPr>
          </a:p>
          <a:p>
            <a:pPr marL="0" indent="0">
              <a:buNone/>
            </a:pPr>
            <a:r>
              <a:rPr lang="en-US" b="1" dirty="0"/>
              <a:t>Maintenance effort:</a:t>
            </a:r>
            <a:endParaRPr lang="en-US" b="1" dirty="0">
              <a:cs typeface="Calibri"/>
            </a:endParaRPr>
          </a:p>
          <a:p>
            <a:r>
              <a:rPr lang="en-US" dirty="0"/>
              <a:t>High, possibly requires external help depending on the level of professionalism expected, especially when specific specialist skills are needed (i.e. when a pen-test needs to be done)</a:t>
            </a:r>
            <a:endParaRPr lang="en-US" dirty="0">
              <a:cs typeface="Calibri"/>
            </a:endParaRPr>
          </a:p>
          <a:p>
            <a:pPr marL="0" indent="0">
              <a:buNone/>
            </a:pPr>
            <a:r>
              <a:rPr lang="en-US" b="1" dirty="0"/>
              <a:t>Planned future use:</a:t>
            </a:r>
            <a:endParaRPr lang="en-US" b="1" dirty="0">
              <a:cs typeface="Calibri"/>
            </a:endParaRPr>
          </a:p>
          <a:p>
            <a:r>
              <a:rPr lang="en-US" dirty="0"/>
              <a:t>Reuse is expected by the creator as well as by other external to her/his project</a:t>
            </a:r>
            <a:endParaRPr lang="en-US" dirty="0">
              <a:cs typeface="Calibri"/>
            </a:endParaRPr>
          </a:p>
          <a:p>
            <a:pPr marL="0" indent="0">
              <a:buNone/>
            </a:pPr>
            <a:endParaRPr lang="en-US" dirty="0"/>
          </a:p>
        </p:txBody>
      </p:sp>
    </p:spTree>
    <p:extLst>
      <p:ext uri="{BB962C8B-B14F-4D97-AF65-F5344CB8AC3E}">
        <p14:creationId xmlns:p14="http://schemas.microsoft.com/office/powerpoint/2010/main" val="26091957"/>
      </p:ext>
    </p:extLst>
  </p:cSld>
  <p:clrMapOvr>
    <a:masterClrMapping/>
  </p:clrMapOvr>
  <p:extLst mod="1">
    <p:ext uri="{6950BFC3-D8DA-4A85-94F7-54DA5524770B}">
      <p188:commentRel xmlns:p188="http://schemas.microsoft.com/office/powerpoint/2018/8/main" xmlns=""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projects:</a:t>
            </a:r>
            <a:endParaRPr lang="nl-NL" dirty="0"/>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r>
              <a:rPr lang="en-US" dirty="0"/>
              <a:t>Level 1: </a:t>
            </a:r>
          </a:p>
          <a:p>
            <a:pPr lvl="1"/>
            <a:r>
              <a:rPr lang="nl-NL" dirty="0">
                <a:hlinkClick r:id="rId2"/>
              </a:rPr>
              <a:t>https://github.com/MaastrichtU-CDS/level_1_example</a:t>
            </a:r>
            <a:r>
              <a:rPr lang="nl-NL" dirty="0"/>
              <a:t> (python)</a:t>
            </a:r>
          </a:p>
          <a:p>
            <a:r>
              <a:rPr lang="en-US" dirty="0"/>
              <a:t>Level 2:</a:t>
            </a:r>
          </a:p>
          <a:p>
            <a:pPr lvl="1"/>
            <a:r>
              <a:rPr lang="en-US" dirty="0">
                <a:ea typeface="+mn-lt"/>
                <a:cs typeface="+mn-lt"/>
                <a:hlinkClick r:id="rId3"/>
              </a:rPr>
              <a:t>https://github.com/maastrichtlawtech/graphdoc</a:t>
            </a:r>
            <a:r>
              <a:rPr lang="en-US" dirty="0">
                <a:ea typeface="+mn-lt"/>
                <a:cs typeface="+mn-lt"/>
              </a:rPr>
              <a:t> (</a:t>
            </a:r>
            <a:r>
              <a:rPr lang="en-US" dirty="0" err="1">
                <a:ea typeface="+mn-lt"/>
                <a:cs typeface="+mn-lt"/>
              </a:rPr>
              <a:t>vue</a:t>
            </a:r>
            <a:r>
              <a:rPr lang="en-US" dirty="0" smtClean="0">
                <a:ea typeface="+mn-lt"/>
                <a:cs typeface="+mn-lt"/>
              </a:rPr>
              <a:t>)</a:t>
            </a:r>
            <a:endParaRPr lang="en-US" dirty="0"/>
          </a:p>
          <a:p>
            <a:pPr lvl="1"/>
            <a:r>
              <a:rPr lang="en-US" dirty="0">
                <a:hlinkClick r:id="rId4"/>
              </a:rPr>
              <a:t>https://github.com/MaastrichtU-CDS/strong-aya-synthetic-data</a:t>
            </a:r>
            <a:r>
              <a:rPr lang="en-US" dirty="0"/>
              <a:t> (python)</a:t>
            </a:r>
          </a:p>
          <a:p>
            <a:pPr lvl="1"/>
            <a:r>
              <a:rPr lang="en-US" dirty="0">
                <a:hlinkClick r:id="rId5"/>
              </a:rPr>
              <a:t>https://github.com/pedro-cmat/v6-summary-omop-py</a:t>
            </a:r>
            <a:r>
              <a:rPr lang="en-US" dirty="0"/>
              <a:t> (python)</a:t>
            </a:r>
          </a:p>
          <a:p>
            <a:pPr lvl="1"/>
            <a:r>
              <a:rPr lang="nl-NL" dirty="0">
                <a:hlinkClick r:id="rId6"/>
              </a:rPr>
              <a:t>https://github.com/pedro-cmat/v6-summary-rdb-py</a:t>
            </a:r>
            <a:r>
              <a:rPr lang="nl-NL" dirty="0"/>
              <a:t> (python</a:t>
            </a:r>
            <a:r>
              <a:rPr lang="nl-NL" dirty="0" smtClean="0"/>
              <a:t>)</a:t>
            </a:r>
            <a:endParaRPr lang="en-US" dirty="0"/>
          </a:p>
          <a:p>
            <a:r>
              <a:rPr lang="en-US" dirty="0"/>
              <a:t>Level 3:</a:t>
            </a:r>
          </a:p>
          <a:p>
            <a:pPr lvl="1"/>
            <a:r>
              <a:rPr lang="nl-NL" dirty="0">
                <a:hlinkClick r:id="rId7"/>
              </a:rPr>
              <a:t>https://github.com/MaastrichtU-CDS/n-scalar-product-protocol</a:t>
            </a:r>
            <a:r>
              <a:rPr lang="nl-NL" dirty="0"/>
              <a:t> (</a:t>
            </a:r>
            <a:r>
              <a:rPr lang="nl-NL" dirty="0" err="1"/>
              <a:t>java</a:t>
            </a:r>
            <a:r>
              <a:rPr lang="nl-NL" dirty="0"/>
              <a:t>)</a:t>
            </a:r>
          </a:p>
          <a:p>
            <a:pPr lvl="1"/>
            <a:r>
              <a:rPr lang="nl-NL" dirty="0">
                <a:hlinkClick r:id="rId8"/>
              </a:rPr>
              <a:t>https://github.com/MaastrichtU-CDS/vertibayes</a:t>
            </a:r>
            <a:r>
              <a:rPr lang="nl-NL" dirty="0"/>
              <a:t> (</a:t>
            </a:r>
            <a:r>
              <a:rPr lang="nl-NL" dirty="0" err="1"/>
              <a:t>java</a:t>
            </a:r>
            <a:r>
              <a:rPr lang="nl-NL" dirty="0"/>
              <a:t> + python </a:t>
            </a:r>
            <a:r>
              <a:rPr lang="nl-NL" dirty="0" err="1"/>
              <a:t>wrapper</a:t>
            </a:r>
            <a:r>
              <a:rPr lang="nl-NL" dirty="0"/>
              <a:t>)</a:t>
            </a:r>
          </a:p>
          <a:p>
            <a:pPr lvl="1"/>
            <a:r>
              <a:rPr lang="nl-NL" dirty="0">
                <a:hlinkClick r:id="rId9"/>
              </a:rPr>
              <a:t>https://github.com/MaastrichtU-CDS/bayesianEnsemble</a:t>
            </a:r>
            <a:r>
              <a:rPr lang="nl-NL" dirty="0"/>
              <a:t>  (</a:t>
            </a:r>
            <a:r>
              <a:rPr lang="nl-NL" dirty="0" err="1"/>
              <a:t>java</a:t>
            </a:r>
            <a:r>
              <a:rPr lang="nl-NL" dirty="0"/>
              <a:t> + python </a:t>
            </a:r>
            <a:r>
              <a:rPr lang="nl-NL" dirty="0" err="1"/>
              <a:t>wrapper</a:t>
            </a:r>
            <a:r>
              <a:rPr lang="nl-NL" dirty="0"/>
              <a:t> )</a:t>
            </a:r>
          </a:p>
          <a:p>
            <a:pPr lvl="1"/>
            <a:r>
              <a:rPr lang="nl-NL" dirty="0">
                <a:hlinkClick r:id="rId10"/>
              </a:rPr>
              <a:t>https://github.com/CARRIER-project/verticox</a:t>
            </a:r>
            <a:r>
              <a:rPr lang="nl-NL" dirty="0"/>
              <a:t> (</a:t>
            </a:r>
            <a:r>
              <a:rPr lang="nl-NL" dirty="0" err="1"/>
              <a:t>java</a:t>
            </a:r>
            <a:r>
              <a:rPr lang="nl-NL" dirty="0"/>
              <a:t> + python)</a:t>
            </a:r>
          </a:p>
          <a:p>
            <a:pPr lvl="1"/>
            <a:endParaRPr lang="en-US" dirty="0"/>
          </a:p>
        </p:txBody>
      </p:sp>
    </p:spTree>
    <p:extLst>
      <p:ext uri="{BB962C8B-B14F-4D97-AF65-F5344CB8AC3E}">
        <p14:creationId xmlns:p14="http://schemas.microsoft.com/office/powerpoint/2010/main" val="2030536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13D4D0B3DCE442A16492F5C5472198" ma:contentTypeVersion="17" ma:contentTypeDescription="Create a new document." ma:contentTypeScope="" ma:versionID="7ae4d7d2f88cab5fb2f5b0c527ebbcca">
  <xsd:schema xmlns:xsd="http://www.w3.org/2001/XMLSchema" xmlns:xs="http://www.w3.org/2001/XMLSchema" xmlns:p="http://schemas.microsoft.com/office/2006/metadata/properties" xmlns:ns2="f07552dd-1c43-4116-999b-42c9c048e8e7" xmlns:ns3="b7a78d05-72b7-4525-ba4a-dbc395da44c8" xmlns:ns4="89ee1cdf-eea7-41b4-be42-a33c70cea0a6" targetNamespace="http://schemas.microsoft.com/office/2006/metadata/properties" ma:root="true" ma:fieldsID="638e6667d846717050b5b321c5409b0d" ns2:_="" ns3:_="" ns4:_="">
    <xsd:import namespace="f07552dd-1c43-4116-999b-42c9c048e8e7"/>
    <xsd:import namespace="b7a78d05-72b7-4525-ba4a-dbc395da44c8"/>
    <xsd:import namespace="89ee1cdf-eea7-41b4-be42-a33c70cea0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4:TaxCatchAll"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7552dd-1c43-4116-999b-42c9c048e8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9434b8a-e39a-4754-9a9b-bed8390d09d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7a78d05-72b7-4525-ba4a-dbc395da44c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9ee1cdf-eea7-41b4-be42-a33c70cea0a6"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94e7bf1d-f7aa-41ad-8dd3-8737efbb3971}" ma:internalName="TaxCatchAll" ma:showField="CatchAllData" ma:web="b7a78d05-72b7-4525-ba4a-dbc395da44c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89ee1cdf-eea7-41b4-be42-a33c70cea0a6" xsi:nil="true"/>
    <lcf76f155ced4ddcb4097134ff3c332f xmlns="f07552dd-1c43-4116-999b-42c9c048e8e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475C316-DA33-4A45-865B-8D249A4629A4}">
  <ds:schemaRefs>
    <ds:schemaRef ds:uri="http://schemas.microsoft.com/sharepoint/v3/contenttype/forms"/>
  </ds:schemaRefs>
</ds:datastoreItem>
</file>

<file path=customXml/itemProps2.xml><?xml version="1.0" encoding="utf-8"?>
<ds:datastoreItem xmlns:ds="http://schemas.openxmlformats.org/officeDocument/2006/customXml" ds:itemID="{8E185284-198E-4BA3-B039-3FC04C00F914}">
  <ds:schemaRefs>
    <ds:schemaRef ds:uri="89ee1cdf-eea7-41b4-be42-a33c70cea0a6"/>
    <ds:schemaRef ds:uri="b7a78d05-72b7-4525-ba4a-dbc395da44c8"/>
    <ds:schemaRef ds:uri="f07552dd-1c43-4116-999b-42c9c048e8e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C91D3B8-4F03-4FDF-B57E-3BBE34C851AE}">
  <ds:schemaRefs>
    <ds:schemaRef ds:uri="http://schemas.openxmlformats.org/package/2006/metadata/core-properties"/>
    <ds:schemaRef ds:uri="http://purl.org/dc/terms/"/>
    <ds:schemaRef ds:uri="89ee1cdf-eea7-41b4-be42-a33c70cea0a6"/>
    <ds:schemaRef ds:uri="http://schemas.microsoft.com/office/2006/documentManagement/types"/>
    <ds:schemaRef ds:uri="b7a78d05-72b7-4525-ba4a-dbc395da44c8"/>
    <ds:schemaRef ds:uri="http://schemas.microsoft.com/office/infopath/2007/PartnerControls"/>
    <ds:schemaRef ds:uri="http://purl.org/dc/elements/1.1/"/>
    <ds:schemaRef ds:uri="http://schemas.microsoft.com/office/2006/metadata/properties"/>
    <ds:schemaRef ds:uri="f07552dd-1c43-4116-999b-42c9c048e8e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262</TotalTime>
  <Words>604</Words>
  <Application>Microsoft Office PowerPoint</Application>
  <PresentationFormat>Widescreen</PresentationFormat>
  <Paragraphs>70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Levels of Software Projects</vt:lpstr>
      <vt:lpstr>Level 1: Short experimental scripts</vt:lpstr>
      <vt:lpstr>Level 2: Stand-alone mature script/analysis</vt:lpstr>
      <vt:lpstr>Level 3: full-fledged software product / library</vt:lpstr>
      <vt:lpstr>Example projects:</vt:lpstr>
    </vt:vector>
  </TitlesOfParts>
  <Company>Maastricht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Levels of Software Projects</dc:title>
  <dc:creator>Daalen, Florian van (MAASTRO)</dc:creator>
  <cp:lastModifiedBy>Daalen, Florian van (MAASTRO)</cp:lastModifiedBy>
  <cp:revision>124</cp:revision>
  <dcterms:created xsi:type="dcterms:W3CDTF">2023-02-14T12:56:11Z</dcterms:created>
  <dcterms:modified xsi:type="dcterms:W3CDTF">2023-03-31T12:10:24Z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0x0101004313D4D0B3DCE442A16492F5C5472198</vt:lpwstr>
  </property>
  <property fmtid="{D5CDD505-2E9C-101B-9397-08002B2CF9AE}" pid="3" name="MediaServiceImageTags">
    <vt:lpwstr/>
  </property>
</Properties>
</file>