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78" r:id="rId5"/>
    <p:sldId id="271" r:id="rId6"/>
    <p:sldId id="259" r:id="rId7"/>
    <p:sldId id="279" r:id="rId8"/>
    <p:sldId id="272" r:id="rId9"/>
    <p:sldId id="273" r:id="rId10"/>
    <p:sldId id="261" r:id="rId11"/>
    <p:sldId id="270" r:id="rId12"/>
    <p:sldId id="262" r:id="rId13"/>
    <p:sldId id="274" r:id="rId14"/>
    <p:sldId id="275" r:id="rId15"/>
    <p:sldId id="263" r:id="rId16"/>
    <p:sldId id="283" r:id="rId17"/>
    <p:sldId id="280" r:id="rId18"/>
    <p:sldId id="284" r:id="rId19"/>
    <p:sldId id="264" r:id="rId20"/>
    <p:sldId id="276" r:id="rId21"/>
    <p:sldId id="281" r:id="rId22"/>
    <p:sldId id="282" r:id="rId23"/>
    <p:sldId id="269" r:id="rId24"/>
    <p:sldId id="265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77F88-5673-429E-956A-71300F406C7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7ABFE14-801F-4814-9662-712099AFB5D3}">
      <dgm:prSet phldrT="[Text]" custT="1"/>
      <dgm:spPr/>
      <dgm:t>
        <a:bodyPr/>
        <a:lstStyle/>
        <a:p>
          <a:r>
            <a:rPr lang="en-US" sz="1000" dirty="0" smtClean="0">
              <a:latin typeface="Arial Black" panose="020B0A04020102020204" pitchFamily="34" charset="0"/>
            </a:rPr>
            <a:t>CLINICIAN RUNS TRIPLIFIER ON LOCAL DATA</a:t>
          </a:r>
          <a:endParaRPr lang="en-US" sz="1000" dirty="0">
            <a:latin typeface="Arial Black" panose="020B0A04020102020204" pitchFamily="34" charset="0"/>
          </a:endParaRPr>
        </a:p>
      </dgm:t>
    </dgm:pt>
    <dgm:pt modelId="{41D206B5-6C20-4351-879E-EDFD82DC079A}" type="sibTrans" cxnId="{369B402F-C379-471D-A469-FF2192A555FA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AFE91B02-1BC6-4CA2-8CF1-EB96F0D90583}" type="parTrans" cxnId="{369B402F-C379-471D-A469-FF2192A555FA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744DFED2-A511-4EEE-95A6-ECF3BCD7CF0E}">
      <dgm:prSet phldrT="[Text]" custT="1"/>
      <dgm:spPr/>
      <dgm:t>
        <a:bodyPr/>
        <a:lstStyle/>
        <a:p>
          <a:r>
            <a:rPr lang="en-US" sz="1000" dirty="0" smtClean="0">
              <a:latin typeface="Arial Black" panose="020B0A04020102020204" pitchFamily="34" charset="0"/>
            </a:rPr>
            <a:t>CLINICIAN SENDS US THE OWL FILE </a:t>
          </a:r>
          <a:endParaRPr lang="en-US" sz="1000" dirty="0">
            <a:latin typeface="Arial Black" panose="020B0A04020102020204" pitchFamily="34" charset="0"/>
          </a:endParaRPr>
        </a:p>
      </dgm:t>
    </dgm:pt>
    <dgm:pt modelId="{8E9450F6-9C4F-4C30-B36F-F84068952FED}" type="sibTrans" cxnId="{AE96752D-9A3D-4C3B-890F-CC7A56A1F12D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CD2B2792-0945-43EE-9BAE-F1B28A0DF41C}" type="parTrans" cxnId="{AE96752D-9A3D-4C3B-890F-CC7A56A1F12D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822BA8D0-CD27-4805-9441-2B478CCC1E56}">
      <dgm:prSet phldrT="[Text]" custT="1"/>
      <dgm:spPr/>
      <dgm:t>
        <a:bodyPr/>
        <a:lstStyle/>
        <a:p>
          <a:r>
            <a:rPr lang="en-US" sz="1000" dirty="0" smtClean="0">
              <a:latin typeface="Arial Black" panose="020B0A04020102020204" pitchFamily="34" charset="0"/>
            </a:rPr>
            <a:t>MAP THE CLASSES TO THEIR SEMANTIC EQUIVALENCIES</a:t>
          </a:r>
          <a:endParaRPr lang="en-US" sz="1000" dirty="0">
            <a:latin typeface="Arial Black" panose="020B0A04020102020204" pitchFamily="34" charset="0"/>
          </a:endParaRPr>
        </a:p>
      </dgm:t>
    </dgm:pt>
    <dgm:pt modelId="{BD9B35FE-90BC-4E91-ADD3-6DD182199B7A}" type="sibTrans" cxnId="{D7F371C0-2731-4C6C-A55A-7532C89987CE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302BEE27-BC69-4099-877A-31C5076E80E2}" type="parTrans" cxnId="{D7F371C0-2731-4C6C-A55A-7532C89987CE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75C86F55-DDB2-4E8C-BB45-4FEE6C51939E}">
      <dgm:prSet custT="1"/>
      <dgm:spPr/>
      <dgm:t>
        <a:bodyPr/>
        <a:lstStyle/>
        <a:p>
          <a:r>
            <a:rPr lang="en-US" sz="1000" dirty="0" smtClean="0">
              <a:latin typeface="Arial Black" panose="020B0A04020102020204" pitchFamily="34" charset="0"/>
            </a:rPr>
            <a:t>UPDATE THE DEFAULT GRAPH BY INSERTING MEANINGFUL PREDICATES</a:t>
          </a:r>
          <a:endParaRPr lang="en-US" sz="1000" dirty="0">
            <a:latin typeface="Arial Black" panose="020B0A04020102020204" pitchFamily="34" charset="0"/>
          </a:endParaRPr>
        </a:p>
      </dgm:t>
    </dgm:pt>
    <dgm:pt modelId="{30231FA4-BA4D-4B88-9AA3-5877B4D4B1BE}" type="sibTrans" cxnId="{1977A9DD-C70D-48D0-81E6-C1E575723322}">
      <dgm:prSet/>
      <dgm:spPr/>
      <dgm:t>
        <a:bodyPr/>
        <a:lstStyle/>
        <a:p>
          <a:endParaRPr lang="en-US"/>
        </a:p>
      </dgm:t>
    </dgm:pt>
    <dgm:pt modelId="{C06CED46-11CD-47BE-B8E0-410A965525BC}" type="parTrans" cxnId="{1977A9DD-C70D-48D0-81E6-C1E575723322}">
      <dgm:prSet/>
      <dgm:spPr/>
      <dgm:t>
        <a:bodyPr/>
        <a:lstStyle/>
        <a:p>
          <a:endParaRPr lang="en-US"/>
        </a:p>
      </dgm:t>
    </dgm:pt>
    <dgm:pt modelId="{045DC9A5-D31D-4ECE-ABD1-696819DDF669}">
      <dgm:prSet custT="1"/>
      <dgm:spPr/>
      <dgm:t>
        <a:bodyPr/>
        <a:lstStyle/>
        <a:p>
          <a:r>
            <a:rPr lang="en-US" sz="1000" dirty="0" smtClean="0">
              <a:latin typeface="Arial Black" panose="020B0A04020102020204" pitchFamily="34" charset="0"/>
            </a:rPr>
            <a:t>IMPORT OWL FILE TO A GRAPH DATABASE</a:t>
          </a:r>
          <a:endParaRPr lang="en-US" sz="1000" dirty="0">
            <a:latin typeface="Arial Black" panose="020B0A04020102020204" pitchFamily="34" charset="0"/>
          </a:endParaRPr>
        </a:p>
      </dgm:t>
    </dgm:pt>
    <dgm:pt modelId="{CED2E4F0-BB78-4516-B9DA-8E9E8221AF61}" type="parTrans" cxnId="{4A027B81-5918-4732-A387-90304A050926}">
      <dgm:prSet/>
      <dgm:spPr/>
      <dgm:t>
        <a:bodyPr/>
        <a:lstStyle/>
        <a:p>
          <a:endParaRPr lang="en-US"/>
        </a:p>
      </dgm:t>
    </dgm:pt>
    <dgm:pt modelId="{A06A04A0-F43A-481C-96F3-D4B4BF62FE15}" type="sibTrans" cxnId="{4A027B81-5918-4732-A387-90304A050926}">
      <dgm:prSet/>
      <dgm:spPr/>
      <dgm:t>
        <a:bodyPr/>
        <a:lstStyle/>
        <a:p>
          <a:endParaRPr lang="en-US"/>
        </a:p>
      </dgm:t>
    </dgm:pt>
    <dgm:pt modelId="{3C5D6BD4-9AE9-4696-A551-C86E39A0E021}">
      <dgm:prSet custT="1"/>
      <dgm:spPr/>
      <dgm:t>
        <a:bodyPr/>
        <a:lstStyle/>
        <a:p>
          <a:r>
            <a:rPr lang="en-US" sz="1000" dirty="0" smtClean="0">
              <a:latin typeface="Arial Black" panose="020B0A04020102020204" pitchFamily="34" charset="0"/>
            </a:rPr>
            <a:t>SEND THE MAPPING QUERY TO CLINICIAN</a:t>
          </a:r>
          <a:endParaRPr lang="en-US" sz="1000" dirty="0">
            <a:latin typeface="Arial Black" panose="020B0A04020102020204" pitchFamily="34" charset="0"/>
          </a:endParaRPr>
        </a:p>
      </dgm:t>
    </dgm:pt>
    <dgm:pt modelId="{F25D5FAB-1F1E-4617-8D2C-1D5024BC10EE}" type="parTrans" cxnId="{732DDEF0-47AC-491D-8FC7-AF7293123F09}">
      <dgm:prSet/>
      <dgm:spPr/>
      <dgm:t>
        <a:bodyPr/>
        <a:lstStyle/>
        <a:p>
          <a:endParaRPr lang="en-US"/>
        </a:p>
      </dgm:t>
    </dgm:pt>
    <dgm:pt modelId="{C2211EE5-87B2-4116-B3B8-11D950A407E6}" type="sibTrans" cxnId="{732DDEF0-47AC-491D-8FC7-AF7293123F09}">
      <dgm:prSet/>
      <dgm:spPr/>
      <dgm:t>
        <a:bodyPr/>
        <a:lstStyle/>
        <a:p>
          <a:endParaRPr lang="en-US"/>
        </a:p>
      </dgm:t>
    </dgm:pt>
    <dgm:pt modelId="{8C4C546D-E2D9-4DE9-A31B-7C6BE2330BFF}">
      <dgm:prSet custT="1"/>
      <dgm:spPr/>
      <dgm:t>
        <a:bodyPr/>
        <a:lstStyle/>
        <a:p>
          <a:r>
            <a:rPr lang="en-US" sz="1000" dirty="0" smtClean="0">
              <a:latin typeface="Arial Black" panose="020B0A04020102020204" pitchFamily="34" charset="0"/>
            </a:rPr>
            <a:t>RUNS THE QUERY LOCALLY</a:t>
          </a:r>
          <a:endParaRPr lang="en-US" sz="1000" dirty="0">
            <a:latin typeface="Arial Black" panose="020B0A04020102020204" pitchFamily="34" charset="0"/>
          </a:endParaRPr>
        </a:p>
      </dgm:t>
    </dgm:pt>
    <dgm:pt modelId="{2801A116-829C-46F4-B00C-8B8C84431F1C}" type="parTrans" cxnId="{EEF85FFA-7FEB-4019-8161-69072E12AD91}">
      <dgm:prSet/>
      <dgm:spPr/>
      <dgm:t>
        <a:bodyPr/>
        <a:lstStyle/>
        <a:p>
          <a:endParaRPr lang="en-US"/>
        </a:p>
      </dgm:t>
    </dgm:pt>
    <dgm:pt modelId="{9BA84491-B31D-4688-9B1B-FDCCCB7E17A6}" type="sibTrans" cxnId="{EEF85FFA-7FEB-4019-8161-69072E12AD91}">
      <dgm:prSet/>
      <dgm:spPr/>
      <dgm:t>
        <a:bodyPr/>
        <a:lstStyle/>
        <a:p>
          <a:endParaRPr lang="en-US"/>
        </a:p>
      </dgm:t>
    </dgm:pt>
    <dgm:pt modelId="{96971A5E-AB83-42FD-BD73-A0CFF004C288}">
      <dgm:prSet custT="1"/>
      <dgm:spPr/>
      <dgm:t>
        <a:bodyPr/>
        <a:lstStyle/>
        <a:p>
          <a:r>
            <a:rPr lang="en-US" sz="1000" dirty="0" smtClean="0">
              <a:latin typeface="Arial Black" panose="020B0A04020102020204" pitchFamily="34" charset="0"/>
            </a:rPr>
            <a:t>KNOWLEDGE GRAPH</a:t>
          </a:r>
          <a:endParaRPr lang="en-US" sz="1000" dirty="0">
            <a:latin typeface="Arial Black" panose="020B0A04020102020204" pitchFamily="34" charset="0"/>
          </a:endParaRPr>
        </a:p>
      </dgm:t>
    </dgm:pt>
    <dgm:pt modelId="{06F35AC8-0813-4560-9C77-DCCF768DC0E6}" type="parTrans" cxnId="{F4F7FC4A-0584-4227-9640-844E8D610758}">
      <dgm:prSet/>
      <dgm:spPr/>
      <dgm:t>
        <a:bodyPr/>
        <a:lstStyle/>
        <a:p>
          <a:endParaRPr lang="en-US"/>
        </a:p>
      </dgm:t>
    </dgm:pt>
    <dgm:pt modelId="{F71A878E-4761-4D0F-9546-86D061B3CDFF}" type="sibTrans" cxnId="{F4F7FC4A-0584-4227-9640-844E8D610758}">
      <dgm:prSet/>
      <dgm:spPr/>
      <dgm:t>
        <a:bodyPr/>
        <a:lstStyle/>
        <a:p>
          <a:endParaRPr lang="en-US"/>
        </a:p>
      </dgm:t>
    </dgm:pt>
    <dgm:pt modelId="{CC185E1A-5FCC-42F4-B77E-B094261B070B}" type="pres">
      <dgm:prSet presAssocID="{DC777F88-5673-429E-956A-71300F406C7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E719F77-78EC-4E54-966F-AA389630A321}" type="pres">
      <dgm:prSet presAssocID="{67ABFE14-801F-4814-9662-712099AFB5D3}" presName="composite" presStyleCnt="0"/>
      <dgm:spPr/>
    </dgm:pt>
    <dgm:pt modelId="{7B62B295-200F-4081-A5F2-7E2352D72043}" type="pres">
      <dgm:prSet presAssocID="{67ABFE14-801F-4814-9662-712099AFB5D3}" presName="bentUpArrow1" presStyleLbl="alignImgPlace1" presStyleIdx="0" presStyleCnt="7"/>
      <dgm:spPr/>
    </dgm:pt>
    <dgm:pt modelId="{426A735D-6817-4F4F-BA79-FCDE4AE1A986}" type="pres">
      <dgm:prSet presAssocID="{67ABFE14-801F-4814-9662-712099AFB5D3}" presName="ParentText" presStyleLbl="node1" presStyleIdx="0" presStyleCnt="8" custScaleX="150106" custLinFactNeighborX="-10407" custLinFactNeighborY="-120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EB10B-4544-49FB-9676-44EC2B7C2DC5}" type="pres">
      <dgm:prSet presAssocID="{67ABFE14-801F-4814-9662-712099AFB5D3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3D2F4-F7DF-4436-AC61-0C70A4890CEB}" type="pres">
      <dgm:prSet presAssocID="{41D206B5-6C20-4351-879E-EDFD82DC079A}" presName="sibTrans" presStyleCnt="0"/>
      <dgm:spPr/>
    </dgm:pt>
    <dgm:pt modelId="{441D8409-DA5A-4689-975C-3B82E666D5AA}" type="pres">
      <dgm:prSet presAssocID="{744DFED2-A511-4EEE-95A6-ECF3BCD7CF0E}" presName="composite" presStyleCnt="0"/>
      <dgm:spPr/>
    </dgm:pt>
    <dgm:pt modelId="{65E97935-6F2C-4D39-9E52-F5C30284E233}" type="pres">
      <dgm:prSet presAssocID="{744DFED2-A511-4EEE-95A6-ECF3BCD7CF0E}" presName="bentUpArrow1" presStyleLbl="alignImgPlace1" presStyleIdx="1" presStyleCnt="7"/>
      <dgm:spPr/>
    </dgm:pt>
    <dgm:pt modelId="{4658F042-3445-4C04-9579-BA73E0048DD2}" type="pres">
      <dgm:prSet presAssocID="{744DFED2-A511-4EEE-95A6-ECF3BCD7CF0E}" presName="ParentText" presStyleLbl="node1" presStyleIdx="1" presStyleCnt="8" custScaleX="158332" custLinFactNeighborX="13852" custLinFactNeighborY="-1405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98DC7-0C5F-4E39-9586-BD92D583547B}" type="pres">
      <dgm:prSet presAssocID="{744DFED2-A511-4EEE-95A6-ECF3BCD7CF0E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391DE-4C18-4587-8CCF-18403A260DD1}" type="pres">
      <dgm:prSet presAssocID="{8E9450F6-9C4F-4C30-B36F-F84068952FED}" presName="sibTrans" presStyleCnt="0"/>
      <dgm:spPr/>
    </dgm:pt>
    <dgm:pt modelId="{F222F5C5-7150-4825-8B43-87B7E9EBC7D3}" type="pres">
      <dgm:prSet presAssocID="{045DC9A5-D31D-4ECE-ABD1-696819DDF669}" presName="composite" presStyleCnt="0"/>
      <dgm:spPr/>
    </dgm:pt>
    <dgm:pt modelId="{2C41D475-0D5F-4CED-8DB9-08268FE10CF2}" type="pres">
      <dgm:prSet presAssocID="{045DC9A5-D31D-4ECE-ABD1-696819DDF669}" presName="bentUpArrow1" presStyleLbl="alignImgPlace1" presStyleIdx="2" presStyleCnt="7"/>
      <dgm:spPr/>
    </dgm:pt>
    <dgm:pt modelId="{DBA6A9F6-DA79-49C7-BEA2-E918F4CE2968}" type="pres">
      <dgm:prSet presAssocID="{045DC9A5-D31D-4ECE-ABD1-696819DDF669}" presName="ParentText" presStyleLbl="node1" presStyleIdx="2" presStyleCnt="8" custScaleX="158032" custLinFactNeighborX="14028" custLinFactNeighborY="-106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4AC37-343A-43E9-856D-56CE3C9EF9E9}" type="pres">
      <dgm:prSet presAssocID="{045DC9A5-D31D-4ECE-ABD1-696819DDF669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D36CD7AA-2769-4A68-9E42-F07A8F5EA39C}" type="pres">
      <dgm:prSet presAssocID="{A06A04A0-F43A-481C-96F3-D4B4BF62FE15}" presName="sibTrans" presStyleCnt="0"/>
      <dgm:spPr/>
    </dgm:pt>
    <dgm:pt modelId="{BC26C346-2527-414D-81AD-E1775A88F591}" type="pres">
      <dgm:prSet presAssocID="{822BA8D0-CD27-4805-9441-2B478CCC1E56}" presName="composite" presStyleCnt="0"/>
      <dgm:spPr/>
    </dgm:pt>
    <dgm:pt modelId="{27088430-063D-484B-B24F-74CF1E100713}" type="pres">
      <dgm:prSet presAssocID="{822BA8D0-CD27-4805-9441-2B478CCC1E56}" presName="bentUpArrow1" presStyleLbl="alignImgPlace1" presStyleIdx="3" presStyleCnt="7"/>
      <dgm:spPr/>
    </dgm:pt>
    <dgm:pt modelId="{7457F0F6-466C-4F49-B7F4-0FB2129B1080}" type="pres">
      <dgm:prSet presAssocID="{822BA8D0-CD27-4805-9441-2B478CCC1E56}" presName="ParentText" presStyleLbl="node1" presStyleIdx="3" presStyleCnt="8" custScaleX="185573" custScaleY="122388" custLinFactNeighborX="20098" custLinFactNeighborY="-1642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4A05E-37F0-44E6-8A92-922512F0D193}" type="pres">
      <dgm:prSet presAssocID="{822BA8D0-CD27-4805-9441-2B478CCC1E56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0FF94-B036-42B8-9AAB-359C075961A9}" type="pres">
      <dgm:prSet presAssocID="{BD9B35FE-90BC-4E91-ADD3-6DD182199B7A}" presName="sibTrans" presStyleCnt="0"/>
      <dgm:spPr/>
    </dgm:pt>
    <dgm:pt modelId="{AB3AE4FD-71F7-452C-A7B7-76E2CEE0C154}" type="pres">
      <dgm:prSet presAssocID="{75C86F55-DDB2-4E8C-BB45-4FEE6C51939E}" presName="composite" presStyleCnt="0"/>
      <dgm:spPr/>
    </dgm:pt>
    <dgm:pt modelId="{5AA8F431-8A20-4C96-97AB-27ECF12FE85E}" type="pres">
      <dgm:prSet presAssocID="{75C86F55-DDB2-4E8C-BB45-4FEE6C51939E}" presName="bentUpArrow1" presStyleLbl="alignImgPlace1" presStyleIdx="4" presStyleCnt="7"/>
      <dgm:spPr/>
    </dgm:pt>
    <dgm:pt modelId="{FAE7D591-4C69-4175-BC37-4CF8DC51564E}" type="pres">
      <dgm:prSet presAssocID="{75C86F55-DDB2-4E8C-BB45-4FEE6C51939E}" presName="ParentText" presStyleLbl="node1" presStyleIdx="4" presStyleCnt="8" custScaleX="227110" custScaleY="114879" custLinFactNeighborX="31688" custLinFactNeighborY="-109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611AD-15A3-4FA9-8583-3D63085D80A2}" type="pres">
      <dgm:prSet presAssocID="{75C86F55-DDB2-4E8C-BB45-4FEE6C51939E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DD5B24D3-1099-4141-8A83-DF0F19C2F171}" type="pres">
      <dgm:prSet presAssocID="{30231FA4-BA4D-4B88-9AA3-5877B4D4B1BE}" presName="sibTrans" presStyleCnt="0"/>
      <dgm:spPr/>
    </dgm:pt>
    <dgm:pt modelId="{066CDBC7-41CC-4E9E-84C0-FD3D987D76D7}" type="pres">
      <dgm:prSet presAssocID="{3C5D6BD4-9AE9-4696-A551-C86E39A0E021}" presName="composite" presStyleCnt="0"/>
      <dgm:spPr/>
    </dgm:pt>
    <dgm:pt modelId="{FC40FD13-F1B5-4687-A23E-416CF2B50CF1}" type="pres">
      <dgm:prSet presAssocID="{3C5D6BD4-9AE9-4696-A551-C86E39A0E021}" presName="bentUpArrow1" presStyleLbl="alignImgPlace1" presStyleIdx="5" presStyleCnt="7"/>
      <dgm:spPr/>
    </dgm:pt>
    <dgm:pt modelId="{18044DE0-50CA-48E6-9F4C-22E98F04A5EA}" type="pres">
      <dgm:prSet presAssocID="{3C5D6BD4-9AE9-4696-A551-C86E39A0E021}" presName="ParentText" presStyleLbl="node1" presStyleIdx="5" presStyleCnt="8" custScaleX="179866" custLinFactNeighborX="47984" custLinFactNeighborY="-78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1F44C-5AFC-4B8E-84EA-75AB663E87C4}" type="pres">
      <dgm:prSet presAssocID="{3C5D6BD4-9AE9-4696-A551-C86E39A0E021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CD72A525-8BCB-4F54-A66C-B28F3394187E}" type="pres">
      <dgm:prSet presAssocID="{C2211EE5-87B2-4116-B3B8-11D950A407E6}" presName="sibTrans" presStyleCnt="0"/>
      <dgm:spPr/>
    </dgm:pt>
    <dgm:pt modelId="{CBA948B5-2E52-41B0-875D-D0B8113452FB}" type="pres">
      <dgm:prSet presAssocID="{8C4C546D-E2D9-4DE9-A31B-7C6BE2330BFF}" presName="composite" presStyleCnt="0"/>
      <dgm:spPr/>
    </dgm:pt>
    <dgm:pt modelId="{F0C5D5D1-1A6C-4B7C-ABB3-B3F7F6219FB3}" type="pres">
      <dgm:prSet presAssocID="{8C4C546D-E2D9-4DE9-A31B-7C6BE2330BFF}" presName="bentUpArrow1" presStyleLbl="alignImgPlace1" presStyleIdx="6" presStyleCnt="7"/>
      <dgm:spPr/>
    </dgm:pt>
    <dgm:pt modelId="{D1B4A848-24A0-4146-90E4-688C8D113784}" type="pres">
      <dgm:prSet presAssocID="{8C4C546D-E2D9-4DE9-A31B-7C6BE2330BFF}" presName="ParentText" presStyleLbl="node1" presStyleIdx="6" presStyleCnt="8" custScaleX="177475" custLinFactNeighborX="22148" custLinFactNeighborY="-751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56B0B-F924-4016-BBA7-A1935573B406}" type="pres">
      <dgm:prSet presAssocID="{8C4C546D-E2D9-4DE9-A31B-7C6BE2330BFF}" presName="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56B59CA0-4DE1-486F-B640-3CD26935E776}" type="pres">
      <dgm:prSet presAssocID="{9BA84491-B31D-4688-9B1B-FDCCCB7E17A6}" presName="sibTrans" presStyleCnt="0"/>
      <dgm:spPr/>
    </dgm:pt>
    <dgm:pt modelId="{AFEF269E-2820-49B9-AF86-514AFF887666}" type="pres">
      <dgm:prSet presAssocID="{96971A5E-AB83-42FD-BD73-A0CFF004C288}" presName="composite" presStyleCnt="0"/>
      <dgm:spPr/>
    </dgm:pt>
    <dgm:pt modelId="{C642D0C1-FA6B-451D-9FB0-BCC1DE970D78}" type="pres">
      <dgm:prSet presAssocID="{96971A5E-AB83-42FD-BD73-A0CFF004C288}" presName="ParentText" presStyleLbl="node1" presStyleIdx="7" presStyleCnt="8" custScaleX="180593" custScaleY="100787" custLinFactNeighborX="24239" custLinFactNeighborY="-107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371C0-2731-4C6C-A55A-7532C89987CE}" srcId="{DC777F88-5673-429E-956A-71300F406C79}" destId="{822BA8D0-CD27-4805-9441-2B478CCC1E56}" srcOrd="3" destOrd="0" parTransId="{302BEE27-BC69-4099-877A-31C5076E80E2}" sibTransId="{BD9B35FE-90BC-4E91-ADD3-6DD182199B7A}"/>
    <dgm:cxn modelId="{369B402F-C379-471D-A469-FF2192A555FA}" srcId="{DC777F88-5673-429E-956A-71300F406C79}" destId="{67ABFE14-801F-4814-9662-712099AFB5D3}" srcOrd="0" destOrd="0" parTransId="{AFE91B02-1BC6-4CA2-8CF1-EB96F0D90583}" sibTransId="{41D206B5-6C20-4351-879E-EDFD82DC079A}"/>
    <dgm:cxn modelId="{72A395D3-1F63-41C4-BD9C-9F2C03B0174D}" type="presOf" srcId="{822BA8D0-CD27-4805-9441-2B478CCC1E56}" destId="{7457F0F6-466C-4F49-B7F4-0FB2129B1080}" srcOrd="0" destOrd="0" presId="urn:microsoft.com/office/officeart/2005/8/layout/StepDownProcess"/>
    <dgm:cxn modelId="{7EF6AE26-5F3A-4F16-BAD7-2557032AB17A}" type="presOf" srcId="{DC777F88-5673-429E-956A-71300F406C79}" destId="{CC185E1A-5FCC-42F4-B77E-B094261B070B}" srcOrd="0" destOrd="0" presId="urn:microsoft.com/office/officeart/2005/8/layout/StepDownProcess"/>
    <dgm:cxn modelId="{50009AC5-A2BE-438C-A7DB-CD047946B1E2}" type="presOf" srcId="{8C4C546D-E2D9-4DE9-A31B-7C6BE2330BFF}" destId="{D1B4A848-24A0-4146-90E4-688C8D113784}" srcOrd="0" destOrd="0" presId="urn:microsoft.com/office/officeart/2005/8/layout/StepDownProcess"/>
    <dgm:cxn modelId="{F4F7FC4A-0584-4227-9640-844E8D610758}" srcId="{DC777F88-5673-429E-956A-71300F406C79}" destId="{96971A5E-AB83-42FD-BD73-A0CFF004C288}" srcOrd="7" destOrd="0" parTransId="{06F35AC8-0813-4560-9C77-DCCF768DC0E6}" sibTransId="{F71A878E-4761-4D0F-9546-86D061B3CDFF}"/>
    <dgm:cxn modelId="{D4A23C4D-3F8A-43F9-9698-9A5BB0B2643A}" type="presOf" srcId="{67ABFE14-801F-4814-9662-712099AFB5D3}" destId="{426A735D-6817-4F4F-BA79-FCDE4AE1A986}" srcOrd="0" destOrd="0" presId="urn:microsoft.com/office/officeart/2005/8/layout/StepDownProcess"/>
    <dgm:cxn modelId="{8BED237B-8508-404C-A934-404CE9A888E5}" type="presOf" srcId="{75C86F55-DDB2-4E8C-BB45-4FEE6C51939E}" destId="{FAE7D591-4C69-4175-BC37-4CF8DC51564E}" srcOrd="0" destOrd="0" presId="urn:microsoft.com/office/officeart/2005/8/layout/StepDownProcess"/>
    <dgm:cxn modelId="{78E34A4E-CA79-4D5C-A35A-AEBCD1AD3ADD}" type="presOf" srcId="{96971A5E-AB83-42FD-BD73-A0CFF004C288}" destId="{C642D0C1-FA6B-451D-9FB0-BCC1DE970D78}" srcOrd="0" destOrd="0" presId="urn:microsoft.com/office/officeart/2005/8/layout/StepDownProcess"/>
    <dgm:cxn modelId="{732DDEF0-47AC-491D-8FC7-AF7293123F09}" srcId="{DC777F88-5673-429E-956A-71300F406C79}" destId="{3C5D6BD4-9AE9-4696-A551-C86E39A0E021}" srcOrd="5" destOrd="0" parTransId="{F25D5FAB-1F1E-4617-8D2C-1D5024BC10EE}" sibTransId="{C2211EE5-87B2-4116-B3B8-11D950A407E6}"/>
    <dgm:cxn modelId="{E19BA0B2-4BC2-41C1-9B7D-5BA2FD53A5A7}" type="presOf" srcId="{3C5D6BD4-9AE9-4696-A551-C86E39A0E021}" destId="{18044DE0-50CA-48E6-9F4C-22E98F04A5EA}" srcOrd="0" destOrd="0" presId="urn:microsoft.com/office/officeart/2005/8/layout/StepDownProcess"/>
    <dgm:cxn modelId="{4A027B81-5918-4732-A387-90304A050926}" srcId="{DC777F88-5673-429E-956A-71300F406C79}" destId="{045DC9A5-D31D-4ECE-ABD1-696819DDF669}" srcOrd="2" destOrd="0" parTransId="{CED2E4F0-BB78-4516-B9DA-8E9E8221AF61}" sibTransId="{A06A04A0-F43A-481C-96F3-D4B4BF62FE15}"/>
    <dgm:cxn modelId="{0553CEF8-E188-44CB-A1F0-A03E26DCF8EE}" type="presOf" srcId="{744DFED2-A511-4EEE-95A6-ECF3BCD7CF0E}" destId="{4658F042-3445-4C04-9579-BA73E0048DD2}" srcOrd="0" destOrd="0" presId="urn:microsoft.com/office/officeart/2005/8/layout/StepDownProcess"/>
    <dgm:cxn modelId="{5F316972-F2F0-471E-9478-771C590C8814}" type="presOf" srcId="{045DC9A5-D31D-4ECE-ABD1-696819DDF669}" destId="{DBA6A9F6-DA79-49C7-BEA2-E918F4CE2968}" srcOrd="0" destOrd="0" presId="urn:microsoft.com/office/officeart/2005/8/layout/StepDownProcess"/>
    <dgm:cxn modelId="{1977A9DD-C70D-48D0-81E6-C1E575723322}" srcId="{DC777F88-5673-429E-956A-71300F406C79}" destId="{75C86F55-DDB2-4E8C-BB45-4FEE6C51939E}" srcOrd="4" destOrd="0" parTransId="{C06CED46-11CD-47BE-B8E0-410A965525BC}" sibTransId="{30231FA4-BA4D-4B88-9AA3-5877B4D4B1BE}"/>
    <dgm:cxn modelId="{EEF85FFA-7FEB-4019-8161-69072E12AD91}" srcId="{DC777F88-5673-429E-956A-71300F406C79}" destId="{8C4C546D-E2D9-4DE9-A31B-7C6BE2330BFF}" srcOrd="6" destOrd="0" parTransId="{2801A116-829C-46F4-B00C-8B8C84431F1C}" sibTransId="{9BA84491-B31D-4688-9B1B-FDCCCB7E17A6}"/>
    <dgm:cxn modelId="{AE96752D-9A3D-4C3B-890F-CC7A56A1F12D}" srcId="{DC777F88-5673-429E-956A-71300F406C79}" destId="{744DFED2-A511-4EEE-95A6-ECF3BCD7CF0E}" srcOrd="1" destOrd="0" parTransId="{CD2B2792-0945-43EE-9BAE-F1B28A0DF41C}" sibTransId="{8E9450F6-9C4F-4C30-B36F-F84068952FED}"/>
    <dgm:cxn modelId="{A93E865C-EFEC-4260-883C-B4A7F918137D}" type="presParOf" srcId="{CC185E1A-5FCC-42F4-B77E-B094261B070B}" destId="{0E719F77-78EC-4E54-966F-AA389630A321}" srcOrd="0" destOrd="0" presId="urn:microsoft.com/office/officeart/2005/8/layout/StepDownProcess"/>
    <dgm:cxn modelId="{D6B31B62-CAD2-481A-819F-ECBF8F39E12F}" type="presParOf" srcId="{0E719F77-78EC-4E54-966F-AA389630A321}" destId="{7B62B295-200F-4081-A5F2-7E2352D72043}" srcOrd="0" destOrd="0" presId="urn:microsoft.com/office/officeart/2005/8/layout/StepDownProcess"/>
    <dgm:cxn modelId="{10C2A773-F291-43EF-B907-8A013EB99EDC}" type="presParOf" srcId="{0E719F77-78EC-4E54-966F-AA389630A321}" destId="{426A735D-6817-4F4F-BA79-FCDE4AE1A986}" srcOrd="1" destOrd="0" presId="urn:microsoft.com/office/officeart/2005/8/layout/StepDownProcess"/>
    <dgm:cxn modelId="{BE6CF59E-C125-4E74-A1FF-29E906E193CA}" type="presParOf" srcId="{0E719F77-78EC-4E54-966F-AA389630A321}" destId="{030EB10B-4544-49FB-9676-44EC2B7C2DC5}" srcOrd="2" destOrd="0" presId="urn:microsoft.com/office/officeart/2005/8/layout/StepDownProcess"/>
    <dgm:cxn modelId="{43A17E01-A566-46CE-A55B-B3DA9EF1E675}" type="presParOf" srcId="{CC185E1A-5FCC-42F4-B77E-B094261B070B}" destId="{1373D2F4-F7DF-4436-AC61-0C70A4890CEB}" srcOrd="1" destOrd="0" presId="urn:microsoft.com/office/officeart/2005/8/layout/StepDownProcess"/>
    <dgm:cxn modelId="{8F1BD77A-EC1F-48EA-A742-C90950641DDA}" type="presParOf" srcId="{CC185E1A-5FCC-42F4-B77E-B094261B070B}" destId="{441D8409-DA5A-4689-975C-3B82E666D5AA}" srcOrd="2" destOrd="0" presId="urn:microsoft.com/office/officeart/2005/8/layout/StepDownProcess"/>
    <dgm:cxn modelId="{25262C51-850F-4EC2-BB7D-22FA13FF75D5}" type="presParOf" srcId="{441D8409-DA5A-4689-975C-3B82E666D5AA}" destId="{65E97935-6F2C-4D39-9E52-F5C30284E233}" srcOrd="0" destOrd="0" presId="urn:microsoft.com/office/officeart/2005/8/layout/StepDownProcess"/>
    <dgm:cxn modelId="{43F4C732-DD2F-4831-8514-BCB5E73E980F}" type="presParOf" srcId="{441D8409-DA5A-4689-975C-3B82E666D5AA}" destId="{4658F042-3445-4C04-9579-BA73E0048DD2}" srcOrd="1" destOrd="0" presId="urn:microsoft.com/office/officeart/2005/8/layout/StepDownProcess"/>
    <dgm:cxn modelId="{CF6ECB80-4E3E-4C72-8A47-47D0EB3475EA}" type="presParOf" srcId="{441D8409-DA5A-4689-975C-3B82E666D5AA}" destId="{7BF98DC7-0C5F-4E39-9586-BD92D583547B}" srcOrd="2" destOrd="0" presId="urn:microsoft.com/office/officeart/2005/8/layout/StepDownProcess"/>
    <dgm:cxn modelId="{1E855B21-4E88-40C2-9BCA-E4F3FFAF8248}" type="presParOf" srcId="{CC185E1A-5FCC-42F4-B77E-B094261B070B}" destId="{DA4391DE-4C18-4587-8CCF-18403A260DD1}" srcOrd="3" destOrd="0" presId="urn:microsoft.com/office/officeart/2005/8/layout/StepDownProcess"/>
    <dgm:cxn modelId="{97D1F3E6-D4C4-4D6F-815F-01D74F0D75FC}" type="presParOf" srcId="{CC185E1A-5FCC-42F4-B77E-B094261B070B}" destId="{F222F5C5-7150-4825-8B43-87B7E9EBC7D3}" srcOrd="4" destOrd="0" presId="urn:microsoft.com/office/officeart/2005/8/layout/StepDownProcess"/>
    <dgm:cxn modelId="{884009A7-464E-40A3-8E43-0A2E884D5128}" type="presParOf" srcId="{F222F5C5-7150-4825-8B43-87B7E9EBC7D3}" destId="{2C41D475-0D5F-4CED-8DB9-08268FE10CF2}" srcOrd="0" destOrd="0" presId="urn:microsoft.com/office/officeart/2005/8/layout/StepDownProcess"/>
    <dgm:cxn modelId="{097687EC-84DA-42B4-9516-5A023ACBFDC9}" type="presParOf" srcId="{F222F5C5-7150-4825-8B43-87B7E9EBC7D3}" destId="{DBA6A9F6-DA79-49C7-BEA2-E918F4CE2968}" srcOrd="1" destOrd="0" presId="urn:microsoft.com/office/officeart/2005/8/layout/StepDownProcess"/>
    <dgm:cxn modelId="{78326859-692E-4372-8214-C2084713933A}" type="presParOf" srcId="{F222F5C5-7150-4825-8B43-87B7E9EBC7D3}" destId="{7A24AC37-343A-43E9-856D-56CE3C9EF9E9}" srcOrd="2" destOrd="0" presId="urn:microsoft.com/office/officeart/2005/8/layout/StepDownProcess"/>
    <dgm:cxn modelId="{060B1F1F-A04E-46AA-AEFE-690887200DC4}" type="presParOf" srcId="{CC185E1A-5FCC-42F4-B77E-B094261B070B}" destId="{D36CD7AA-2769-4A68-9E42-F07A8F5EA39C}" srcOrd="5" destOrd="0" presId="urn:microsoft.com/office/officeart/2005/8/layout/StepDownProcess"/>
    <dgm:cxn modelId="{8C4432AC-5B53-492B-AE2E-6FE8AEE0D516}" type="presParOf" srcId="{CC185E1A-5FCC-42F4-B77E-B094261B070B}" destId="{BC26C346-2527-414D-81AD-E1775A88F591}" srcOrd="6" destOrd="0" presId="urn:microsoft.com/office/officeart/2005/8/layout/StepDownProcess"/>
    <dgm:cxn modelId="{DD5AA77A-070A-4CDE-A0B6-1FAD28A8FE57}" type="presParOf" srcId="{BC26C346-2527-414D-81AD-E1775A88F591}" destId="{27088430-063D-484B-B24F-74CF1E100713}" srcOrd="0" destOrd="0" presId="urn:microsoft.com/office/officeart/2005/8/layout/StepDownProcess"/>
    <dgm:cxn modelId="{49BCF6C1-9BBB-410B-84FB-2E0ED847F3A7}" type="presParOf" srcId="{BC26C346-2527-414D-81AD-E1775A88F591}" destId="{7457F0F6-466C-4F49-B7F4-0FB2129B1080}" srcOrd="1" destOrd="0" presId="urn:microsoft.com/office/officeart/2005/8/layout/StepDownProcess"/>
    <dgm:cxn modelId="{BB60A1AB-B8DB-4A15-B0E3-5F7B2D436904}" type="presParOf" srcId="{BC26C346-2527-414D-81AD-E1775A88F591}" destId="{C8B4A05E-37F0-44E6-8A92-922512F0D193}" srcOrd="2" destOrd="0" presId="urn:microsoft.com/office/officeart/2005/8/layout/StepDownProcess"/>
    <dgm:cxn modelId="{73BD2842-4B64-420F-A1ED-510F9D28362A}" type="presParOf" srcId="{CC185E1A-5FCC-42F4-B77E-B094261B070B}" destId="{2B60FF94-B036-42B8-9AAB-359C075961A9}" srcOrd="7" destOrd="0" presId="urn:microsoft.com/office/officeart/2005/8/layout/StepDownProcess"/>
    <dgm:cxn modelId="{CA81F585-822B-4A2B-96C9-681AA2445893}" type="presParOf" srcId="{CC185E1A-5FCC-42F4-B77E-B094261B070B}" destId="{AB3AE4FD-71F7-452C-A7B7-76E2CEE0C154}" srcOrd="8" destOrd="0" presId="urn:microsoft.com/office/officeart/2005/8/layout/StepDownProcess"/>
    <dgm:cxn modelId="{1344DFE5-F176-48F1-AA11-E1C78F9BB0E7}" type="presParOf" srcId="{AB3AE4FD-71F7-452C-A7B7-76E2CEE0C154}" destId="{5AA8F431-8A20-4C96-97AB-27ECF12FE85E}" srcOrd="0" destOrd="0" presId="urn:microsoft.com/office/officeart/2005/8/layout/StepDownProcess"/>
    <dgm:cxn modelId="{FB46407F-B325-4A26-B972-815A8EA8CE22}" type="presParOf" srcId="{AB3AE4FD-71F7-452C-A7B7-76E2CEE0C154}" destId="{FAE7D591-4C69-4175-BC37-4CF8DC51564E}" srcOrd="1" destOrd="0" presId="urn:microsoft.com/office/officeart/2005/8/layout/StepDownProcess"/>
    <dgm:cxn modelId="{F9496385-97E1-41B0-9452-211B0135C721}" type="presParOf" srcId="{AB3AE4FD-71F7-452C-A7B7-76E2CEE0C154}" destId="{668611AD-15A3-4FA9-8583-3D63085D80A2}" srcOrd="2" destOrd="0" presId="urn:microsoft.com/office/officeart/2005/8/layout/StepDownProcess"/>
    <dgm:cxn modelId="{05CBF7AE-C1B9-4F6C-B74E-53DC6C53AD07}" type="presParOf" srcId="{CC185E1A-5FCC-42F4-B77E-B094261B070B}" destId="{DD5B24D3-1099-4141-8A83-DF0F19C2F171}" srcOrd="9" destOrd="0" presId="urn:microsoft.com/office/officeart/2005/8/layout/StepDownProcess"/>
    <dgm:cxn modelId="{C1AF4A6D-5EEB-40EB-9AA8-508762249C3D}" type="presParOf" srcId="{CC185E1A-5FCC-42F4-B77E-B094261B070B}" destId="{066CDBC7-41CC-4E9E-84C0-FD3D987D76D7}" srcOrd="10" destOrd="0" presId="urn:microsoft.com/office/officeart/2005/8/layout/StepDownProcess"/>
    <dgm:cxn modelId="{8CA14D27-FB3F-416E-89FB-BD91AA7AC671}" type="presParOf" srcId="{066CDBC7-41CC-4E9E-84C0-FD3D987D76D7}" destId="{FC40FD13-F1B5-4687-A23E-416CF2B50CF1}" srcOrd="0" destOrd="0" presId="urn:microsoft.com/office/officeart/2005/8/layout/StepDownProcess"/>
    <dgm:cxn modelId="{48FE1952-3FB2-426F-9386-90EFA12491AC}" type="presParOf" srcId="{066CDBC7-41CC-4E9E-84C0-FD3D987D76D7}" destId="{18044DE0-50CA-48E6-9F4C-22E98F04A5EA}" srcOrd="1" destOrd="0" presId="urn:microsoft.com/office/officeart/2005/8/layout/StepDownProcess"/>
    <dgm:cxn modelId="{E594D5D8-A0E6-452C-A2EF-7C2AEC5DA0E4}" type="presParOf" srcId="{066CDBC7-41CC-4E9E-84C0-FD3D987D76D7}" destId="{6B81F44C-5AFC-4B8E-84EA-75AB663E87C4}" srcOrd="2" destOrd="0" presId="urn:microsoft.com/office/officeart/2005/8/layout/StepDownProcess"/>
    <dgm:cxn modelId="{C4141FBC-D471-4609-BA67-295D8745DFFD}" type="presParOf" srcId="{CC185E1A-5FCC-42F4-B77E-B094261B070B}" destId="{CD72A525-8BCB-4F54-A66C-B28F3394187E}" srcOrd="11" destOrd="0" presId="urn:microsoft.com/office/officeart/2005/8/layout/StepDownProcess"/>
    <dgm:cxn modelId="{DAD20AD4-C146-49CE-92A8-1A57867039CB}" type="presParOf" srcId="{CC185E1A-5FCC-42F4-B77E-B094261B070B}" destId="{CBA948B5-2E52-41B0-875D-D0B8113452FB}" srcOrd="12" destOrd="0" presId="urn:microsoft.com/office/officeart/2005/8/layout/StepDownProcess"/>
    <dgm:cxn modelId="{6104459F-105A-4D4C-8B1A-08B168B0DA60}" type="presParOf" srcId="{CBA948B5-2E52-41B0-875D-D0B8113452FB}" destId="{F0C5D5D1-1A6C-4B7C-ABB3-B3F7F6219FB3}" srcOrd="0" destOrd="0" presId="urn:microsoft.com/office/officeart/2005/8/layout/StepDownProcess"/>
    <dgm:cxn modelId="{DFC37C8E-7E14-4693-8DF9-B48C66DB674D}" type="presParOf" srcId="{CBA948B5-2E52-41B0-875D-D0B8113452FB}" destId="{D1B4A848-24A0-4146-90E4-688C8D113784}" srcOrd="1" destOrd="0" presId="urn:microsoft.com/office/officeart/2005/8/layout/StepDownProcess"/>
    <dgm:cxn modelId="{28455BFE-78D0-4390-A939-752E81EC6415}" type="presParOf" srcId="{CBA948B5-2E52-41B0-875D-D0B8113452FB}" destId="{5F856B0B-F924-4016-BBA7-A1935573B406}" srcOrd="2" destOrd="0" presId="urn:microsoft.com/office/officeart/2005/8/layout/StepDownProcess"/>
    <dgm:cxn modelId="{97551F91-53DA-4D34-A075-356274D6BA4E}" type="presParOf" srcId="{CC185E1A-5FCC-42F4-B77E-B094261B070B}" destId="{56B59CA0-4DE1-486F-B640-3CD26935E776}" srcOrd="13" destOrd="0" presId="urn:microsoft.com/office/officeart/2005/8/layout/StepDownProcess"/>
    <dgm:cxn modelId="{1452F804-D31D-40F6-84E0-A9526A278FED}" type="presParOf" srcId="{CC185E1A-5FCC-42F4-B77E-B094261B070B}" destId="{AFEF269E-2820-49B9-AF86-514AFF887666}" srcOrd="14" destOrd="0" presId="urn:microsoft.com/office/officeart/2005/8/layout/StepDownProcess"/>
    <dgm:cxn modelId="{F84A9F55-2309-4C19-940F-9497F185AFAF}" type="presParOf" srcId="{AFEF269E-2820-49B9-AF86-514AFF887666}" destId="{C642D0C1-FA6B-451D-9FB0-BCC1DE970D7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2B295-200F-4081-A5F2-7E2352D72043}">
      <dsp:nvSpPr>
        <dsp:cNvPr id="0" name=""/>
        <dsp:cNvSpPr/>
      </dsp:nvSpPr>
      <dsp:spPr>
        <a:xfrm rot="5400000">
          <a:off x="1067882" y="688790"/>
          <a:ext cx="584657" cy="665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A735D-6817-4F4F-BA79-FCDE4AE1A986}">
      <dsp:nvSpPr>
        <dsp:cNvPr id="0" name=""/>
        <dsp:cNvSpPr/>
      </dsp:nvSpPr>
      <dsp:spPr>
        <a:xfrm>
          <a:off x="563980" y="0"/>
          <a:ext cx="1477371" cy="688921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anose="020B0A04020102020204" pitchFamily="34" charset="0"/>
            </a:rPr>
            <a:t>CLINICIAN RUNS TRIPLIFIER ON LOCAL DATA</a:t>
          </a:r>
          <a:endParaRPr lang="en-US" sz="1000" kern="1200" dirty="0">
            <a:latin typeface="Arial Black" panose="020B0A04020102020204" pitchFamily="34" charset="0"/>
          </a:endParaRPr>
        </a:p>
      </dsp:txBody>
      <dsp:txXfrm>
        <a:off x="597616" y="33636"/>
        <a:ext cx="1410099" cy="621649"/>
      </dsp:txXfrm>
    </dsp:sp>
    <dsp:sp modelId="{030EB10B-4544-49FB-9676-44EC2B7C2DC5}">
      <dsp:nvSpPr>
        <dsp:cNvPr id="0" name=""/>
        <dsp:cNvSpPr/>
      </dsp:nvSpPr>
      <dsp:spPr>
        <a:xfrm>
          <a:off x="1897203" y="106390"/>
          <a:ext cx="715826" cy="556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97935-6F2C-4D39-9E52-F5C30284E233}">
      <dsp:nvSpPr>
        <dsp:cNvPr id="0" name=""/>
        <dsp:cNvSpPr/>
      </dsp:nvSpPr>
      <dsp:spPr>
        <a:xfrm rot="5400000">
          <a:off x="2042742" y="1462676"/>
          <a:ext cx="584657" cy="665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243348"/>
            <a:satOff val="-710"/>
            <a:lumOff val="21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8F042-3445-4C04-9579-BA73E0048DD2}">
      <dsp:nvSpPr>
        <dsp:cNvPr id="0" name=""/>
        <dsp:cNvSpPr/>
      </dsp:nvSpPr>
      <dsp:spPr>
        <a:xfrm>
          <a:off x="1737120" y="717778"/>
          <a:ext cx="1558333" cy="688921"/>
        </a:xfrm>
        <a:prstGeom prst="roundRect">
          <a:avLst>
            <a:gd name="adj" fmla="val 16670"/>
          </a:avLst>
        </a:prstGeom>
        <a:solidFill>
          <a:schemeClr val="accent4">
            <a:hueOff val="166286"/>
            <a:satOff val="-1145"/>
            <a:lumOff val="14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anose="020B0A04020102020204" pitchFamily="34" charset="0"/>
            </a:rPr>
            <a:t>CLINICIAN SENDS US THE OWL FILE </a:t>
          </a:r>
          <a:endParaRPr lang="en-US" sz="1000" kern="1200" dirty="0">
            <a:latin typeface="Arial Black" panose="020B0A04020102020204" pitchFamily="34" charset="0"/>
          </a:endParaRPr>
        </a:p>
      </dsp:txBody>
      <dsp:txXfrm>
        <a:off x="1770756" y="751414"/>
        <a:ext cx="1491061" cy="621649"/>
      </dsp:txXfrm>
    </dsp:sp>
    <dsp:sp modelId="{7BF98DC7-0C5F-4E39-9586-BD92D583547B}">
      <dsp:nvSpPr>
        <dsp:cNvPr id="0" name=""/>
        <dsp:cNvSpPr/>
      </dsp:nvSpPr>
      <dsp:spPr>
        <a:xfrm>
          <a:off x="2872062" y="880276"/>
          <a:ext cx="715826" cy="556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1D475-0D5F-4CED-8DB9-08268FE10CF2}">
      <dsp:nvSpPr>
        <dsp:cNvPr id="0" name=""/>
        <dsp:cNvSpPr/>
      </dsp:nvSpPr>
      <dsp:spPr>
        <a:xfrm rot="5400000">
          <a:off x="2975644" y="2236562"/>
          <a:ext cx="584657" cy="665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486697"/>
            <a:satOff val="-1420"/>
            <a:lumOff val="422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6A9F6-DA79-49C7-BEA2-E918F4CE2968}">
      <dsp:nvSpPr>
        <dsp:cNvPr id="0" name=""/>
        <dsp:cNvSpPr/>
      </dsp:nvSpPr>
      <dsp:spPr>
        <a:xfrm>
          <a:off x="2673231" y="1514991"/>
          <a:ext cx="1555380" cy="688921"/>
        </a:xfrm>
        <a:prstGeom prst="roundRect">
          <a:avLst>
            <a:gd name="adj" fmla="val 16670"/>
          </a:avLst>
        </a:prstGeom>
        <a:solidFill>
          <a:schemeClr val="accent4">
            <a:hueOff val="332572"/>
            <a:satOff val="-2290"/>
            <a:lumOff val="28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anose="020B0A04020102020204" pitchFamily="34" charset="0"/>
            </a:rPr>
            <a:t>IMPORT OWL FILE TO A GRAPH DATABASE</a:t>
          </a:r>
          <a:endParaRPr lang="en-US" sz="1000" kern="1200" dirty="0">
            <a:latin typeface="Arial Black" panose="020B0A04020102020204" pitchFamily="34" charset="0"/>
          </a:endParaRPr>
        </a:p>
      </dsp:txBody>
      <dsp:txXfrm>
        <a:off x="2706867" y="1548627"/>
        <a:ext cx="1488108" cy="621649"/>
      </dsp:txXfrm>
    </dsp:sp>
    <dsp:sp modelId="{7A24AC37-343A-43E9-856D-56CE3C9EF9E9}">
      <dsp:nvSpPr>
        <dsp:cNvPr id="0" name=""/>
        <dsp:cNvSpPr/>
      </dsp:nvSpPr>
      <dsp:spPr>
        <a:xfrm>
          <a:off x="3804964" y="1654162"/>
          <a:ext cx="715826" cy="556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88430-063D-484B-B24F-74CF1E100713}">
      <dsp:nvSpPr>
        <dsp:cNvPr id="0" name=""/>
        <dsp:cNvSpPr/>
      </dsp:nvSpPr>
      <dsp:spPr>
        <a:xfrm rot="5400000">
          <a:off x="4045555" y="3087566"/>
          <a:ext cx="584657" cy="665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730045"/>
            <a:satOff val="-2130"/>
            <a:lumOff val="63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7F0F6-466C-4F49-B7F4-0FB2129B1080}">
      <dsp:nvSpPr>
        <dsp:cNvPr id="0" name=""/>
        <dsp:cNvSpPr/>
      </dsp:nvSpPr>
      <dsp:spPr>
        <a:xfrm>
          <a:off x="3667351" y="2249195"/>
          <a:ext cx="1826444" cy="843156"/>
        </a:xfrm>
        <a:prstGeom prst="roundRect">
          <a:avLst>
            <a:gd name="adj" fmla="val 16670"/>
          </a:avLst>
        </a:prstGeom>
        <a:solidFill>
          <a:schemeClr val="accent4">
            <a:hueOff val="498858"/>
            <a:satOff val="-3435"/>
            <a:lumOff val="42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anose="020B0A04020102020204" pitchFamily="34" charset="0"/>
            </a:rPr>
            <a:t>MAP THE CLASSES TO THEIR SEMANTIC EQUIVALENCIES</a:t>
          </a:r>
          <a:endParaRPr lang="en-US" sz="1000" kern="1200" dirty="0">
            <a:latin typeface="Arial Black" panose="020B0A04020102020204" pitchFamily="34" charset="0"/>
          </a:endParaRPr>
        </a:p>
      </dsp:txBody>
      <dsp:txXfrm>
        <a:off x="3708518" y="2290362"/>
        <a:ext cx="1744110" cy="760822"/>
      </dsp:txXfrm>
    </dsp:sp>
    <dsp:sp modelId="{C8B4A05E-37F0-44E6-8A92-922512F0D193}">
      <dsp:nvSpPr>
        <dsp:cNvPr id="0" name=""/>
        <dsp:cNvSpPr/>
      </dsp:nvSpPr>
      <dsp:spPr>
        <a:xfrm>
          <a:off x="4874875" y="2505166"/>
          <a:ext cx="715826" cy="556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8F431-8A20-4C96-97AB-27ECF12FE85E}">
      <dsp:nvSpPr>
        <dsp:cNvPr id="0" name=""/>
        <dsp:cNvSpPr/>
      </dsp:nvSpPr>
      <dsp:spPr>
        <a:xfrm rot="5400000">
          <a:off x="5184341" y="3912704"/>
          <a:ext cx="584657" cy="665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973393"/>
            <a:satOff val="-2840"/>
            <a:lumOff val="84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7D591-4C69-4175-BC37-4CF8DC51564E}">
      <dsp:nvSpPr>
        <dsp:cNvPr id="0" name=""/>
        <dsp:cNvSpPr/>
      </dsp:nvSpPr>
      <dsp:spPr>
        <a:xfrm>
          <a:off x="4715801" y="3137669"/>
          <a:ext cx="2235259" cy="791425"/>
        </a:xfrm>
        <a:prstGeom prst="roundRect">
          <a:avLst>
            <a:gd name="adj" fmla="val 16670"/>
          </a:avLst>
        </a:prstGeom>
        <a:solidFill>
          <a:schemeClr val="accent4">
            <a:hueOff val="665143"/>
            <a:satOff val="-4581"/>
            <a:lumOff val="57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anose="020B0A04020102020204" pitchFamily="34" charset="0"/>
            </a:rPr>
            <a:t>UPDATE THE DEFAULT GRAPH BY INSERTING MEANINGFUL PREDICATES</a:t>
          </a:r>
          <a:endParaRPr lang="en-US" sz="1000" kern="1200" dirty="0">
            <a:latin typeface="Arial Black" panose="020B0A04020102020204" pitchFamily="34" charset="0"/>
          </a:endParaRPr>
        </a:p>
      </dsp:txBody>
      <dsp:txXfrm>
        <a:off x="4754442" y="3176310"/>
        <a:ext cx="2157977" cy="714143"/>
      </dsp:txXfrm>
    </dsp:sp>
    <dsp:sp modelId="{668611AD-15A3-4FA9-8583-3D63085D80A2}">
      <dsp:nvSpPr>
        <dsp:cNvPr id="0" name=""/>
        <dsp:cNvSpPr/>
      </dsp:nvSpPr>
      <dsp:spPr>
        <a:xfrm>
          <a:off x="6013661" y="3330304"/>
          <a:ext cx="715826" cy="556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0FD13-F1B5-4687-A23E-416CF2B50CF1}">
      <dsp:nvSpPr>
        <dsp:cNvPr id="0" name=""/>
        <dsp:cNvSpPr/>
      </dsp:nvSpPr>
      <dsp:spPr>
        <a:xfrm rot="5400000">
          <a:off x="5886227" y="4686590"/>
          <a:ext cx="584657" cy="665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216742"/>
            <a:satOff val="-3550"/>
            <a:lumOff val="105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44DE0-50CA-48E6-9F4C-22E98F04A5EA}">
      <dsp:nvSpPr>
        <dsp:cNvPr id="0" name=""/>
        <dsp:cNvSpPr/>
      </dsp:nvSpPr>
      <dsp:spPr>
        <a:xfrm>
          <a:off x="5810568" y="3984343"/>
          <a:ext cx="1770274" cy="688921"/>
        </a:xfrm>
        <a:prstGeom prst="roundRect">
          <a:avLst>
            <a:gd name="adj" fmla="val 16670"/>
          </a:avLst>
        </a:prstGeom>
        <a:solidFill>
          <a:schemeClr val="accent4">
            <a:hueOff val="831429"/>
            <a:satOff val="-5726"/>
            <a:lumOff val="71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anose="020B0A04020102020204" pitchFamily="34" charset="0"/>
            </a:rPr>
            <a:t>SEND THE MAPPING QUERY TO CLINICIAN</a:t>
          </a:r>
          <a:endParaRPr lang="en-US" sz="1000" kern="1200" dirty="0">
            <a:latin typeface="Arial Black" panose="020B0A04020102020204" pitchFamily="34" charset="0"/>
          </a:endParaRPr>
        </a:p>
      </dsp:txBody>
      <dsp:txXfrm>
        <a:off x="5844204" y="4017979"/>
        <a:ext cx="1703002" cy="621649"/>
      </dsp:txXfrm>
    </dsp:sp>
    <dsp:sp modelId="{6B81F44C-5AFC-4B8E-84EA-75AB663E87C4}">
      <dsp:nvSpPr>
        <dsp:cNvPr id="0" name=""/>
        <dsp:cNvSpPr/>
      </dsp:nvSpPr>
      <dsp:spPr>
        <a:xfrm>
          <a:off x="6715547" y="4104190"/>
          <a:ext cx="715826" cy="556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5D5D1-1A6C-4B7C-ABB3-B3F7F6219FB3}">
      <dsp:nvSpPr>
        <dsp:cNvPr id="0" name=""/>
        <dsp:cNvSpPr/>
      </dsp:nvSpPr>
      <dsp:spPr>
        <a:xfrm rot="5400000">
          <a:off x="6808839" y="5460475"/>
          <a:ext cx="584657" cy="665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460090"/>
            <a:satOff val="-4260"/>
            <a:lumOff val="126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4A848-24A0-4146-90E4-688C8D113784}">
      <dsp:nvSpPr>
        <dsp:cNvPr id="0" name=""/>
        <dsp:cNvSpPr/>
      </dsp:nvSpPr>
      <dsp:spPr>
        <a:xfrm>
          <a:off x="6490664" y="4760612"/>
          <a:ext cx="1746742" cy="688921"/>
        </a:xfrm>
        <a:prstGeom prst="roundRect">
          <a:avLst>
            <a:gd name="adj" fmla="val 16670"/>
          </a:avLst>
        </a:prstGeom>
        <a:solidFill>
          <a:schemeClr val="accent4">
            <a:hueOff val="997715"/>
            <a:satOff val="-6871"/>
            <a:lumOff val="85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anose="020B0A04020102020204" pitchFamily="34" charset="0"/>
            </a:rPr>
            <a:t>RUNS THE QUERY LOCALLY</a:t>
          </a:r>
          <a:endParaRPr lang="en-US" sz="1000" kern="1200" dirty="0">
            <a:latin typeface="Arial Black" panose="020B0A04020102020204" pitchFamily="34" charset="0"/>
          </a:endParaRPr>
        </a:p>
      </dsp:txBody>
      <dsp:txXfrm>
        <a:off x="6524300" y="4794248"/>
        <a:ext cx="1679470" cy="621649"/>
      </dsp:txXfrm>
    </dsp:sp>
    <dsp:sp modelId="{5F856B0B-F924-4016-BBA7-A1935573B406}">
      <dsp:nvSpPr>
        <dsp:cNvPr id="0" name=""/>
        <dsp:cNvSpPr/>
      </dsp:nvSpPr>
      <dsp:spPr>
        <a:xfrm>
          <a:off x="7638159" y="4878075"/>
          <a:ext cx="715826" cy="556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2D0C1-FA6B-451D-9FB0-BCC1DE970D78}">
      <dsp:nvSpPr>
        <dsp:cNvPr id="0" name=""/>
        <dsp:cNvSpPr/>
      </dsp:nvSpPr>
      <dsp:spPr>
        <a:xfrm>
          <a:off x="7445622" y="5511867"/>
          <a:ext cx="1777430" cy="694343"/>
        </a:xfrm>
        <a:prstGeom prst="roundRect">
          <a:avLst>
            <a:gd name="adj" fmla="val 16670"/>
          </a:avLst>
        </a:prstGeom>
        <a:solidFill>
          <a:schemeClr val="accent4">
            <a:hueOff val="1164001"/>
            <a:satOff val="-8016"/>
            <a:lumOff val="100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anose="020B0A04020102020204" pitchFamily="34" charset="0"/>
            </a:rPr>
            <a:t>KNOWLEDGE GRAPH</a:t>
          </a:r>
          <a:endParaRPr lang="en-US" sz="1000" kern="1200" dirty="0">
            <a:latin typeface="Arial Black" panose="020B0A04020102020204" pitchFamily="34" charset="0"/>
          </a:endParaRPr>
        </a:p>
      </dsp:txBody>
      <dsp:txXfrm>
        <a:off x="7479523" y="5545768"/>
        <a:ext cx="1709628" cy="626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0BA23-8A87-40C3-B0EF-8D09B21538F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05F2-EA90-4151-9F49-1DE001BC4F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670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05F2-EA90-4151-9F49-1DE001BC4F5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85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05F2-EA90-4151-9F49-1DE001BC4F5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29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05F2-EA90-4151-9F49-1DE001BC4F51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758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05F2-EA90-4151-9F49-1DE001BC4F51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04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8EA5-DD61-41BC-B5B8-05D48BC57072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98D3-3D22-4E98-B7E4-80EEC98C8EAB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3D3B-7C88-45B1-82EB-7720302C8697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6752-5089-4171-ABE1-7BC0B4AAF81E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9040-993F-4CFE-A252-5E63A3DB2057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DC7E-79BC-46BC-B4A0-3AAF4B7400CE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EC3B-42F1-46E2-8A14-7B0DBC7BE181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0B-01BC-45F7-89AC-C579F66DBB79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astro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C57BB-C1EA-4043-AB52-4E2109B5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558728"/>
            <a:ext cx="10822644" cy="660472"/>
          </a:xfrm>
          <a:prstGeom prst="rect">
            <a:avLst/>
          </a:prstGeom>
        </p:spPr>
        <p:txBody>
          <a:bodyPr/>
          <a:lstStyle>
            <a:lvl1pPr>
              <a:defRPr sz="3600" b="1" i="0" baseline="0">
                <a:solidFill>
                  <a:srgbClr val="57575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363250-9011-9644-8A11-1DD9F846D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511300"/>
            <a:ext cx="10821988" cy="4227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75756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6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676-DBBB-4C82-857C-4F243FD04810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0AF-BC6E-4663-AA45-50CBE8B01763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6E97-A44A-4C9B-B4CC-8D867F31FBC6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F4B-F0FC-4F0F-B3C6-3511D28D3056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A3E-B684-4134-BC40-9F1675347A7F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4CD6-FF43-4854-AF62-204425D0DF4A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C47-37F0-486E-B9A8-9B846D4896AC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CE34-1581-443A-8AB1-8AC4E82676E1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FF71-B408-4CC8-86B2-9B6F8AA1FF20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200/resource?uri=http%3A%2F%2Fum-cds%2Fontologies%2Fdatabaseontology%2Ftable" TargetMode="External"/><Relationship Id="rId2" Type="http://schemas.openxmlformats.org/officeDocument/2006/relationships/hyperlink" Target="http://localhost:7200/resource?uri=http%3A%2F%2Flocalhost%2Frdf%2Fontology%2Ftriplifier_test_HN_Maastricht.id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ocalhost:7200/resource?uri=http%3A%2F%2Fwww.w3.org%2F2002%2F07%2Fowl%23Class" TargetMode="External"/><Relationship Id="rId5" Type="http://schemas.openxmlformats.org/officeDocument/2006/relationships/hyperlink" Target="http://localhost:7200/resource?uri=http%3A%2F%2Fwww.w3.org%2F1999%2F02%2F22-rdf-syntax-ns%23type" TargetMode="External"/><Relationship Id="rId4" Type="http://schemas.openxmlformats.org/officeDocument/2006/relationships/hyperlink" Target="http://localhost:7200/resource?uri=http%3A%2F%2Flocalhost%2Frdf%2Fontology%2Ftriplifier_test_HN_Maastrich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M6XIICm_q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6320" y="101009"/>
            <a:ext cx="8915399" cy="2262781"/>
          </a:xfrm>
        </p:spPr>
        <p:txBody>
          <a:bodyPr>
            <a:noAutofit/>
          </a:bodyPr>
          <a:lstStyle/>
          <a:p>
            <a:r>
              <a:rPr lang="en-US" sz="4400" dirty="0" smtClean="0"/>
              <a:t>KNOWLEDGE REPRESENTATION ON STRUCTURED CLINICAL DATA</a:t>
            </a:r>
            <a:endParaRPr lang="nl-NL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496" y="4639156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VARSHA GOUTHAMCHAND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298" y="534489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TRIPLIFIER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585" y="1575215"/>
            <a:ext cx="8915400" cy="3777622"/>
          </a:xfrm>
        </p:spPr>
        <p:txBody>
          <a:bodyPr/>
          <a:lstStyle/>
          <a:p>
            <a:r>
              <a:rPr lang="en-US" dirty="0" smtClean="0"/>
              <a:t>Application to build RDF TRIPLES from structured data files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7887"/>
              </p:ext>
            </p:extLst>
          </p:nvPr>
        </p:nvGraphicFramePr>
        <p:xfrm>
          <a:off x="1693802" y="2986452"/>
          <a:ext cx="2793264" cy="236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32">
                  <a:extLst>
                    <a:ext uri="{9D8B030D-6E8A-4147-A177-3AD203B41FA5}">
                      <a16:colId xmlns:a16="http://schemas.microsoft.com/office/drawing/2014/main" val="1151287034"/>
                    </a:ext>
                  </a:extLst>
                </a:gridCol>
                <a:gridCol w="1396632">
                  <a:extLst>
                    <a:ext uri="{9D8B030D-6E8A-4147-A177-3AD203B41FA5}">
                      <a16:colId xmlns:a16="http://schemas.microsoft.com/office/drawing/2014/main" val="4126467136"/>
                    </a:ext>
                  </a:extLst>
                </a:gridCol>
              </a:tblGrid>
              <a:tr h="78879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1792"/>
                  </a:ext>
                </a:extLst>
              </a:tr>
              <a:tr h="788795">
                <a:tc>
                  <a:txBody>
                    <a:bodyPr/>
                    <a:lstStyle/>
                    <a:p>
                      <a:r>
                        <a:rPr lang="en-US" dirty="0" smtClean="0"/>
                        <a:t>HN1004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77994"/>
                  </a:ext>
                </a:extLst>
              </a:tr>
              <a:tr h="788795">
                <a:tc>
                  <a:txBody>
                    <a:bodyPr/>
                    <a:lstStyle/>
                    <a:p>
                      <a:r>
                        <a:rPr lang="en-US" dirty="0" smtClean="0"/>
                        <a:t>HN1006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6617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20492149">
            <a:off x="4890063" y="3287767"/>
            <a:ext cx="895611" cy="49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809277" y="2193988"/>
            <a:ext cx="6167735" cy="194799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FILE</a:t>
            </a:r>
          </a:p>
          <a:p>
            <a:pPr algn="ctr"/>
            <a:endParaRPr lang="nl-NL" dirty="0" smtClean="0"/>
          </a:p>
          <a:p>
            <a:pPr algn="ctr"/>
            <a:r>
              <a:rPr lang="nl-NL" i="1" dirty="0" smtClean="0"/>
              <a:t>&lt;</a:t>
            </a:r>
            <a:r>
              <a:rPr lang="nl-NL" i="1" dirty="0" err="1" smtClean="0"/>
              <a:t>triplifier_test_HN_Maastricht</a:t>
            </a:r>
            <a:r>
              <a:rPr lang="nl-NL" i="1" dirty="0" smtClean="0"/>
              <a:t>/0/</a:t>
            </a:r>
            <a:r>
              <a:rPr lang="nl-NL" i="1" dirty="0" err="1" smtClean="0"/>
              <a:t>id</a:t>
            </a:r>
            <a:r>
              <a:rPr lang="nl-NL" i="1" dirty="0" smtClean="0"/>
              <a:t>&gt;    &lt;</a:t>
            </a:r>
            <a:r>
              <a:rPr lang="nl-NL" i="1" dirty="0" err="1" smtClean="0"/>
              <a:t>has_value</a:t>
            </a:r>
            <a:r>
              <a:rPr lang="nl-NL" i="1" dirty="0" smtClean="0"/>
              <a:t>&gt;     "</a:t>
            </a:r>
            <a:r>
              <a:rPr lang="nl-NL" i="1" dirty="0"/>
              <a:t>HN1004" .</a:t>
            </a:r>
          </a:p>
          <a:p>
            <a:pPr algn="ctr"/>
            <a:endParaRPr lang="nl-NL" dirty="0"/>
          </a:p>
        </p:txBody>
      </p:sp>
      <p:sp>
        <p:nvSpPr>
          <p:cNvPr id="10" name="Right Arrow 9"/>
          <p:cNvSpPr/>
          <p:nvPr/>
        </p:nvSpPr>
        <p:spPr>
          <a:xfrm rot="1098717">
            <a:off x="4849970" y="4507119"/>
            <a:ext cx="915343" cy="42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5932967" y="4169644"/>
            <a:ext cx="6259033" cy="246451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OWL FILE</a:t>
            </a:r>
          </a:p>
          <a:p>
            <a:pPr algn="ctr"/>
            <a:endParaRPr lang="en-US" b="1" dirty="0"/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&lt;triplifier_test_HN_Maastricht.id&gt; &lt;</a:t>
            </a:r>
            <a:r>
              <a:rPr lang="nl-NL" i="1" dirty="0" smtClean="0">
                <a:solidFill>
                  <a:schemeClr val="bg1"/>
                </a:solidFill>
              </a:rPr>
              <a:t>rdf:type&gt; &lt;owl:Class&gt;</a:t>
            </a:r>
          </a:p>
          <a:p>
            <a:pPr algn="ctr"/>
            <a:endParaRPr lang="nl-NL" i="1" dirty="0">
              <a:solidFill>
                <a:schemeClr val="bg1"/>
              </a:solidFill>
            </a:endParaRPr>
          </a:p>
          <a:p>
            <a:pPr fontAlgn="t" latinLnBrk="1"/>
            <a:r>
              <a:rPr lang="nl-NL" i="1" dirty="0" smtClean="0">
                <a:solidFill>
                  <a:schemeClr val="bg1"/>
                </a:solidFill>
              </a:rPr>
              <a:t>&lt;triplifier_test_HN_Maastricht.id&gt; &lt;dbo:table&gt; &lt;triplifier_test_HN_Maastricht&gt;</a:t>
            </a:r>
            <a:endParaRPr lang="nl-NL" i="1" dirty="0">
              <a:solidFill>
                <a:schemeClr val="bg1"/>
              </a:solidFill>
            </a:endParaRPr>
          </a:p>
          <a:p>
            <a:pPr fontAlgn="t" latinLnBrk="1"/>
            <a:endParaRPr lang="nl-NL" b="1" dirty="0"/>
          </a:p>
          <a:p>
            <a:pPr algn="ctr"/>
            <a:endParaRPr lang="nl-NL" b="1" dirty="0"/>
          </a:p>
          <a:p>
            <a:pPr algn="ctr"/>
            <a:endParaRPr lang="nl-NL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7254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663925"/>
              </p:ext>
            </p:extLst>
          </p:nvPr>
        </p:nvGraphicFramePr>
        <p:xfrm>
          <a:off x="1526465" y="418450"/>
          <a:ext cx="9650896" cy="632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6313" y="418450"/>
            <a:ext cx="263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WORKFLOW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98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GRAPHDB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Semantic Graph Database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Allows linking data and building big knowledge graphs</a:t>
            </a:r>
          </a:p>
          <a:p>
            <a:pPr>
              <a:lnSpc>
                <a:spcPct val="150000"/>
              </a:lnSpc>
            </a:pPr>
            <a:r>
              <a:rPr lang="en-US" dirty="0"/>
              <a:t>Used for data modeling and knowledge </a:t>
            </a:r>
            <a:r>
              <a:rPr lang="en-US" dirty="0" smtClean="0"/>
              <a:t>representation</a:t>
            </a:r>
            <a:endParaRPr lang="nl-NL" dirty="0"/>
          </a:p>
          <a:p>
            <a:pPr>
              <a:lnSpc>
                <a:spcPct val="150000"/>
              </a:lnSpc>
            </a:pPr>
            <a:r>
              <a:rPr lang="en-US" dirty="0" smtClean="0"/>
              <a:t>Stores data as RDF </a:t>
            </a:r>
            <a:r>
              <a:rPr lang="en-US" dirty="0" err="1"/>
              <a:t>T</a:t>
            </a:r>
            <a:r>
              <a:rPr lang="en-US" dirty="0" err="1" smtClean="0"/>
              <a:t>riplestores</a:t>
            </a:r>
            <a:r>
              <a:rPr lang="en-US" dirty="0" smtClean="0"/>
              <a:t> in local or remote SPARQL endpoints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IMPORT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555750"/>
            <a:ext cx="9258300" cy="4691063"/>
          </a:xfrm>
        </p:spPr>
      </p:pic>
      <p:sp>
        <p:nvSpPr>
          <p:cNvPr id="6" name="Curved Down Arrow 5"/>
          <p:cNvSpPr/>
          <p:nvPr/>
        </p:nvSpPr>
        <p:spPr>
          <a:xfrm>
            <a:off x="3786808" y="3498543"/>
            <a:ext cx="1103244" cy="4969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107096" y="572887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CLASS EQUIVALENCIES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41947"/>
              </p:ext>
            </p:extLst>
          </p:nvPr>
        </p:nvGraphicFramePr>
        <p:xfrm>
          <a:off x="2107096" y="1707986"/>
          <a:ext cx="9362660" cy="715096"/>
        </p:xfrm>
        <a:graphic>
          <a:graphicData uri="http://schemas.openxmlformats.org/drawingml/2006/table">
            <a:tbl>
              <a:tblPr/>
              <a:tblGrid>
                <a:gridCol w="4174434">
                  <a:extLst>
                    <a:ext uri="{9D8B030D-6E8A-4147-A177-3AD203B41FA5}">
                      <a16:colId xmlns:a16="http://schemas.microsoft.com/office/drawing/2014/main" val="3536083611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1322896095"/>
                    </a:ext>
                  </a:extLst>
                </a:gridCol>
                <a:gridCol w="3836504">
                  <a:extLst>
                    <a:ext uri="{9D8B030D-6E8A-4147-A177-3AD203B41FA5}">
                      <a16:colId xmlns:a16="http://schemas.microsoft.com/office/drawing/2014/main" val="3080753736"/>
                    </a:ext>
                  </a:extLst>
                </a:gridCol>
              </a:tblGrid>
              <a:tr h="715096">
                <a:tc>
                  <a:txBody>
                    <a:bodyPr/>
                    <a:lstStyle/>
                    <a:p>
                      <a:pPr fontAlgn="t" latinLnBrk="1"/>
                      <a:r>
                        <a:rPr lang="nl-NL" sz="1800" b="1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://localhost/rdf/ontology/triplifier_test_HN_Maastricht.id"/>
                        </a:rPr>
                        <a:t>triplifier_test_HN_Maastricht.id</a:t>
                      </a:r>
                      <a:endParaRPr lang="nl-NL" sz="1800" b="1" u="none" strike="noStrike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smtClean="0">
                          <a:solidFill>
                            <a:srgbClr val="018AE1"/>
                          </a:solidFill>
                          <a:effectLst/>
                          <a:hlinkClick r:id="rId3" tooltip="http://um-cds/ontologies/databaseontology/table"/>
                        </a:rPr>
                        <a:t>dbo:table</a:t>
                      </a:r>
                      <a:endParaRPr lang="nl-NL" b="1" dirty="0"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smtClean="0">
                          <a:solidFill>
                            <a:srgbClr val="018AE1"/>
                          </a:solidFill>
                          <a:effectLst/>
                          <a:hlinkClick r:id="rId4" tooltip="http://localhost/rdf/ontology/triplifier_test_HN_Maastricht"/>
                        </a:rPr>
                        <a:t>triplifier_test_HN_Maastricht</a:t>
                      </a:r>
                      <a:endParaRPr lang="nl-NL" b="1" dirty="0"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8228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58667" y="12800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33136"/>
              </p:ext>
            </p:extLst>
          </p:nvPr>
        </p:nvGraphicFramePr>
        <p:xfrm>
          <a:off x="2097157" y="2410241"/>
          <a:ext cx="9352720" cy="715618"/>
        </p:xfrm>
        <a:graphic>
          <a:graphicData uri="http://schemas.openxmlformats.org/drawingml/2006/table">
            <a:tbl>
              <a:tblPr/>
              <a:tblGrid>
                <a:gridCol w="4194312">
                  <a:extLst>
                    <a:ext uri="{9D8B030D-6E8A-4147-A177-3AD203B41FA5}">
                      <a16:colId xmlns:a16="http://schemas.microsoft.com/office/drawing/2014/main" val="1365491104"/>
                    </a:ext>
                  </a:extLst>
                </a:gridCol>
                <a:gridCol w="1341782">
                  <a:extLst>
                    <a:ext uri="{9D8B030D-6E8A-4147-A177-3AD203B41FA5}">
                      <a16:colId xmlns:a16="http://schemas.microsoft.com/office/drawing/2014/main" val="3425840244"/>
                    </a:ext>
                  </a:extLst>
                </a:gridCol>
                <a:gridCol w="3816626">
                  <a:extLst>
                    <a:ext uri="{9D8B030D-6E8A-4147-A177-3AD203B41FA5}">
                      <a16:colId xmlns:a16="http://schemas.microsoft.com/office/drawing/2014/main" val="969451415"/>
                    </a:ext>
                  </a:extLst>
                </a:gridCol>
              </a:tblGrid>
              <a:tr h="715618"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dirty="0" smtClean="0">
                          <a:hlinkClick r:id="rId2" tooltip="http://localhost/rdf/ontology/triplifier_test_HN_Maastricht.id"/>
                        </a:rPr>
                        <a:t>triplifier_test_HN_Maastricht.id</a:t>
                      </a:r>
                      <a:endParaRPr lang="nl-NL" b="1" dirty="0"/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dirty="0">
                          <a:hlinkClick r:id="rId5" tooltip="http://www.w3.org/1999/02/22-rdf-syntax-ns#type"/>
                        </a:rPr>
                        <a:t>rdf:type</a:t>
                      </a:r>
                      <a:endParaRPr lang="nl-NL" b="1" dirty="0"/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dirty="0">
                          <a:hlinkClick r:id="rId6" tooltip="http://www.w3.org/2002/07/owl#Class"/>
                        </a:rPr>
                        <a:t>owl:Class</a:t>
                      </a:r>
                      <a:endParaRPr lang="nl-NL" b="1" dirty="0"/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407369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6763580" y="3275589"/>
            <a:ext cx="278296" cy="944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15637"/>
              </p:ext>
            </p:extLst>
          </p:nvPr>
        </p:nvGraphicFramePr>
        <p:xfrm>
          <a:off x="2097157" y="4463316"/>
          <a:ext cx="9362660" cy="715096"/>
        </p:xfrm>
        <a:graphic>
          <a:graphicData uri="http://schemas.openxmlformats.org/drawingml/2006/table">
            <a:tbl>
              <a:tblPr/>
              <a:tblGrid>
                <a:gridCol w="4174434">
                  <a:extLst>
                    <a:ext uri="{9D8B030D-6E8A-4147-A177-3AD203B41FA5}">
                      <a16:colId xmlns:a16="http://schemas.microsoft.com/office/drawing/2014/main" val="2282483746"/>
                    </a:ext>
                  </a:extLst>
                </a:gridCol>
                <a:gridCol w="2534478">
                  <a:extLst>
                    <a:ext uri="{9D8B030D-6E8A-4147-A177-3AD203B41FA5}">
                      <a16:colId xmlns:a16="http://schemas.microsoft.com/office/drawing/2014/main" val="1655752781"/>
                    </a:ext>
                  </a:extLst>
                </a:gridCol>
                <a:gridCol w="2653748">
                  <a:extLst>
                    <a:ext uri="{9D8B030D-6E8A-4147-A177-3AD203B41FA5}">
                      <a16:colId xmlns:a16="http://schemas.microsoft.com/office/drawing/2014/main" val="2858671215"/>
                    </a:ext>
                  </a:extLst>
                </a:gridCol>
              </a:tblGrid>
              <a:tr h="715096"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smtClean="0">
                          <a:solidFill>
                            <a:srgbClr val="018AE1"/>
                          </a:solidFill>
                          <a:effectLst/>
                          <a:hlinkClick r:id="rId2" tooltip="http://localhost/rdf/ontology/triplifier_test_HN_Maastricht.id"/>
                        </a:rPr>
                        <a:t>triplifier_test_HN_Maastricht.id</a:t>
                      </a:r>
                      <a:endParaRPr lang="nl-NL" b="1" dirty="0"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owl:equivalentClass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ncit:C25364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1926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flipH="1">
            <a:off x="2107096" y="5734876"/>
            <a:ext cx="571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C25364 – CODE FOR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PATIENT IDENTIFIER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NCIT</a:t>
            </a:r>
            <a:endParaRPr lang="nl-NL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288" y="592426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PREDICATE MAPPING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88391"/>
              </p:ext>
            </p:extLst>
          </p:nvPr>
        </p:nvGraphicFramePr>
        <p:xfrm>
          <a:off x="1913349" y="1717327"/>
          <a:ext cx="9188660" cy="650240"/>
        </p:xfrm>
        <a:graphic>
          <a:graphicData uri="http://schemas.openxmlformats.org/drawingml/2006/table">
            <a:tbl>
              <a:tblPr/>
              <a:tblGrid>
                <a:gridCol w="3781771">
                  <a:extLst>
                    <a:ext uri="{9D8B030D-6E8A-4147-A177-3AD203B41FA5}">
                      <a16:colId xmlns:a16="http://schemas.microsoft.com/office/drawing/2014/main" val="1269835449"/>
                    </a:ext>
                  </a:extLst>
                </a:gridCol>
                <a:gridCol w="2007704">
                  <a:extLst>
                    <a:ext uri="{9D8B030D-6E8A-4147-A177-3AD203B41FA5}">
                      <a16:colId xmlns:a16="http://schemas.microsoft.com/office/drawing/2014/main" val="2183396991"/>
                    </a:ext>
                  </a:extLst>
                </a:gridCol>
                <a:gridCol w="3399185">
                  <a:extLst>
                    <a:ext uri="{9D8B030D-6E8A-4147-A177-3AD203B41FA5}">
                      <a16:colId xmlns:a16="http://schemas.microsoft.com/office/drawing/2014/main" val="3611356978"/>
                    </a:ext>
                  </a:extLst>
                </a:gridCol>
              </a:tblGrid>
              <a:tr h="639418"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triplifier_test_HN_Maastricht</a:t>
                      </a:r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/0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has_column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triplifier_test_HN_Maastricht</a:t>
                      </a:r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/0/</a:t>
                      </a:r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id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778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97158"/>
              </p:ext>
            </p:extLst>
          </p:nvPr>
        </p:nvGraphicFramePr>
        <p:xfrm>
          <a:off x="1913351" y="2367567"/>
          <a:ext cx="9198597" cy="650240"/>
        </p:xfrm>
        <a:graphic>
          <a:graphicData uri="http://schemas.openxmlformats.org/drawingml/2006/table">
            <a:tbl>
              <a:tblPr/>
              <a:tblGrid>
                <a:gridCol w="3781771">
                  <a:extLst>
                    <a:ext uri="{9D8B030D-6E8A-4147-A177-3AD203B41FA5}">
                      <a16:colId xmlns:a16="http://schemas.microsoft.com/office/drawing/2014/main" val="2078216035"/>
                    </a:ext>
                  </a:extLst>
                </a:gridCol>
                <a:gridCol w="2007704">
                  <a:extLst>
                    <a:ext uri="{9D8B030D-6E8A-4147-A177-3AD203B41FA5}">
                      <a16:colId xmlns:a16="http://schemas.microsoft.com/office/drawing/2014/main" val="1574359758"/>
                    </a:ext>
                  </a:extLst>
                </a:gridCol>
                <a:gridCol w="3409122">
                  <a:extLst>
                    <a:ext uri="{9D8B030D-6E8A-4147-A177-3AD203B41FA5}">
                      <a16:colId xmlns:a16="http://schemas.microsoft.com/office/drawing/2014/main" val="2395074739"/>
                    </a:ext>
                  </a:extLst>
                </a:gridCol>
              </a:tblGrid>
              <a:tr h="639418"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triplifier_test_HN_Maastricht</a:t>
                      </a:r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/0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has_column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triplifier_test_HN_Maastricht</a:t>
                      </a:r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/0/</a:t>
                      </a:r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biological_sex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59856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6445589" y="3175022"/>
            <a:ext cx="318053" cy="824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58424"/>
              </p:ext>
            </p:extLst>
          </p:nvPr>
        </p:nvGraphicFramePr>
        <p:xfrm>
          <a:off x="1923288" y="4178477"/>
          <a:ext cx="9218477" cy="650240"/>
        </p:xfrm>
        <a:graphic>
          <a:graphicData uri="http://schemas.openxmlformats.org/drawingml/2006/table">
            <a:tbl>
              <a:tblPr/>
              <a:tblGrid>
                <a:gridCol w="3781771">
                  <a:extLst>
                    <a:ext uri="{9D8B030D-6E8A-4147-A177-3AD203B41FA5}">
                      <a16:colId xmlns:a16="http://schemas.microsoft.com/office/drawing/2014/main" val="3215739537"/>
                    </a:ext>
                  </a:extLst>
                </a:gridCol>
                <a:gridCol w="2007704">
                  <a:extLst>
                    <a:ext uri="{9D8B030D-6E8A-4147-A177-3AD203B41FA5}">
                      <a16:colId xmlns:a16="http://schemas.microsoft.com/office/drawing/2014/main" val="2286794396"/>
                    </a:ext>
                  </a:extLst>
                </a:gridCol>
                <a:gridCol w="3429002">
                  <a:extLst>
                    <a:ext uri="{9D8B030D-6E8A-4147-A177-3AD203B41FA5}">
                      <a16:colId xmlns:a16="http://schemas.microsoft.com/office/drawing/2014/main" val="2465874229"/>
                    </a:ext>
                  </a:extLst>
                </a:gridCol>
              </a:tblGrid>
              <a:tr h="639418"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triplifier_test_HN_Maastricht</a:t>
                      </a:r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/0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roo:P100061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triplifier_test_HN_Maastricht</a:t>
                      </a:r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/0/</a:t>
                      </a:r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id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41187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40069"/>
              </p:ext>
            </p:extLst>
          </p:nvPr>
        </p:nvGraphicFramePr>
        <p:xfrm>
          <a:off x="1913349" y="4830186"/>
          <a:ext cx="9228416" cy="660908"/>
        </p:xfrm>
        <a:graphic>
          <a:graphicData uri="http://schemas.openxmlformats.org/drawingml/2006/table">
            <a:tbl>
              <a:tblPr/>
              <a:tblGrid>
                <a:gridCol w="3781771">
                  <a:extLst>
                    <a:ext uri="{9D8B030D-6E8A-4147-A177-3AD203B41FA5}">
                      <a16:colId xmlns:a16="http://schemas.microsoft.com/office/drawing/2014/main" val="3215739537"/>
                    </a:ext>
                  </a:extLst>
                </a:gridCol>
                <a:gridCol w="2007704">
                  <a:extLst>
                    <a:ext uri="{9D8B030D-6E8A-4147-A177-3AD203B41FA5}">
                      <a16:colId xmlns:a16="http://schemas.microsoft.com/office/drawing/2014/main" val="2286794396"/>
                    </a:ext>
                  </a:extLst>
                </a:gridCol>
                <a:gridCol w="3438941">
                  <a:extLst>
                    <a:ext uri="{9D8B030D-6E8A-4147-A177-3AD203B41FA5}">
                      <a16:colId xmlns:a16="http://schemas.microsoft.com/office/drawing/2014/main" val="2465874229"/>
                    </a:ext>
                  </a:extLst>
                </a:gridCol>
              </a:tblGrid>
              <a:tr h="660908"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triplifier_test_HN_Maastricht</a:t>
                      </a:r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/0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roo:P100018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triplifier_test_HN_Maastricht</a:t>
                      </a:r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/0/</a:t>
                      </a:r>
                      <a:r>
                        <a:rPr lang="nl-NL" b="1" u="none" strike="noStrike" dirty="0" err="1" smtClean="0">
                          <a:solidFill>
                            <a:srgbClr val="FFC000"/>
                          </a:solidFill>
                          <a:effectLst/>
                        </a:rPr>
                        <a:t>biological_sex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41187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23896" y="5696999"/>
            <a:ext cx="727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P100061 - HAS_IDENTIFIER FROM ROO</a:t>
            </a: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P100018 - HAS_BIOLOGICAL_SEX FROM ROO</a:t>
            </a:r>
            <a:endParaRPr lang="nl-NL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91" y="679627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VALUE MAPPING (CATEGORICAL)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94503" y="2133600"/>
            <a:ext cx="10010109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Send a query to the clinicians that retrieves the count of instances of each category in a categorical class (</a:t>
            </a:r>
            <a:r>
              <a:rPr lang="en-US" dirty="0" err="1" smtClean="0"/>
              <a:t>e.g</a:t>
            </a:r>
            <a:r>
              <a:rPr lang="en-US" dirty="0" smtClean="0"/>
              <a:t>, Gender), without revealing any sensitive information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Map the categories to its respective vocabulary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298816"/>
              </p:ext>
            </p:extLst>
          </p:nvPr>
        </p:nvGraphicFramePr>
        <p:xfrm>
          <a:off x="1959949" y="4149214"/>
          <a:ext cx="89154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72128196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19605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genderValue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genderNumber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9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“male”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“female”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3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048" y="625616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VALUE </a:t>
            </a:r>
            <a:r>
              <a:rPr lang="en-US" dirty="0"/>
              <a:t>MAPPING (CATEGORICAL)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41847"/>
              </p:ext>
            </p:extLst>
          </p:nvPr>
        </p:nvGraphicFramePr>
        <p:xfrm>
          <a:off x="2267048" y="1818976"/>
          <a:ext cx="9362660" cy="715096"/>
        </p:xfrm>
        <a:graphic>
          <a:graphicData uri="http://schemas.openxmlformats.org/drawingml/2006/table">
            <a:tbl>
              <a:tblPr/>
              <a:tblGrid>
                <a:gridCol w="4822374">
                  <a:extLst>
                    <a:ext uri="{9D8B030D-6E8A-4147-A177-3AD203B41FA5}">
                      <a16:colId xmlns:a16="http://schemas.microsoft.com/office/drawing/2014/main" val="2282483746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1655752781"/>
                    </a:ext>
                  </a:extLst>
                </a:gridCol>
                <a:gridCol w="2158593">
                  <a:extLst>
                    <a:ext uri="{9D8B030D-6E8A-4147-A177-3AD203B41FA5}">
                      <a16:colId xmlns:a16="http://schemas.microsoft.com/office/drawing/2014/main" val="2858671215"/>
                    </a:ext>
                  </a:extLst>
                </a:gridCol>
              </a:tblGrid>
              <a:tr h="715096">
                <a:tc>
                  <a:txBody>
                    <a:bodyPr/>
                    <a:lstStyle/>
                    <a:p>
                      <a:pPr fontAlgn="t" latinLnBrk="1"/>
                      <a:r>
                        <a:rPr lang="nl-NL" sz="1800" b="1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triplifier_test_HN_Maastricht.biological_sex </a:t>
                      </a:r>
                      <a:endParaRPr lang="nl-NL" sz="1800" b="1" u="none" strike="noStrike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owl:equivalentClass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nl-NL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ncit:C28421</a:t>
                      </a:r>
                      <a:endParaRPr lang="nl-NL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192659"/>
                  </a:ext>
                </a:extLst>
              </a:tr>
            </a:tbl>
          </a:graphicData>
        </a:graphic>
      </p:graphicFrame>
      <p:sp>
        <p:nvSpPr>
          <p:cNvPr id="8" name="Left-Right-Up Arrow 7"/>
          <p:cNvSpPr/>
          <p:nvPr/>
        </p:nvSpPr>
        <p:spPr>
          <a:xfrm>
            <a:off x="4497574" y="2729700"/>
            <a:ext cx="4901608" cy="912380"/>
          </a:xfrm>
          <a:prstGeom prst="leftRightUpArrow">
            <a:avLst>
              <a:gd name="adj1" fmla="val 12362"/>
              <a:gd name="adj2" fmla="val 16346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5045149" y="3001224"/>
            <a:ext cx="15948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roo:P100042</a:t>
            </a:r>
            <a:endParaRPr lang="nl-NL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240772" y="3001224"/>
            <a:ext cx="178627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roo:P100042</a:t>
            </a:r>
            <a:endParaRPr lang="nl-NL" b="1" i="1" dirty="0"/>
          </a:p>
        </p:txBody>
      </p:sp>
      <p:sp>
        <p:nvSpPr>
          <p:cNvPr id="11" name="Rectangle 10"/>
          <p:cNvSpPr/>
          <p:nvPr/>
        </p:nvSpPr>
        <p:spPr>
          <a:xfrm>
            <a:off x="2381693" y="3001223"/>
            <a:ext cx="1733107" cy="5606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male</a:t>
            </a:r>
            <a:endParaRPr lang="nl-NL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81956" y="3001223"/>
            <a:ext cx="1850065" cy="5606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female</a:t>
            </a:r>
            <a:endParaRPr lang="nl-NL" b="1" dirty="0">
              <a:solidFill>
                <a:srgbClr val="FFC00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009014" y="3912781"/>
            <a:ext cx="239232" cy="744279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Down Arrow 14"/>
          <p:cNvSpPr/>
          <p:nvPr/>
        </p:nvSpPr>
        <p:spPr>
          <a:xfrm>
            <a:off x="10587372" y="3912781"/>
            <a:ext cx="239232" cy="744279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2402958" y="4886731"/>
            <a:ext cx="1733107" cy="5606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n</a:t>
            </a:r>
            <a:r>
              <a:rPr lang="nl-NL" b="1" dirty="0" smtClean="0">
                <a:solidFill>
                  <a:srgbClr val="FFC000"/>
                </a:solidFill>
              </a:rPr>
              <a:t>cit:C20197</a:t>
            </a:r>
            <a:endParaRPr lang="nl-NL" b="1" dirty="0">
              <a:solidFill>
                <a:srgbClr val="FFC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81955" y="4822584"/>
            <a:ext cx="1847753" cy="5606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rgbClr val="FFC000"/>
                </a:solidFill>
              </a:rPr>
              <a:t>ncit:C16576</a:t>
            </a:r>
            <a:endParaRPr lang="nl-NL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8623" y="4109231"/>
            <a:ext cx="25518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/>
              <a:t>owl:equivalentClass</a:t>
            </a:r>
            <a:endParaRPr lang="nl-NL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45181" y="4087753"/>
            <a:ext cx="25518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/>
              <a:t>owl:equivalentClass</a:t>
            </a:r>
            <a:endParaRPr lang="nl-NL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02958" y="5910465"/>
            <a:ext cx="6528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P100042 – HAS_VALUE FROM ROO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C20197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CODE FOR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MALE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NCIT</a:t>
            </a:r>
            <a:endParaRPr lang="nl-NL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C16576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CODE FOR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FEMALE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NCIT</a:t>
            </a:r>
            <a:endParaRPr lang="nl-NL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56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436" y="634894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CONTINUOUS CLASS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95948" y="2133600"/>
            <a:ext cx="9508664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Send a query to the clinicians that retrieves the </a:t>
            </a:r>
            <a:r>
              <a:rPr lang="en-US" dirty="0" smtClean="0"/>
              <a:t>range and average values of a continuous class </a:t>
            </a:r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 smtClean="0"/>
              <a:t>Age), </a:t>
            </a:r>
            <a:r>
              <a:rPr lang="en-US" dirty="0"/>
              <a:t>without revealing any sensitive information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Map the </a:t>
            </a:r>
            <a:r>
              <a:rPr lang="en-US" dirty="0" smtClean="0"/>
              <a:t>column to its respective unit (i.e., years, </a:t>
            </a:r>
            <a:r>
              <a:rPr lang="en-US" smtClean="0"/>
              <a:t>months, weeks or days)</a:t>
            </a:r>
            <a:endParaRPr lang="nl-NL" dirty="0"/>
          </a:p>
          <a:p>
            <a:endParaRPr lang="nl-NL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789655"/>
              </p:ext>
            </p:extLst>
          </p:nvPr>
        </p:nvGraphicFramePr>
        <p:xfrm>
          <a:off x="2481057" y="4375355"/>
          <a:ext cx="8915400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72128196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44940070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196056251"/>
                    </a:ext>
                  </a:extLst>
                </a:gridCol>
              </a:tblGrid>
              <a:tr h="2528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ageMax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ageMin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ageAverage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9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“82”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“48”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kern="1200" dirty="0" smtClean="0">
                          <a:effectLst/>
                        </a:rPr>
                        <a:t>“60.690002”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9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2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5" y="320338"/>
            <a:ext cx="8611802" cy="626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1739" y="603116"/>
            <a:ext cx="235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TRIPLIFIER’S GRAPH</a:t>
            </a:r>
            <a:endParaRPr lang="nl-NL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zTOpqn3k3bU/X8KFlt5yzLI/AAAAAAAAUe4/hP3becpC9EsrxyYEozyhKEhAPbpy8KvJwCK8BGAsYHg/s500/xkc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39" y="787782"/>
            <a:ext cx="9104244" cy="51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1026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7931" y="324013"/>
            <a:ext cx="224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UPDATED GRAPH</a:t>
            </a:r>
            <a:endParaRPr lang="nl-NL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KNOWLEDGE REPRESENTATION ON OTHER DATA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226119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repeat the process of knowledge representation on patient’s data from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Houston</a:t>
            </a:r>
          </a:p>
          <a:p>
            <a:r>
              <a:rPr lang="en-US" dirty="0" smtClean="0"/>
              <a:t>Toronto</a:t>
            </a:r>
          </a:p>
          <a:p>
            <a:r>
              <a:rPr lang="en-US" dirty="0" smtClean="0"/>
              <a:t>Montreal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1579" y="1792143"/>
            <a:ext cx="7011041" cy="424731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FFC000"/>
                </a:solidFill>
              </a:rPr>
              <a:t>SELECT ?</a:t>
            </a:r>
            <a:r>
              <a:rPr lang="nl-NL" b="1" dirty="0" err="1">
                <a:solidFill>
                  <a:srgbClr val="FFC000"/>
                </a:solidFill>
              </a:rPr>
              <a:t>tablerow</a:t>
            </a:r>
            <a:r>
              <a:rPr lang="nl-NL" b="1" dirty="0">
                <a:solidFill>
                  <a:srgbClr val="FFC000"/>
                </a:solidFill>
              </a:rPr>
              <a:t> ?</a:t>
            </a:r>
            <a:r>
              <a:rPr lang="nl-NL" b="1" dirty="0" err="1">
                <a:solidFill>
                  <a:srgbClr val="FFC000"/>
                </a:solidFill>
              </a:rPr>
              <a:t>patient</a:t>
            </a:r>
            <a:r>
              <a:rPr lang="nl-NL" b="1" dirty="0">
                <a:solidFill>
                  <a:srgbClr val="FFC000"/>
                </a:solidFill>
              </a:rPr>
              <a:t> ?</a:t>
            </a:r>
            <a:r>
              <a:rPr lang="nl-NL" b="1" dirty="0" err="1">
                <a:solidFill>
                  <a:srgbClr val="FFC000"/>
                </a:solidFill>
              </a:rPr>
              <a:t>IDvalue</a:t>
            </a:r>
            <a:r>
              <a:rPr lang="nl-NL" b="1" dirty="0">
                <a:solidFill>
                  <a:srgbClr val="FFC000"/>
                </a:solidFill>
              </a:rPr>
              <a:t> ?</a:t>
            </a:r>
            <a:r>
              <a:rPr lang="nl-NL" b="1" dirty="0" err="1">
                <a:solidFill>
                  <a:srgbClr val="FFC000"/>
                </a:solidFill>
              </a:rPr>
              <a:t>agevalue</a:t>
            </a:r>
            <a:r>
              <a:rPr lang="nl-NL" b="1" dirty="0">
                <a:solidFill>
                  <a:srgbClr val="FFC000"/>
                </a:solidFill>
              </a:rPr>
              <a:t> ?</a:t>
            </a:r>
            <a:r>
              <a:rPr lang="nl-NL" b="1" dirty="0" err="1">
                <a:solidFill>
                  <a:srgbClr val="FFC000"/>
                </a:solidFill>
              </a:rPr>
              <a:t>gendervalue</a:t>
            </a:r>
            <a:endParaRPr lang="nl-NL" b="1" dirty="0">
              <a:solidFill>
                <a:srgbClr val="FFC000"/>
              </a:solidFill>
            </a:endParaRPr>
          </a:p>
          <a:p>
            <a:endParaRPr lang="nl-NL" b="1" dirty="0">
              <a:solidFill>
                <a:srgbClr val="FFC000"/>
              </a:solidFill>
            </a:endParaRPr>
          </a:p>
          <a:p>
            <a:r>
              <a:rPr lang="nl-NL" b="1" dirty="0" smtClean="0">
                <a:solidFill>
                  <a:srgbClr val="FFC000"/>
                </a:solidFill>
              </a:rPr>
              <a:t>WHERE</a:t>
            </a:r>
          </a:p>
          <a:p>
            <a:r>
              <a:rPr lang="nl-NL" b="1" dirty="0" smtClean="0">
                <a:solidFill>
                  <a:srgbClr val="FFC000"/>
                </a:solidFill>
              </a:rPr>
              <a:t> </a:t>
            </a:r>
            <a:endParaRPr lang="nl-NL" b="1" dirty="0">
              <a:solidFill>
                <a:srgbClr val="FFC000"/>
              </a:solidFill>
            </a:endParaRPr>
          </a:p>
          <a:p>
            <a:r>
              <a:rPr lang="nl-NL" b="1" dirty="0">
                <a:solidFill>
                  <a:srgbClr val="FFC000"/>
                </a:solidFill>
              </a:rPr>
              <a:t>{</a:t>
            </a:r>
          </a:p>
          <a:p>
            <a:r>
              <a:rPr lang="nl-NL" b="1" dirty="0">
                <a:solidFill>
                  <a:srgbClr val="FFC000"/>
                </a:solidFill>
              </a:rPr>
              <a:t>   ?</a:t>
            </a:r>
            <a:r>
              <a:rPr lang="nl-NL" b="1" dirty="0" err="1">
                <a:solidFill>
                  <a:srgbClr val="FFC000"/>
                </a:solidFill>
              </a:rPr>
              <a:t>tablerow</a:t>
            </a:r>
            <a:r>
              <a:rPr lang="nl-NL" b="1" dirty="0">
                <a:solidFill>
                  <a:srgbClr val="FFC000"/>
                </a:solidFill>
              </a:rPr>
              <a:t> roo:P100061 ?</a:t>
            </a:r>
            <a:r>
              <a:rPr lang="nl-NL" b="1" dirty="0" err="1">
                <a:solidFill>
                  <a:srgbClr val="FFC000"/>
                </a:solidFill>
              </a:rPr>
              <a:t>patientID</a:t>
            </a:r>
            <a:r>
              <a:rPr lang="nl-NL" b="1" dirty="0">
                <a:solidFill>
                  <a:srgbClr val="FFC000"/>
                </a:solidFill>
              </a:rPr>
              <a:t>.</a:t>
            </a:r>
          </a:p>
          <a:p>
            <a:r>
              <a:rPr lang="nl-NL" b="1" dirty="0">
                <a:solidFill>
                  <a:srgbClr val="FFC000"/>
                </a:solidFill>
              </a:rPr>
              <a:t>   ?</a:t>
            </a:r>
            <a:r>
              <a:rPr lang="nl-NL" b="1" dirty="0" err="1">
                <a:solidFill>
                  <a:srgbClr val="FFC000"/>
                </a:solidFill>
              </a:rPr>
              <a:t>tablerow</a:t>
            </a:r>
            <a:r>
              <a:rPr lang="nl-NL" b="1" dirty="0">
                <a:solidFill>
                  <a:srgbClr val="FFC000"/>
                </a:solidFill>
              </a:rPr>
              <a:t> </a:t>
            </a:r>
            <a:r>
              <a:rPr lang="nl-NL" b="1" dirty="0" err="1">
                <a:solidFill>
                  <a:srgbClr val="FFC000"/>
                </a:solidFill>
              </a:rPr>
              <a:t>roo:hasage</a:t>
            </a:r>
            <a:r>
              <a:rPr lang="nl-NL" b="1" dirty="0">
                <a:solidFill>
                  <a:srgbClr val="FFC000"/>
                </a:solidFill>
              </a:rPr>
              <a:t> ?</a:t>
            </a:r>
            <a:r>
              <a:rPr lang="nl-NL" b="1" dirty="0" err="1">
                <a:solidFill>
                  <a:srgbClr val="FFC000"/>
                </a:solidFill>
              </a:rPr>
              <a:t>age</a:t>
            </a:r>
            <a:r>
              <a:rPr lang="nl-NL" b="1" dirty="0">
                <a:solidFill>
                  <a:srgbClr val="FFC000"/>
                </a:solidFill>
              </a:rPr>
              <a:t>. </a:t>
            </a:r>
          </a:p>
          <a:p>
            <a:r>
              <a:rPr lang="nl-NL" b="1" dirty="0">
                <a:solidFill>
                  <a:srgbClr val="FFC000"/>
                </a:solidFill>
              </a:rPr>
              <a:t>   ?</a:t>
            </a:r>
            <a:r>
              <a:rPr lang="nl-NL" b="1" dirty="0" err="1">
                <a:solidFill>
                  <a:srgbClr val="FFC000"/>
                </a:solidFill>
              </a:rPr>
              <a:t>tablerow</a:t>
            </a:r>
            <a:r>
              <a:rPr lang="nl-NL" b="1" dirty="0">
                <a:solidFill>
                  <a:srgbClr val="FFC000"/>
                </a:solidFill>
              </a:rPr>
              <a:t> roo:P100018 ?gender.</a:t>
            </a:r>
          </a:p>
          <a:p>
            <a:r>
              <a:rPr lang="nl-NL" b="1" dirty="0">
                <a:solidFill>
                  <a:srgbClr val="FFC000"/>
                </a:solidFill>
              </a:rPr>
              <a:t>  </a:t>
            </a:r>
          </a:p>
          <a:p>
            <a:r>
              <a:rPr lang="nl-NL" b="1" dirty="0">
                <a:solidFill>
                  <a:srgbClr val="FFC000"/>
                </a:solidFill>
              </a:rPr>
              <a:t>   ?</a:t>
            </a:r>
            <a:r>
              <a:rPr lang="nl-NL" b="1" dirty="0" err="1">
                <a:solidFill>
                  <a:srgbClr val="FFC000"/>
                </a:solidFill>
              </a:rPr>
              <a:t>patientID</a:t>
            </a:r>
            <a:r>
              <a:rPr lang="nl-NL" b="1" dirty="0">
                <a:solidFill>
                  <a:srgbClr val="FFC000"/>
                </a:solidFill>
              </a:rPr>
              <a:t> roo:P100042 ?</a:t>
            </a:r>
            <a:r>
              <a:rPr lang="nl-NL" b="1" dirty="0" err="1">
                <a:solidFill>
                  <a:srgbClr val="FFC000"/>
                </a:solidFill>
              </a:rPr>
              <a:t>IDvalue</a:t>
            </a:r>
            <a:r>
              <a:rPr lang="nl-NL" b="1" dirty="0">
                <a:solidFill>
                  <a:srgbClr val="FFC000"/>
                </a:solidFill>
              </a:rPr>
              <a:t>. </a:t>
            </a:r>
          </a:p>
          <a:p>
            <a:r>
              <a:rPr lang="nl-NL" b="1" dirty="0">
                <a:solidFill>
                  <a:srgbClr val="FFC000"/>
                </a:solidFill>
              </a:rPr>
              <a:t>   ?</a:t>
            </a:r>
            <a:r>
              <a:rPr lang="nl-NL" b="1" dirty="0" err="1">
                <a:solidFill>
                  <a:srgbClr val="FFC000"/>
                </a:solidFill>
              </a:rPr>
              <a:t>age</a:t>
            </a:r>
            <a:r>
              <a:rPr lang="nl-NL" b="1" dirty="0">
                <a:solidFill>
                  <a:srgbClr val="FFC000"/>
                </a:solidFill>
              </a:rPr>
              <a:t> roo:P100042 ?</a:t>
            </a:r>
            <a:r>
              <a:rPr lang="nl-NL" b="1" dirty="0" err="1">
                <a:solidFill>
                  <a:srgbClr val="FFC000"/>
                </a:solidFill>
              </a:rPr>
              <a:t>agevalue</a:t>
            </a:r>
            <a:r>
              <a:rPr lang="nl-NL" b="1" dirty="0">
                <a:solidFill>
                  <a:srgbClr val="FFC000"/>
                </a:solidFill>
              </a:rPr>
              <a:t>.</a:t>
            </a:r>
          </a:p>
          <a:p>
            <a:r>
              <a:rPr lang="nl-NL" b="1" dirty="0">
                <a:solidFill>
                  <a:srgbClr val="FFC000"/>
                </a:solidFill>
              </a:rPr>
              <a:t>   ?gender roo:P100042 ?</a:t>
            </a:r>
            <a:r>
              <a:rPr lang="nl-NL" b="1" dirty="0" err="1">
                <a:solidFill>
                  <a:srgbClr val="FFC000"/>
                </a:solidFill>
              </a:rPr>
              <a:t>gendervalue</a:t>
            </a:r>
            <a:r>
              <a:rPr lang="nl-NL" b="1" dirty="0" smtClean="0">
                <a:solidFill>
                  <a:srgbClr val="FFC000"/>
                </a:solidFill>
              </a:rPr>
              <a:t>.</a:t>
            </a:r>
          </a:p>
          <a:p>
            <a:endParaRPr lang="nl-NL" b="1" dirty="0" smtClean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} LIMIT 10</a:t>
            </a:r>
          </a:p>
          <a:p>
            <a:endParaRPr lang="nl-NL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2620" y="1792143"/>
            <a:ext cx="3072968" cy="1754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SPARQL QUERY TO GET PATIENT </a:t>
            </a:r>
            <a:r>
              <a:rPr lang="en-US" b="1" dirty="0" smtClean="0">
                <a:solidFill>
                  <a:srgbClr val="FFC000"/>
                </a:solidFill>
              </a:rPr>
              <a:t>ID, AGE AND GENDER</a:t>
            </a:r>
            <a:endParaRPr lang="en-US" b="1" dirty="0">
              <a:solidFill>
                <a:srgbClr val="FFC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54955" y="512462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" y="1152907"/>
            <a:ext cx="12192000" cy="58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2774" y="1905000"/>
            <a:ext cx="8691838" cy="40062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Do not have to travel to the hospital to do manual mapping (R2RML)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breach of privacy as we only require the OWL file for the semantic mapping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Easy knowledge representation with a bit of clinical advice from experts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</a:t>
            </a:r>
            <a:r>
              <a:rPr lang="en-US" dirty="0" smtClean="0"/>
              <a:t>ime-consuming process (comparatively)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 the moment, </a:t>
            </a:r>
            <a:r>
              <a:rPr lang="en-US" dirty="0"/>
              <a:t>t</a:t>
            </a:r>
            <a:r>
              <a:rPr lang="en-US" dirty="0" smtClean="0"/>
              <a:t>here is no way of knowing the type and range of values stored, e.g. continuous or categorical, minimum or maximum values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Requires programming skills and clinical knowledge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saved in a different language might need some prior translation work</a:t>
            </a:r>
          </a:p>
          <a:p>
            <a:pPr algn="just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Triplifier</a:t>
            </a:r>
            <a:r>
              <a:rPr lang="en-US" dirty="0" smtClean="0"/>
              <a:t> to show the type and range of values stored in a particular column (without privacy breach)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As a person is still required to do the semantic mapping of every column of a dataset, making this process automatic – by creating an application </a:t>
            </a:r>
            <a:r>
              <a:rPr lang="en-US" dirty="0"/>
              <a:t>with an User Interface to enable easy </a:t>
            </a:r>
            <a:r>
              <a:rPr lang="en-US" dirty="0" smtClean="0"/>
              <a:t>mapping </a:t>
            </a:r>
            <a:r>
              <a:rPr lang="en-US" dirty="0"/>
              <a:t>for </a:t>
            </a:r>
            <a:r>
              <a:rPr lang="en-US" dirty="0" smtClean="0"/>
              <a:t>clinicians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516" y="2697459"/>
            <a:ext cx="8911687" cy="128089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908" y="787782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NEED FOR KNOWLEDGE REPRESENTATION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9195" y="2279904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No standards followed while saving medical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UNDERSTANDABILITY of medical data</a:t>
            </a:r>
          </a:p>
          <a:p>
            <a:pPr>
              <a:lnSpc>
                <a:spcPct val="150000"/>
              </a:lnSpc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D31F-450E-4522-AA99-2D39072E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54" y="656102"/>
            <a:ext cx="10822644" cy="660472"/>
          </a:xfrm>
        </p:spPr>
        <p:txBody>
          <a:bodyPr/>
          <a:lstStyle/>
          <a:p>
            <a:pPr algn="ctr"/>
            <a:r>
              <a:rPr lang="en-GB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UNDERSTANDIBILTY OF DATA</a:t>
            </a:r>
            <a:endParaRPr lang="en-GB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1AA9AC-0546-4709-AEE1-3C47F58E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12" y="2383123"/>
            <a:ext cx="6425741" cy="2987299"/>
          </a:xfrm>
          <a:prstGeom prst="rect">
            <a:avLst/>
          </a:prstGeom>
        </p:spPr>
      </p:pic>
      <p:sp>
        <p:nvSpPr>
          <p:cNvPr id="27" name="Tekstballon: rechthoek met afgeronde hoeken 6">
            <a:extLst>
              <a:ext uri="{FF2B5EF4-FFF2-40B4-BE49-F238E27FC236}">
                <a16:creationId xmlns:a16="http://schemas.microsoft.com/office/drawing/2014/main" id="{D54AC946-2E43-49D9-8F41-D37371B52702}"/>
              </a:ext>
            </a:extLst>
          </p:cNvPr>
          <p:cNvSpPr/>
          <p:nvPr/>
        </p:nvSpPr>
        <p:spPr>
          <a:xfrm>
            <a:off x="5566472" y="1625962"/>
            <a:ext cx="1465868" cy="447773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>
                <a:solidFill>
                  <a:schemeClr val="bg1"/>
                </a:solidFill>
              </a:rPr>
              <a:t>Lymph</a:t>
            </a:r>
            <a:r>
              <a:rPr lang="nl-NL" sz="1200" b="1" dirty="0">
                <a:solidFill>
                  <a:schemeClr val="bg1"/>
                </a:solidFill>
              </a:rPr>
              <a:t> </a:t>
            </a:r>
            <a:r>
              <a:rPr lang="nl-NL" sz="1200" b="1" dirty="0" err="1">
                <a:solidFill>
                  <a:schemeClr val="bg1"/>
                </a:solidFill>
              </a:rPr>
              <a:t>nodes</a:t>
            </a:r>
            <a:r>
              <a:rPr lang="nl-NL" sz="1200" b="1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nl-NL" sz="1200" b="1" dirty="0" err="1">
                <a:solidFill>
                  <a:schemeClr val="bg1"/>
                </a:solidFill>
              </a:rPr>
              <a:t>Lymphocytes</a:t>
            </a:r>
            <a:r>
              <a:rPr lang="nl-NL" sz="12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8" name="Tekstballon: rechthoek met afgeronde hoeken 7">
            <a:extLst>
              <a:ext uri="{FF2B5EF4-FFF2-40B4-BE49-F238E27FC236}">
                <a16:creationId xmlns:a16="http://schemas.microsoft.com/office/drawing/2014/main" id="{29661394-3690-4D84-86DF-A311230D42A5}"/>
              </a:ext>
            </a:extLst>
          </p:cNvPr>
          <p:cNvSpPr/>
          <p:nvPr/>
        </p:nvSpPr>
        <p:spPr>
          <a:xfrm>
            <a:off x="2496312" y="1587302"/>
            <a:ext cx="1025217" cy="720533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>
                <a:solidFill>
                  <a:schemeClr val="bg1"/>
                </a:solidFill>
              </a:rPr>
              <a:t>Difference</a:t>
            </a:r>
            <a:r>
              <a:rPr lang="nl-NL" sz="1200" b="1" dirty="0">
                <a:solidFill>
                  <a:schemeClr val="bg1"/>
                </a:solidFill>
              </a:rPr>
              <a:t> 3 and 3a?</a:t>
            </a:r>
          </a:p>
        </p:txBody>
      </p:sp>
      <p:sp>
        <p:nvSpPr>
          <p:cNvPr id="29" name="Tekstballon: rechthoek met afgeronde hoeken 8">
            <a:extLst>
              <a:ext uri="{FF2B5EF4-FFF2-40B4-BE49-F238E27FC236}">
                <a16:creationId xmlns:a16="http://schemas.microsoft.com/office/drawing/2014/main" id="{70BDD71D-3942-4D63-A521-796650CB8D52}"/>
              </a:ext>
            </a:extLst>
          </p:cNvPr>
          <p:cNvSpPr/>
          <p:nvPr/>
        </p:nvSpPr>
        <p:spPr>
          <a:xfrm>
            <a:off x="3606146" y="1588214"/>
            <a:ext cx="895546" cy="644333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>
                <a:solidFill>
                  <a:schemeClr val="bg1"/>
                </a:solidFill>
              </a:rPr>
              <a:t>What is 9 and NA?</a:t>
            </a:r>
          </a:p>
        </p:txBody>
      </p:sp>
      <p:sp>
        <p:nvSpPr>
          <p:cNvPr id="30" name="Tekstballon: rechthoek met afgeronde hoeken 9">
            <a:extLst>
              <a:ext uri="{FF2B5EF4-FFF2-40B4-BE49-F238E27FC236}">
                <a16:creationId xmlns:a16="http://schemas.microsoft.com/office/drawing/2014/main" id="{42168F45-7947-4099-8F13-6681F8890003}"/>
              </a:ext>
            </a:extLst>
          </p:cNvPr>
          <p:cNvSpPr/>
          <p:nvPr/>
        </p:nvSpPr>
        <p:spPr>
          <a:xfrm>
            <a:off x="4586309" y="1595246"/>
            <a:ext cx="895546" cy="637301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>
                <a:solidFill>
                  <a:schemeClr val="bg1"/>
                </a:solidFill>
              </a:rPr>
              <a:t>What is blank?</a:t>
            </a:r>
          </a:p>
        </p:txBody>
      </p:sp>
      <p:sp>
        <p:nvSpPr>
          <p:cNvPr id="31" name="Tekstballon: rechthoek met afgeronde hoeken 10">
            <a:extLst>
              <a:ext uri="{FF2B5EF4-FFF2-40B4-BE49-F238E27FC236}">
                <a16:creationId xmlns:a16="http://schemas.microsoft.com/office/drawing/2014/main" id="{F635B707-1024-4E84-917C-96E28F9AF542}"/>
              </a:ext>
            </a:extLst>
          </p:cNvPr>
          <p:cNvSpPr/>
          <p:nvPr/>
        </p:nvSpPr>
        <p:spPr>
          <a:xfrm>
            <a:off x="7287228" y="1625962"/>
            <a:ext cx="1266284" cy="620471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>
                <a:solidFill>
                  <a:schemeClr val="bg1"/>
                </a:solidFill>
              </a:rPr>
              <a:t>Days/Weeks/</a:t>
            </a:r>
          </a:p>
          <a:p>
            <a:pPr algn="ctr"/>
            <a:r>
              <a:rPr lang="nl-NL" sz="1200" b="1" dirty="0">
                <a:solidFill>
                  <a:schemeClr val="bg1"/>
                </a:solidFill>
              </a:rPr>
              <a:t>Months/Years?</a:t>
            </a:r>
          </a:p>
        </p:txBody>
      </p:sp>
      <p:sp>
        <p:nvSpPr>
          <p:cNvPr id="32" name="Tekstballon: rechthoek met afgeronde hoeken 10">
            <a:extLst>
              <a:ext uri="{FF2B5EF4-FFF2-40B4-BE49-F238E27FC236}">
                <a16:creationId xmlns:a16="http://schemas.microsoft.com/office/drawing/2014/main" id="{54F889D0-C3DB-4F36-A215-00C1165DD998}"/>
              </a:ext>
            </a:extLst>
          </p:cNvPr>
          <p:cNvSpPr/>
          <p:nvPr/>
        </p:nvSpPr>
        <p:spPr>
          <a:xfrm>
            <a:off x="6257368" y="5392788"/>
            <a:ext cx="1163419" cy="614820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>
                <a:solidFill>
                  <a:schemeClr val="bg1"/>
                </a:solidFill>
              </a:rPr>
              <a:t>Y means dead or alive?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F9A1F-F1B1-4DB5-A199-934F1993E1DA}"/>
              </a:ext>
            </a:extLst>
          </p:cNvPr>
          <p:cNvSpPr/>
          <p:nvPr/>
        </p:nvSpPr>
        <p:spPr>
          <a:xfrm>
            <a:off x="8772968" y="5166136"/>
            <a:ext cx="3165613" cy="8414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Having open data by itself </a:t>
            </a:r>
            <a:r>
              <a:rPr lang="en-GB" b="1" u="sng" dirty="0"/>
              <a:t>DOES NOT</a:t>
            </a:r>
            <a:r>
              <a:rPr lang="en-GB" b="1" dirty="0"/>
              <a:t> qualify as FAIR</a:t>
            </a:r>
          </a:p>
        </p:txBody>
      </p:sp>
    </p:spTree>
    <p:extLst>
      <p:ext uri="{BB962C8B-B14F-4D97-AF65-F5344CB8AC3E}">
        <p14:creationId xmlns:p14="http://schemas.microsoft.com/office/powerpoint/2010/main" val="416425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25248" y="425327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“FAIR” DATA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48" y="1399032"/>
            <a:ext cx="9280532" cy="46177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783" y="594613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OUR GOAL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467" y="1954161"/>
            <a:ext cx="8738003" cy="46507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Create </a:t>
            </a:r>
            <a:r>
              <a:rPr lang="en-US" dirty="0"/>
              <a:t>a FAIR-</a:t>
            </a:r>
            <a:r>
              <a:rPr lang="en-US" dirty="0" err="1"/>
              <a:t>ification</a:t>
            </a:r>
            <a:r>
              <a:rPr lang="en-US" dirty="0"/>
              <a:t> </a:t>
            </a:r>
            <a:r>
              <a:rPr lang="en-US" dirty="0" smtClean="0"/>
              <a:t>tool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Map structured data </a:t>
            </a:r>
            <a:r>
              <a:rPr lang="en-US" dirty="0"/>
              <a:t>to </a:t>
            </a:r>
            <a:r>
              <a:rPr lang="en-US" dirty="0" smtClean="0"/>
              <a:t>an universal vocabulary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Connect datasets from different parts of the world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ingle SPARQL query to retrieve data from all those different datasets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sz="1600" i="1" dirty="0" smtClean="0"/>
              <a:t>SPARQL – Query Language </a:t>
            </a:r>
            <a:r>
              <a:rPr lang="en-US" sz="1600" i="1" dirty="0"/>
              <a:t>to retrieve and manipulate data stored in Resource Description Framework (RDF) format.</a:t>
            </a:r>
            <a:endParaRPr lang="nl-NL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65E5F-6DD9-4277-99F5-BDD9BE5AF876}"/>
              </a:ext>
            </a:extLst>
          </p:cNvPr>
          <p:cNvSpPr txBox="1">
            <a:spLocks/>
          </p:cNvSpPr>
          <p:nvPr/>
        </p:nvSpPr>
        <p:spPr>
          <a:xfrm>
            <a:off x="1177199" y="596264"/>
            <a:ext cx="10822644" cy="660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 smtClean="0"/>
              <a:t>DEFINING SEMANTICS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DFE7-505C-41A3-8766-E37FD474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53" y="3672982"/>
            <a:ext cx="6425741" cy="2987299"/>
          </a:xfrm>
          <a:prstGeom prst="rect">
            <a:avLst/>
          </a:prstGeom>
        </p:spPr>
      </p:pic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27E5CAEC-A772-44D2-A417-D20B70453D44}"/>
              </a:ext>
            </a:extLst>
          </p:cNvPr>
          <p:cNvSpPr/>
          <p:nvPr/>
        </p:nvSpPr>
        <p:spPr>
          <a:xfrm>
            <a:off x="1947534" y="1341056"/>
            <a:ext cx="1719470" cy="7426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Class : Patient</a:t>
            </a:r>
          </a:p>
          <a:p>
            <a:pPr algn="ctr"/>
            <a:r>
              <a:rPr lang="en-GB" sz="1400" b="1" dirty="0"/>
              <a:t>Instance : Patient_1</a:t>
            </a:r>
          </a:p>
        </p:txBody>
      </p:sp>
      <p:cxnSp>
        <p:nvCxnSpPr>
          <p:cNvPr id="9" name="Connector: Elbow 9">
            <a:extLst>
              <a:ext uri="{FF2B5EF4-FFF2-40B4-BE49-F238E27FC236}">
                <a16:creationId xmlns:a16="http://schemas.microsoft.com/office/drawing/2014/main" id="{7B0384AE-7511-4910-8293-14FAE50E62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1342" y="1930054"/>
            <a:ext cx="223630" cy="17429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29DCB41A-83AD-4978-ADD2-2D3696143C76}"/>
              </a:ext>
            </a:extLst>
          </p:cNvPr>
          <p:cNvSpPr/>
          <p:nvPr/>
        </p:nvSpPr>
        <p:spPr>
          <a:xfrm>
            <a:off x="1947534" y="2188158"/>
            <a:ext cx="2182711" cy="8586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Class : Clinical T Stage</a:t>
            </a:r>
          </a:p>
          <a:p>
            <a:pPr algn="ctr"/>
            <a:r>
              <a:rPr lang="en-GB" sz="1400" b="1" dirty="0"/>
              <a:t>Instance for Patient_1</a:t>
            </a:r>
          </a:p>
          <a:p>
            <a:pPr algn="ctr"/>
            <a:r>
              <a:rPr lang="en-GB" sz="1400" b="1" dirty="0"/>
              <a:t>Value = 3, ord. disc.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64E5A7-A840-4623-A51E-473913804F2E}"/>
              </a:ext>
            </a:extLst>
          </p:cNvPr>
          <p:cNvCxnSpPr/>
          <p:nvPr/>
        </p:nvCxnSpPr>
        <p:spPr>
          <a:xfrm>
            <a:off x="2807801" y="3100359"/>
            <a:ext cx="0" cy="5726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6873F8FD-4AAB-434A-BE13-4617CC4018FD}"/>
              </a:ext>
            </a:extLst>
          </p:cNvPr>
          <p:cNvSpPr/>
          <p:nvPr/>
        </p:nvSpPr>
        <p:spPr>
          <a:xfrm>
            <a:off x="4396202" y="2413528"/>
            <a:ext cx="2182711" cy="6604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Class : Clinical M Stage</a:t>
            </a:r>
          </a:p>
          <a:p>
            <a:pPr algn="ctr"/>
            <a:r>
              <a:rPr lang="en-GB" sz="1400" b="1" dirty="0"/>
              <a:t>“M1” </a:t>
            </a:r>
            <a:r>
              <a:rPr lang="en-GB" sz="1400" b="1" dirty="0">
                <a:sym typeface="Symbol" panose="05050102010706020507" pitchFamily="18" charset="2"/>
              </a:rPr>
              <a:t></a:t>
            </a:r>
            <a:r>
              <a:rPr lang="en-GB" sz="1400" b="1" dirty="0"/>
              <a:t> “AJCC St. IV”</a:t>
            </a:r>
          </a:p>
        </p:txBody>
      </p:sp>
      <p:cxnSp>
        <p:nvCxnSpPr>
          <p:cNvPr id="13" name="Connector: Elbow 22">
            <a:extLst>
              <a:ext uri="{FF2B5EF4-FFF2-40B4-BE49-F238E27FC236}">
                <a16:creationId xmlns:a16="http://schemas.microsoft.com/office/drawing/2014/main" id="{0B1234A9-542B-4140-ACEF-891CC9EE483D}"/>
              </a:ext>
            </a:extLst>
          </p:cNvPr>
          <p:cNvCxnSpPr>
            <a:endCxn id="7" idx="0"/>
          </p:cNvCxnSpPr>
          <p:nvPr/>
        </p:nvCxnSpPr>
        <p:spPr>
          <a:xfrm rot="16200000" flipH="1">
            <a:off x="4165704" y="3230162"/>
            <a:ext cx="673318" cy="21232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332381" y="1341056"/>
            <a:ext cx="6096000" cy="34624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From private “codebooks”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To </a:t>
            </a:r>
            <a:r>
              <a:rPr lang="en-GB" b="1" dirty="0"/>
              <a:t>public </a:t>
            </a:r>
            <a:r>
              <a:rPr lang="en-GB" b="1" dirty="0" smtClean="0"/>
              <a:t>ontologies</a:t>
            </a:r>
          </a:p>
          <a:p>
            <a:pPr>
              <a:lnSpc>
                <a:spcPct val="150000"/>
              </a:lnSpc>
            </a:pPr>
            <a:r>
              <a:rPr lang="en-GB" sz="1400" i="1" dirty="0"/>
              <a:t>- GO (gene ontology)</a:t>
            </a:r>
          </a:p>
          <a:p>
            <a:pPr>
              <a:lnSpc>
                <a:spcPct val="150000"/>
              </a:lnSpc>
            </a:pPr>
            <a:r>
              <a:rPr lang="en-GB" sz="1400" i="1" dirty="0"/>
              <a:t>- </a:t>
            </a:r>
            <a:r>
              <a:rPr lang="en-GB" sz="1400" i="1" dirty="0" err="1"/>
              <a:t>RadLex</a:t>
            </a:r>
            <a:r>
              <a:rPr lang="en-GB" sz="1400" i="1" dirty="0"/>
              <a:t> (radiology lexicon)</a:t>
            </a:r>
          </a:p>
          <a:p>
            <a:pPr>
              <a:lnSpc>
                <a:spcPct val="150000"/>
              </a:lnSpc>
            </a:pPr>
            <a:r>
              <a:rPr lang="en-GB" sz="1400" i="1" dirty="0"/>
              <a:t>- FMA (anatomy)</a:t>
            </a:r>
          </a:p>
          <a:p>
            <a:pPr>
              <a:lnSpc>
                <a:spcPct val="150000"/>
              </a:lnSpc>
            </a:pPr>
            <a:r>
              <a:rPr lang="en-GB" sz="1400" i="1" dirty="0"/>
              <a:t>- UO (physical units ontology)</a:t>
            </a:r>
          </a:p>
          <a:p>
            <a:pPr>
              <a:lnSpc>
                <a:spcPct val="150000"/>
              </a:lnSpc>
            </a:pPr>
            <a:r>
              <a:rPr lang="en-GB" sz="1400" i="1" dirty="0"/>
              <a:t>- ROO (radiation oncology ontology)</a:t>
            </a:r>
          </a:p>
          <a:p>
            <a:pPr>
              <a:lnSpc>
                <a:spcPct val="150000"/>
              </a:lnSpc>
            </a:pPr>
            <a:r>
              <a:rPr lang="en-GB" sz="1400" i="1" dirty="0"/>
              <a:t>- SEDI (semantic DICOM)</a:t>
            </a:r>
          </a:p>
          <a:p>
            <a:pPr>
              <a:lnSpc>
                <a:spcPct val="150000"/>
              </a:lnSpc>
            </a:pPr>
            <a:r>
              <a:rPr lang="en-GB" sz="1400" i="1" dirty="0"/>
              <a:t>- RO (</a:t>
            </a:r>
            <a:r>
              <a:rPr lang="en-GB" sz="1400" i="1" dirty="0" err="1"/>
              <a:t>radiomics</a:t>
            </a:r>
            <a:r>
              <a:rPr lang="en-GB" sz="1400" i="1" dirty="0"/>
              <a:t> ontology)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0728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 DESCRIPTION FRAMEWORK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93790"/>
            <a:ext cx="8825420" cy="3808102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Resource Description Framework (RDF) - A framework </a:t>
            </a:r>
            <a:r>
              <a:rPr lang="en-US" dirty="0"/>
              <a:t>for describing data by defining relationships between data </a:t>
            </a:r>
            <a:r>
              <a:rPr lang="en-US" dirty="0" smtClean="0"/>
              <a:t>objects</a:t>
            </a:r>
          </a:p>
          <a:p>
            <a:pPr>
              <a:lnSpc>
                <a:spcPct val="150000"/>
              </a:lnSpc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building </a:t>
            </a:r>
            <a:r>
              <a:rPr lang="nl-NL" dirty="0"/>
              <a:t>Knowledge </a:t>
            </a:r>
            <a:r>
              <a:rPr lang="nl-NL" dirty="0" err="1"/>
              <a:t>Graphs</a:t>
            </a:r>
            <a:r>
              <a:rPr lang="nl-NL" dirty="0"/>
              <a:t> </a:t>
            </a:r>
            <a:endParaRPr lang="nl-NL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resource is identified by a URI (universal resource identifier</a:t>
            </a:r>
            <a:r>
              <a:rPr lang="en-US" dirty="0" smtClean="0"/>
              <a:t>), to make the data ‘linkable’</a:t>
            </a:r>
          </a:p>
          <a:p>
            <a:pPr>
              <a:lnSpc>
                <a:spcPct val="150000"/>
              </a:lnSpc>
            </a:pPr>
            <a:r>
              <a:rPr lang="en-US" dirty="0"/>
              <a:t>RDF connects data pieces together </a:t>
            </a:r>
            <a:r>
              <a:rPr lang="en-US" dirty="0" smtClean="0"/>
              <a:t>via triples (Subject, Predicate, Object)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>
                <a:hlinkClick r:id="rId2"/>
              </a:rPr>
              <a:t>https://</a:t>
            </a:r>
            <a:r>
              <a:rPr lang="en-US" sz="1500" dirty="0" smtClean="0">
                <a:hlinkClick r:id="rId2"/>
              </a:rPr>
              <a:t>www.youtube.com/watch?v=OM6XIICm_qo</a:t>
            </a:r>
            <a:r>
              <a:rPr lang="en-US" sz="15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3221" y="329899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9696" y="1152907"/>
            <a:ext cx="8935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“Fred Flintstone is married to Wilma Flintstone” = &gt; Here, Fred Flintstone is the subject of the statement: &lt;</a:t>
            </a:r>
            <a:r>
              <a:rPr lang="en-US" dirty="0" err="1"/>
              <a:t>fred</a:t>
            </a:r>
            <a:r>
              <a:rPr lang="en-US" dirty="0"/>
              <a:t>&gt; </a:t>
            </a:r>
            <a:r>
              <a:rPr lang="en-US" dirty="0" err="1"/>
              <a:t>hasSpouse</a:t>
            </a:r>
            <a:r>
              <a:rPr lang="en-US" dirty="0"/>
              <a:t> &lt;Wilma&gt;, where Fred is defined by another statement: &lt;</a:t>
            </a:r>
            <a:r>
              <a:rPr lang="en-US" dirty="0" err="1"/>
              <a:t>fred</a:t>
            </a:r>
            <a:r>
              <a:rPr lang="en-US" dirty="0"/>
              <a:t>&gt; type &lt;person</a:t>
            </a:r>
            <a:r>
              <a:rPr lang="en-US" dirty="0" smtClean="0"/>
              <a:t>&gt;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2102722"/>
            <a:ext cx="8935212" cy="42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12429</TotalTime>
  <Words>919</Words>
  <Application>Microsoft Office PowerPoint</Application>
  <PresentationFormat>Widescreen</PresentationFormat>
  <Paragraphs>227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Century Gothic</vt:lpstr>
      <vt:lpstr>Symbol</vt:lpstr>
      <vt:lpstr>Wingdings 3</vt:lpstr>
      <vt:lpstr>Wisp</vt:lpstr>
      <vt:lpstr>KNOWLEDGE REPRESENTATION ON STRUCTURED CLINICAL DATA</vt:lpstr>
      <vt:lpstr>PowerPoint Presentation</vt:lpstr>
      <vt:lpstr>NEED FOR KNOWLEDGE REPRESENTATION</vt:lpstr>
      <vt:lpstr>UNDERSTANDIBILTY OF DATA</vt:lpstr>
      <vt:lpstr>“FAIR” DATA</vt:lpstr>
      <vt:lpstr>OUR GOAL</vt:lpstr>
      <vt:lpstr>PowerPoint Presentation</vt:lpstr>
      <vt:lpstr>RESOURCE DESCRIPTION FRAMEWORK</vt:lpstr>
      <vt:lpstr>EXAMPLE</vt:lpstr>
      <vt:lpstr>TRIPLIFIER</vt:lpstr>
      <vt:lpstr>PowerPoint Presentation</vt:lpstr>
      <vt:lpstr>GRAPHDB</vt:lpstr>
      <vt:lpstr>DATA IMPORT</vt:lpstr>
      <vt:lpstr>CLASS EQUIVALENCIES</vt:lpstr>
      <vt:lpstr>PREDICATE MAPPING</vt:lpstr>
      <vt:lpstr>VALUE MAPPING (CATEGORICAL)</vt:lpstr>
      <vt:lpstr>VALUE MAPPING (CATEGORICAL)</vt:lpstr>
      <vt:lpstr>CONTINUOUS CLASS</vt:lpstr>
      <vt:lpstr>PowerPoint Presentation</vt:lpstr>
      <vt:lpstr>PowerPoint Presentation</vt:lpstr>
      <vt:lpstr>KNOWLEDGE REPRESENTATION ON OTHER DATA</vt:lpstr>
      <vt:lpstr>SPARQL</vt:lpstr>
      <vt:lpstr>RESULTS</vt:lpstr>
      <vt:lpstr>ADVANTAGES</vt:lpstr>
      <vt:lpstr>LIMITATIONS</vt:lpstr>
      <vt:lpstr>FUTURE WORK?</vt:lpstr>
      <vt:lpstr>QUESTIONS?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 OF FAIR CLINICAL DATA</dc:title>
  <dc:creator>Varsha Gouthamchand</dc:creator>
  <cp:lastModifiedBy>Varsha Gouthamchand</cp:lastModifiedBy>
  <cp:revision>129</cp:revision>
  <dcterms:created xsi:type="dcterms:W3CDTF">2020-11-28T17:08:19Z</dcterms:created>
  <dcterms:modified xsi:type="dcterms:W3CDTF">2021-01-06T07:37:44Z</dcterms:modified>
</cp:coreProperties>
</file>