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316b271be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316b271be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316b271b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316b271b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316b271b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316b271b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316b271be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316b271be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316b271be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316b271be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316b271be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316b271be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316b271be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316b271be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16b271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316b271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316b271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316b271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316b271b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316b271b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316b271b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316b271b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316b271be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316b271be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316b271be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316b271b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316b271be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316b271be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316b271be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316b271be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5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huggingface/diffuser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Chest X-Ray Image Generation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31600" y="2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Generative Model Checkpoint Selection</a:t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25" y="465850"/>
            <a:ext cx="7681099" cy="43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84575" y="4705750"/>
            <a:ext cx="4098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Selected Checkpoint: 44,000 training steps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31" name="Google Shape;131;p22"/>
          <p:cNvCxnSpPr/>
          <p:nvPr/>
        </p:nvCxnSpPr>
        <p:spPr>
          <a:xfrm flipH="1" rot="10800000">
            <a:off x="4352575" y="4173625"/>
            <a:ext cx="9900" cy="7908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2"/>
          <p:cNvCxnSpPr/>
          <p:nvPr/>
        </p:nvCxnSpPr>
        <p:spPr>
          <a:xfrm>
            <a:off x="4083950" y="4939550"/>
            <a:ext cx="268800" cy="10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1775" y="44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Synthetic CXR Images (Acceptable samples) 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8475"/>
            <a:ext cx="2810525" cy="28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2249" y="1745926"/>
            <a:ext cx="2810525" cy="28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0925" y="1745925"/>
            <a:ext cx="2823075" cy="282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31600" y="9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Properties Transfer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3125" y="1431050"/>
            <a:ext cx="8274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Real: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0" y="3636850"/>
            <a:ext cx="11874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Synthetic: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200" y="2957600"/>
            <a:ext cx="2185900" cy="21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9638" y="640125"/>
            <a:ext cx="2623025" cy="22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8225" y="743900"/>
            <a:ext cx="2550750" cy="21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0650" y="2945687"/>
            <a:ext cx="2185900" cy="215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3100" y="2940357"/>
            <a:ext cx="2185900" cy="2158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93750" y="762449"/>
            <a:ext cx="2950251" cy="208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5"/>
          <p:cNvSpPr txBox="1"/>
          <p:nvPr>
            <p:ph type="title"/>
          </p:nvPr>
        </p:nvSpPr>
        <p:spPr>
          <a:xfrm>
            <a:off x="3365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Classifier Inference on Real vs. Synth. Data</a:t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64675" y="552150"/>
            <a:ext cx="38949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ResNet on minority subpopulations</a:t>
            </a:r>
            <a:endParaRPr sz="1800"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00" y="1344400"/>
            <a:ext cx="78867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3365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Classifier Inference on Real vs. Synth. Data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336575" y="572700"/>
            <a:ext cx="38949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ResNet on majority subpopulations</a:t>
            </a:r>
            <a:endParaRPr sz="1800"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200" y="1386025"/>
            <a:ext cx="65722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735975" y="29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Fidelity &amp; Diversity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56475" y="3099025"/>
            <a:ext cx="8520600" cy="24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5500">
                <a:solidFill>
                  <a:srgbClr val="000000"/>
                </a:solidFill>
              </a:rPr>
              <a:t>FID InceptionV3 scores different, perhaps due to different implementation</a:t>
            </a:r>
            <a:endParaRPr sz="5500">
              <a:solidFill>
                <a:srgbClr val="000000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5500">
                <a:solidFill>
                  <a:srgbClr val="000000"/>
                </a:solidFill>
              </a:rPr>
              <a:t>FID CLIP-ViT-B/32 similar scores</a:t>
            </a:r>
            <a:endParaRPr sz="5500">
              <a:solidFill>
                <a:srgbClr val="000000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5500">
                <a:solidFill>
                  <a:srgbClr val="000000"/>
                </a:solidFill>
              </a:rPr>
              <a:t>FID DenseNet-121 much higher in this work, but used different DenseNet-121 trained on different data.</a:t>
            </a:r>
            <a:endParaRPr sz="5500">
              <a:solidFill>
                <a:srgbClr val="000000"/>
              </a:solidFill>
            </a:endParaRPr>
          </a:p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5500">
                <a:solidFill>
                  <a:srgbClr val="000000"/>
                </a:solidFill>
              </a:rPr>
              <a:t>MS-SSIM matches, both are close. 	</a:t>
            </a:r>
            <a:endParaRPr sz="5500">
              <a:solidFill>
                <a:srgbClr val="000000"/>
              </a:solidFill>
            </a:endParaRPr>
          </a:p>
          <a:p>
            <a:pPr indent="-315912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5500">
                <a:solidFill>
                  <a:srgbClr val="000000"/>
                </a:solidFill>
              </a:rPr>
              <a:t>Original RoentGen had up to twice as high numbers when not including all CXR views in training</a:t>
            </a:r>
            <a:endParaRPr sz="5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9982" l="-7393" r="-9771" t="-27147"/>
          <a:stretch/>
        </p:blipFill>
        <p:spPr>
          <a:xfrm>
            <a:off x="87850" y="923654"/>
            <a:ext cx="9144000" cy="1284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843650" y="-2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Diffusion Models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600" y="682625"/>
            <a:ext cx="767192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Hugging Face Diffusers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Python Library for SOTA pretrained diffusion models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Different model architectures, e.g., Stable Diffusion, LDM, DDPM, etc.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Able to produce data from different modalities, e.g.: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images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videos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audio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3D molecular compounds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Emphasis on simplicity and ease of use: Image generation pipeline in a few lines of code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Useful code examples: inference, training, different model type training and inference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Different training settings, e.g., LoRA, DreamBooth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Many different pretrained architectures available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 short: many models and code examples which can (easily?) be adapted to your needs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661575" y="4703625"/>
            <a:ext cx="67302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https://github.com/huggingface/diffusers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https://huggingface.co/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RoentGen Thesis: Background and Motivation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72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DNNs good at disease classification in CXRs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DNNs can suffer from bias against minority groups:	</a:t>
            </a:r>
            <a:endParaRPr sz="1600">
              <a:solidFill>
                <a:schemeClr val="dk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Imbalance of classes and attributes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 a medical context, it is critical to find this bias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Investigate classifier performance and bias using synthetic data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Text-to-image Latent diffusion model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716300" y="0"/>
            <a:ext cx="902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Thesis Methodology: Evaluation Framework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700" y="821925"/>
            <a:ext cx="5645134" cy="42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Generative Model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-481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RoentGen, finetuned on MIMIC-CXR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We further finetune on test set of CheXpert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Views: Frontal, Lateral, AP/PA (All)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Detect rotated training images, rotate them back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Prompting: attributes &amp; classes→simple text prompt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E.g.: “male, age group 40 - 80, view frontal, projection ap, edema”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“female, age group 80+, view frontal, projection pa, atelectasis, support devices”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Train both UNet and Text Encoder (freeze VAE)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6481600" y="0"/>
            <a:ext cx="2551800" cy="88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CheXpert dataset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7309750" y="1504325"/>
            <a:ext cx="895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Truth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6335550" y="1504325"/>
            <a:ext cx="895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8303225" y="1504325"/>
            <a:ext cx="895500" cy="572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361350" y="1504325"/>
            <a:ext cx="895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</a:t>
            </a:r>
            <a:endParaRPr/>
          </a:p>
        </p:txBody>
      </p:sp>
      <p:cxnSp>
        <p:nvCxnSpPr>
          <p:cNvPr id="95" name="Google Shape;95;p18"/>
          <p:cNvCxnSpPr>
            <a:endCxn id="94" idx="0"/>
          </p:cNvCxnSpPr>
          <p:nvPr/>
        </p:nvCxnSpPr>
        <p:spPr>
          <a:xfrm flipH="1">
            <a:off x="5809100" y="877625"/>
            <a:ext cx="1040700" cy="6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8"/>
          <p:cNvCxnSpPr>
            <a:endCxn id="92" idx="0"/>
          </p:cNvCxnSpPr>
          <p:nvPr/>
        </p:nvCxnSpPr>
        <p:spPr>
          <a:xfrm flipH="1">
            <a:off x="6783300" y="872525"/>
            <a:ext cx="543900" cy="6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8"/>
          <p:cNvCxnSpPr>
            <a:stCxn id="90" idx="2"/>
            <a:endCxn id="91" idx="0"/>
          </p:cNvCxnSpPr>
          <p:nvPr/>
        </p:nvCxnSpPr>
        <p:spPr>
          <a:xfrm>
            <a:off x="7757500" y="880500"/>
            <a:ext cx="0" cy="6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8"/>
          <p:cNvCxnSpPr>
            <a:endCxn id="93" idx="0"/>
          </p:cNvCxnSpPr>
          <p:nvPr/>
        </p:nvCxnSpPr>
        <p:spPr>
          <a:xfrm>
            <a:off x="8366975" y="882425"/>
            <a:ext cx="384000" cy="6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8"/>
          <p:cNvSpPr txBox="1"/>
          <p:nvPr/>
        </p:nvSpPr>
        <p:spPr>
          <a:xfrm>
            <a:off x="7048700" y="1041700"/>
            <a:ext cx="8955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Split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546125" y="2633575"/>
            <a:ext cx="1597800" cy="793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Finetune RoentGen</a:t>
            </a:r>
            <a:endParaRPr/>
          </a:p>
        </p:txBody>
      </p:sp>
      <p:cxnSp>
        <p:nvCxnSpPr>
          <p:cNvPr id="101" name="Google Shape;101;p18"/>
          <p:cNvCxnSpPr>
            <a:stCxn id="93" idx="2"/>
            <a:endCxn id="100" idx="3"/>
          </p:cNvCxnSpPr>
          <p:nvPr/>
        </p:nvCxnSpPr>
        <p:spPr>
          <a:xfrm flipH="1">
            <a:off x="8345075" y="2077025"/>
            <a:ext cx="405900" cy="5565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936800" y="15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Fidelity &amp; Diversity of Synthetic Images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Fréchet Inception Distance (FID) —&gt; Fidelity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How close the distributions of synthetic and real-world images are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Lower values —&gt; higher fidelity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Default model Inception v3 may be out of domain —&gt; Use more models, including an in domain model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Multi-Scale Structural Similarity Index Measure (MS-SSIM) —&gt; Diversity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Compute between images for a given prompt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Lower MS-SSIM values (~0.0) —&gt; higher diversity</a:t>
            </a:r>
            <a:endParaRPr>
              <a:solidFill>
                <a:schemeClr val="dk1"/>
              </a:solidFill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Higher MS-SSIM values (~1.0) —&gt; images are more similar to each other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Synthetic Data 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Fidelity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FID- InceptionV3, CLIP-ViT-B/32 [28], DenseNet-121 (in domain)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MS-SSIM (diversity)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Conditioning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Attribute classifier- Train classifier on synthetic data, attributes as labels. Test on real world data. (and vice-versa). Attributes to classify: Age group, sex, image view and projection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Utility for model training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Train classifier on real + varying amounts of synth. data.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Investigate impact of different amounts of synthetic data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Utility for model evaluation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Downstream classifier performance on synth. vs. real data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Consistency- performance ranking of classifiers on synth. vs. real data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Generative Model Checkpoint Selection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Difficult to select checkpoint from training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Quick checkpoint evaluation scheme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Select n checkpoints from training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Generate small quantity of images with each checkpoint (as hardware permits)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fidelity (FID) and diversity (MS-SSIM) for each set of images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Inspect images by eye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Select checkpoint with best metrics and best looking images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