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a7bd5c8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a7bd5c8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a7bd5c83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a7bd5c83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a7bd5c83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a7bd5c83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a7bd5c83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a7bd5c83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a7bd5c83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ba7bd5c83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a7bd5c83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a7bd5c83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Guide to group assignments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Purpose of group assignments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None/>
            </a:pPr>
            <a:r>
              <a:rPr b="1" lang="en-GB" sz="1600">
                <a:solidFill>
                  <a:schemeClr val="dk1"/>
                </a:solidFill>
              </a:rPr>
              <a:t>Professional Skill Development</a:t>
            </a:r>
            <a:endParaRPr b="1" sz="1600">
              <a:solidFill>
                <a:schemeClr val="dk1"/>
              </a:solidFill>
            </a:endParaRPr>
          </a:p>
          <a:p>
            <a:pPr indent="-317500" lvl="0" marL="457200" rtl="0" algn="l">
              <a:spcBef>
                <a:spcPts val="1200"/>
              </a:spcBef>
              <a:spcAft>
                <a:spcPts val="0"/>
              </a:spcAft>
              <a:buClr>
                <a:schemeClr val="dk1"/>
              </a:buClr>
              <a:buSzPts val="1400"/>
              <a:buChar char="●"/>
            </a:pPr>
            <a:r>
              <a:rPr b="1" lang="en-GB" sz="1400">
                <a:solidFill>
                  <a:schemeClr val="dk1"/>
                </a:solidFill>
              </a:rPr>
              <a:t>Teamwork</a:t>
            </a:r>
            <a:r>
              <a:rPr lang="en-GB" sz="1400">
                <a:solidFill>
                  <a:schemeClr val="dk1"/>
                </a:solidFill>
              </a:rPr>
              <a:t>: Group work fosters the ability to work effectively within a team, highlighting the importance of mutual support, shared goals, and collective effort.</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Leadership</a:t>
            </a:r>
            <a:r>
              <a:rPr lang="en-GB" sz="1400">
                <a:solidFill>
                  <a:schemeClr val="dk1"/>
                </a:solidFill>
              </a:rPr>
              <a:t>: Group work provides opportunities for leadership development, including how to guide a team, make decisions, and motivate members.</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Communication</a:t>
            </a:r>
            <a:r>
              <a:rPr lang="en-GB" sz="1400">
                <a:solidFill>
                  <a:schemeClr val="dk1"/>
                </a:solidFill>
              </a:rPr>
              <a:t>: Group work enhances communication skills, including articulating ideas clearly, listening actively, and providing constructive feedback.</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Conflict Resolution</a:t>
            </a:r>
            <a:r>
              <a:rPr lang="en-GB" sz="1400">
                <a:solidFill>
                  <a:schemeClr val="dk1"/>
                </a:solidFill>
              </a:rPr>
              <a:t>: Students learn to navigate disagreements and conflicts, developing strategies for compromise and consensus-building.</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Project Management</a:t>
            </a:r>
            <a:r>
              <a:rPr lang="en-GB" sz="1400">
                <a:solidFill>
                  <a:schemeClr val="dk1"/>
                </a:solidFill>
              </a:rPr>
              <a:t>: Students gain experience in managing projects, including planning, execution, monitoring, and control, skills highly valued in any professional setting.</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Adaptability</a:t>
            </a:r>
            <a:r>
              <a:rPr lang="en-GB" sz="1400">
                <a:solidFill>
                  <a:schemeClr val="dk1"/>
                </a:solidFill>
              </a:rPr>
              <a:t>: It prepares students for the dynamic and collaborative nature of modern workplaces, where adaptability and teamwork are crucial for success.</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Purpose of group assignments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1"/>
              </a:buClr>
              <a:buSzPts val="1100"/>
              <a:buFont typeface="Arial"/>
              <a:buNone/>
            </a:pPr>
            <a:r>
              <a:rPr b="1" lang="en-GB" sz="1400">
                <a:solidFill>
                  <a:schemeClr val="dk1"/>
                </a:solidFill>
              </a:rPr>
              <a:t>Application of Theoretical Knowledge</a:t>
            </a:r>
            <a:endParaRPr b="1" sz="1400">
              <a:solidFill>
                <a:schemeClr val="dk1"/>
              </a:solidFill>
            </a:endParaRPr>
          </a:p>
          <a:p>
            <a:pPr indent="-304800" lvl="0" marL="457200" rtl="0" algn="l">
              <a:lnSpc>
                <a:spcPct val="95000"/>
              </a:lnSpc>
              <a:spcBef>
                <a:spcPts val="1200"/>
              </a:spcBef>
              <a:spcAft>
                <a:spcPts val="0"/>
              </a:spcAft>
              <a:buClr>
                <a:schemeClr val="dk1"/>
              </a:buClr>
              <a:buSzPts val="1200"/>
              <a:buChar char="●"/>
            </a:pPr>
            <a:r>
              <a:rPr b="1" lang="en-GB" sz="1200">
                <a:solidFill>
                  <a:schemeClr val="dk1"/>
                </a:solidFill>
              </a:rPr>
              <a:t>Practical Skills</a:t>
            </a:r>
            <a:r>
              <a:rPr lang="en-GB" sz="1200">
                <a:solidFill>
                  <a:schemeClr val="dk1"/>
                </a:solidFill>
              </a:rPr>
              <a:t>: Apply theoretical concepts to real-world scenarios, bridging the gap between academic learning and practical application.</a:t>
            </a:r>
            <a:endParaRPr sz="1200">
              <a:solidFill>
                <a:schemeClr val="dk1"/>
              </a:solidFill>
            </a:endParaRPr>
          </a:p>
          <a:p>
            <a:pPr indent="-304800" lvl="0" marL="457200" rtl="0" algn="l">
              <a:lnSpc>
                <a:spcPct val="95000"/>
              </a:lnSpc>
              <a:spcBef>
                <a:spcPts val="0"/>
              </a:spcBef>
              <a:spcAft>
                <a:spcPts val="0"/>
              </a:spcAft>
              <a:buClr>
                <a:schemeClr val="dk1"/>
              </a:buClr>
              <a:buSzPts val="1200"/>
              <a:buChar char="●"/>
            </a:pPr>
            <a:r>
              <a:rPr b="1" lang="en-GB" sz="1200">
                <a:solidFill>
                  <a:schemeClr val="dk1"/>
                </a:solidFill>
              </a:rPr>
              <a:t>Critical Thinking</a:t>
            </a:r>
            <a:r>
              <a:rPr lang="en-GB" sz="1200">
                <a:solidFill>
                  <a:schemeClr val="dk1"/>
                </a:solidFill>
              </a:rPr>
              <a:t>: Challenge students to critically evaluate information, arguments, and strategies, enhancing their analytical skills.</a:t>
            </a:r>
            <a:endParaRPr sz="1200">
              <a:solidFill>
                <a:schemeClr val="dk1"/>
              </a:solidFill>
            </a:endParaRPr>
          </a:p>
          <a:p>
            <a:pPr indent="0" lvl="0" marL="0" rtl="0" algn="l">
              <a:lnSpc>
                <a:spcPct val="95000"/>
              </a:lnSpc>
              <a:spcBef>
                <a:spcPts val="1400"/>
              </a:spcBef>
              <a:spcAft>
                <a:spcPts val="0"/>
              </a:spcAft>
              <a:buNone/>
            </a:pPr>
            <a:r>
              <a:rPr b="1" lang="en-GB" sz="1400">
                <a:solidFill>
                  <a:schemeClr val="dk1"/>
                </a:solidFill>
              </a:rPr>
              <a:t>Enhanced Learning Outcomes</a:t>
            </a:r>
            <a:endParaRPr b="1" sz="1400">
              <a:solidFill>
                <a:schemeClr val="dk1"/>
              </a:solidFill>
            </a:endParaRPr>
          </a:p>
          <a:p>
            <a:pPr indent="-304800" lvl="0" marL="457200" rtl="0" algn="l">
              <a:lnSpc>
                <a:spcPct val="95000"/>
              </a:lnSpc>
              <a:spcBef>
                <a:spcPts val="1200"/>
              </a:spcBef>
              <a:spcAft>
                <a:spcPts val="0"/>
              </a:spcAft>
              <a:buClr>
                <a:schemeClr val="dk1"/>
              </a:buClr>
              <a:buSzPts val="1200"/>
              <a:buChar char="●"/>
            </a:pPr>
            <a:r>
              <a:rPr b="1" lang="en-GB" sz="1200">
                <a:solidFill>
                  <a:schemeClr val="dk1"/>
                </a:solidFill>
              </a:rPr>
              <a:t>Idea Exchange</a:t>
            </a:r>
            <a:r>
              <a:rPr lang="en-GB" sz="1200">
                <a:solidFill>
                  <a:schemeClr val="dk1"/>
                </a:solidFill>
              </a:rPr>
              <a:t>: Group work promotes the exchange of ideas, enabling students to approach problems from various angles and discover innovative solutions.</a:t>
            </a:r>
            <a:endParaRPr sz="1200">
              <a:solidFill>
                <a:schemeClr val="dk1"/>
              </a:solidFill>
            </a:endParaRPr>
          </a:p>
          <a:p>
            <a:pPr indent="-304800" lvl="0" marL="457200" rtl="0" algn="l">
              <a:lnSpc>
                <a:spcPct val="95000"/>
              </a:lnSpc>
              <a:spcBef>
                <a:spcPts val="0"/>
              </a:spcBef>
              <a:spcAft>
                <a:spcPts val="0"/>
              </a:spcAft>
              <a:buClr>
                <a:schemeClr val="dk1"/>
              </a:buClr>
              <a:buSzPts val="1200"/>
              <a:buChar char="●"/>
            </a:pPr>
            <a:r>
              <a:rPr b="1" lang="en-GB" sz="1200">
                <a:solidFill>
                  <a:schemeClr val="dk1"/>
                </a:solidFill>
              </a:rPr>
              <a:t>Peer Learning</a:t>
            </a:r>
            <a:r>
              <a:rPr lang="en-GB" sz="1200">
                <a:solidFill>
                  <a:schemeClr val="dk1"/>
                </a:solidFill>
              </a:rPr>
              <a:t>: Group work facilitates peer-to-peer learning, where students can learn from each other's strengths, knowledge, and skills</a:t>
            </a:r>
            <a:endParaRPr sz="1200">
              <a:solidFill>
                <a:schemeClr val="dk1"/>
              </a:solidFill>
            </a:endParaRPr>
          </a:p>
          <a:p>
            <a:pPr indent="-304800" lvl="0" marL="457200" rtl="0" algn="l">
              <a:lnSpc>
                <a:spcPct val="95000"/>
              </a:lnSpc>
              <a:spcBef>
                <a:spcPts val="0"/>
              </a:spcBef>
              <a:spcAft>
                <a:spcPts val="0"/>
              </a:spcAft>
              <a:buClr>
                <a:schemeClr val="dk1"/>
              </a:buClr>
              <a:buSzPts val="1200"/>
              <a:buChar char="●"/>
            </a:pPr>
            <a:r>
              <a:rPr b="1" lang="en-GB" sz="1200">
                <a:solidFill>
                  <a:schemeClr val="dk1"/>
                </a:solidFill>
              </a:rPr>
              <a:t>Deeper Understanding</a:t>
            </a:r>
            <a:r>
              <a:rPr lang="en-GB" sz="1200">
                <a:solidFill>
                  <a:schemeClr val="dk1"/>
                </a:solidFill>
              </a:rPr>
              <a:t>: By working together, students can achieve a deeper understanding of the subject matter through discussion, explanation, and collaboration.</a:t>
            </a:r>
            <a:endParaRPr sz="1200">
              <a:solidFill>
                <a:schemeClr val="dk1"/>
              </a:solidFill>
            </a:endParaRPr>
          </a:p>
          <a:p>
            <a:pPr indent="-304800" lvl="0" marL="457200" rtl="0" algn="l">
              <a:lnSpc>
                <a:spcPct val="95000"/>
              </a:lnSpc>
              <a:spcBef>
                <a:spcPts val="0"/>
              </a:spcBef>
              <a:spcAft>
                <a:spcPts val="0"/>
              </a:spcAft>
              <a:buClr>
                <a:schemeClr val="dk1"/>
              </a:buClr>
              <a:buSzPts val="1200"/>
              <a:buChar char="●"/>
            </a:pPr>
            <a:r>
              <a:rPr b="1" lang="en-GB" sz="1200">
                <a:solidFill>
                  <a:schemeClr val="dk1"/>
                </a:solidFill>
              </a:rPr>
              <a:t>Cultural Awareness</a:t>
            </a:r>
            <a:r>
              <a:rPr lang="en-GB" sz="1200">
                <a:solidFill>
                  <a:schemeClr val="dk1"/>
                </a:solidFill>
              </a:rPr>
              <a:t>: Working with peers from diverse backgrounds encourages the appreciation of different cultural perspectives, enriching the learning experience.</a:t>
            </a:r>
            <a:endParaRPr sz="1200">
              <a:solidFill>
                <a:schemeClr val="dk1"/>
              </a:solidFill>
            </a:endParaRPr>
          </a:p>
          <a:p>
            <a:pPr indent="-304800" lvl="0" marL="457200" rtl="0" algn="l">
              <a:lnSpc>
                <a:spcPct val="95000"/>
              </a:lnSpc>
              <a:spcBef>
                <a:spcPts val="0"/>
              </a:spcBef>
              <a:spcAft>
                <a:spcPts val="0"/>
              </a:spcAft>
              <a:buClr>
                <a:schemeClr val="dk1"/>
              </a:buClr>
              <a:buSzPts val="1200"/>
              <a:buChar char="●"/>
            </a:pPr>
            <a:r>
              <a:rPr b="1" lang="en-GB" sz="1200">
                <a:solidFill>
                  <a:schemeClr val="dk1"/>
                </a:solidFill>
              </a:rPr>
              <a:t>Resilience</a:t>
            </a:r>
            <a:r>
              <a:rPr lang="en-GB" sz="1200">
                <a:solidFill>
                  <a:schemeClr val="dk1"/>
                </a:solidFill>
              </a:rPr>
              <a:t>: Facing and overcoming challenges in group work builds resilience, teaching students perseverance and the ability to thrive in the face of obstacles.</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Process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400"/>
              </a:spcBef>
              <a:spcAft>
                <a:spcPts val="0"/>
              </a:spcAft>
              <a:buNone/>
            </a:pPr>
            <a:r>
              <a:rPr b="1" lang="en-GB" sz="1500">
                <a:solidFill>
                  <a:schemeClr val="dk1"/>
                </a:solidFill>
              </a:rPr>
              <a:t>1. </a:t>
            </a:r>
            <a:r>
              <a:rPr b="1" lang="en-GB" sz="1500">
                <a:solidFill>
                  <a:schemeClr val="dk1"/>
                </a:solidFill>
              </a:rPr>
              <a:t>Group formation</a:t>
            </a:r>
            <a:endParaRPr b="1" sz="1500">
              <a:solidFill>
                <a:schemeClr val="dk1"/>
              </a:solidFill>
            </a:endParaRPr>
          </a:p>
          <a:p>
            <a:pPr indent="-304958" lvl="0" marL="457200" rtl="0" algn="l">
              <a:spcBef>
                <a:spcPts val="1200"/>
              </a:spcBef>
              <a:spcAft>
                <a:spcPts val="0"/>
              </a:spcAft>
              <a:buClr>
                <a:schemeClr val="dk1"/>
              </a:buClr>
              <a:buSzPct val="100000"/>
              <a:buChar char="●"/>
            </a:pPr>
            <a:r>
              <a:rPr b="1" lang="en-GB" sz="1300">
                <a:solidFill>
                  <a:schemeClr val="dk1"/>
                </a:solidFill>
              </a:rPr>
              <a:t>Process: </a:t>
            </a:r>
            <a:r>
              <a:rPr lang="en-GB" sz="1300">
                <a:solidFill>
                  <a:schemeClr val="dk1"/>
                </a:solidFill>
              </a:rPr>
              <a:t>random </a:t>
            </a:r>
            <a:r>
              <a:rPr lang="en-GB" sz="1300">
                <a:solidFill>
                  <a:schemeClr val="dk1"/>
                </a:solidFill>
              </a:rPr>
              <a:t>assignment via Canvas.</a:t>
            </a:r>
            <a:endParaRPr sz="1300">
              <a:solidFill>
                <a:schemeClr val="dk1"/>
              </a:solidFill>
            </a:endParaRPr>
          </a:p>
          <a:p>
            <a:pPr indent="0" lvl="0" marL="0" rtl="0" algn="l">
              <a:spcBef>
                <a:spcPts val="1400"/>
              </a:spcBef>
              <a:spcAft>
                <a:spcPts val="0"/>
              </a:spcAft>
              <a:buClr>
                <a:schemeClr val="dk1"/>
              </a:buClr>
              <a:buSzPct val="73333"/>
              <a:buFont typeface="Arial"/>
              <a:buNone/>
            </a:pPr>
            <a:r>
              <a:rPr b="1" lang="en-GB" sz="1500">
                <a:solidFill>
                  <a:schemeClr val="dk1"/>
                </a:solidFill>
              </a:rPr>
              <a:t>2. Planning and Organization</a:t>
            </a:r>
            <a:endParaRPr b="1" sz="1500">
              <a:solidFill>
                <a:schemeClr val="dk1"/>
              </a:solidFill>
            </a:endParaRPr>
          </a:p>
          <a:p>
            <a:pPr indent="-304958" lvl="0" marL="457200" rtl="0" algn="l">
              <a:spcBef>
                <a:spcPts val="1200"/>
              </a:spcBef>
              <a:spcAft>
                <a:spcPts val="0"/>
              </a:spcAft>
              <a:buClr>
                <a:schemeClr val="dk1"/>
              </a:buClr>
              <a:buSzPct val="100000"/>
              <a:buChar char="●"/>
            </a:pPr>
            <a:r>
              <a:rPr b="1" lang="en-GB" sz="1300">
                <a:solidFill>
                  <a:schemeClr val="dk1"/>
                </a:solidFill>
              </a:rPr>
              <a:t>Initial Meeting</a:t>
            </a:r>
            <a:r>
              <a:rPr lang="en-GB" sz="1300">
                <a:solidFill>
                  <a:schemeClr val="dk1"/>
                </a:solidFill>
              </a:rPr>
              <a:t>: Set a first to meeting to introduce one another, to gain a shared understanding of the assignment, and to agree to roles and responsibilities.</a:t>
            </a:r>
            <a:endParaRPr sz="1300">
              <a:solidFill>
                <a:schemeClr val="dk1"/>
              </a:solidFill>
            </a:endParaRPr>
          </a:p>
          <a:p>
            <a:pPr indent="-304958" lvl="1" marL="914400" rtl="0" algn="l">
              <a:spcBef>
                <a:spcPts val="0"/>
              </a:spcBef>
              <a:spcAft>
                <a:spcPts val="0"/>
              </a:spcAft>
              <a:buClr>
                <a:schemeClr val="dk1"/>
              </a:buClr>
              <a:buSzPct val="100000"/>
              <a:buAutoNum type="alphaLcPeriod"/>
            </a:pPr>
            <a:r>
              <a:rPr b="1" lang="en-GB" sz="1300">
                <a:solidFill>
                  <a:schemeClr val="dk1"/>
                </a:solidFill>
              </a:rPr>
              <a:t>Communication</a:t>
            </a:r>
            <a:r>
              <a:rPr lang="en-GB" sz="1300">
                <a:solidFill>
                  <a:schemeClr val="dk1"/>
                </a:solidFill>
              </a:rPr>
              <a:t>: Set up regular check-ins and selecting communication tools (e.g., Slack, email, WhatsApp) for consistent, clear communication.</a:t>
            </a:r>
            <a:endParaRPr sz="1300">
              <a:solidFill>
                <a:schemeClr val="dk1"/>
              </a:solidFill>
            </a:endParaRPr>
          </a:p>
          <a:p>
            <a:pPr indent="-317659" lvl="1" marL="914400" rtl="0" algn="l">
              <a:spcBef>
                <a:spcPts val="0"/>
              </a:spcBef>
              <a:spcAft>
                <a:spcPts val="0"/>
              </a:spcAft>
              <a:buClr>
                <a:schemeClr val="dk1"/>
              </a:buClr>
              <a:buSzPct val="115195"/>
              <a:buAutoNum type="alphaLcPeriod"/>
            </a:pPr>
            <a:r>
              <a:rPr b="1" lang="en-GB" sz="1316">
                <a:solidFill>
                  <a:schemeClr val="dk1"/>
                </a:solidFill>
              </a:rPr>
              <a:t>Conflict Resolution</a:t>
            </a:r>
            <a:r>
              <a:rPr lang="en-GB" sz="1316">
                <a:solidFill>
                  <a:schemeClr val="dk1"/>
                </a:solidFill>
              </a:rPr>
              <a:t>: Discuss strategies for resolving conflicts, emphasizing the importance of maintaining professionalism and focusing on objectives.</a:t>
            </a:r>
            <a:endParaRPr sz="1300">
              <a:solidFill>
                <a:schemeClr val="dk1"/>
              </a:solidFill>
            </a:endParaRPr>
          </a:p>
          <a:p>
            <a:pPr indent="-316706" lvl="1" marL="914400" rtl="0" algn="l">
              <a:spcBef>
                <a:spcPts val="0"/>
              </a:spcBef>
              <a:spcAft>
                <a:spcPts val="0"/>
              </a:spcAft>
              <a:buClr>
                <a:schemeClr val="dk1"/>
              </a:buClr>
              <a:buSzPct val="115384"/>
              <a:buAutoNum type="alphaLcPeriod"/>
            </a:pPr>
            <a:r>
              <a:rPr b="1" lang="en-GB" sz="1300">
                <a:solidFill>
                  <a:schemeClr val="dk1"/>
                </a:solidFill>
              </a:rPr>
              <a:t>Collaboration Tools</a:t>
            </a:r>
            <a:r>
              <a:rPr lang="en-GB" sz="1300">
                <a:solidFill>
                  <a:schemeClr val="dk1"/>
                </a:solidFill>
              </a:rPr>
              <a:t>: Use collaboration tools (e.g., Google Docs, Trello) for real-time editing and progress tracking.</a:t>
            </a:r>
            <a:endParaRPr sz="1300">
              <a:solidFill>
                <a:schemeClr val="dk1"/>
              </a:solidFill>
            </a:endParaRPr>
          </a:p>
          <a:p>
            <a:pPr indent="-304958" lvl="1" marL="914400" rtl="0" algn="l">
              <a:spcBef>
                <a:spcPts val="0"/>
              </a:spcBef>
              <a:spcAft>
                <a:spcPts val="0"/>
              </a:spcAft>
              <a:buClr>
                <a:schemeClr val="dk1"/>
              </a:buClr>
              <a:buSzPct val="100000"/>
              <a:buAutoNum type="alphaLcPeriod"/>
            </a:pPr>
            <a:r>
              <a:rPr b="1" lang="en-GB" sz="1300">
                <a:solidFill>
                  <a:schemeClr val="dk1"/>
                </a:solidFill>
              </a:rPr>
              <a:t>Work Breakdown and assignment</a:t>
            </a:r>
            <a:r>
              <a:rPr lang="en-GB" sz="1300">
                <a:solidFill>
                  <a:schemeClr val="dk1"/>
                </a:solidFill>
              </a:rPr>
              <a:t>: Divide the assignment into smaller, manageable tasks, assigning roles based on each member's strengths.</a:t>
            </a:r>
            <a:endParaRPr sz="1300">
              <a:solidFill>
                <a:schemeClr val="dk1"/>
              </a:solidFill>
            </a:endParaRPr>
          </a:p>
          <a:p>
            <a:pPr indent="-304958" lvl="1" marL="914400" rtl="0" algn="l">
              <a:spcBef>
                <a:spcPts val="0"/>
              </a:spcBef>
              <a:spcAft>
                <a:spcPts val="0"/>
              </a:spcAft>
              <a:buClr>
                <a:schemeClr val="dk1"/>
              </a:buClr>
              <a:buSzPct val="100000"/>
              <a:buAutoNum type="alphaLcPeriod"/>
            </a:pPr>
            <a:r>
              <a:rPr b="1" lang="en-GB" sz="1300">
                <a:solidFill>
                  <a:schemeClr val="dk1"/>
                </a:solidFill>
              </a:rPr>
              <a:t>Scheduling</a:t>
            </a:r>
            <a:r>
              <a:rPr lang="en-GB" sz="1300">
                <a:solidFill>
                  <a:schemeClr val="dk1"/>
                </a:solidFill>
              </a:rPr>
              <a:t>: Use tools for scheduling and time management (e.g., Gantt charts, shared calendars) to ensure deadlines are met.</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execution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chemeClr val="dk1"/>
              </a:buClr>
              <a:buSzPts val="1300"/>
              <a:buChar char="●"/>
            </a:pPr>
            <a:r>
              <a:rPr b="1" lang="en-GB" sz="1300">
                <a:solidFill>
                  <a:schemeClr val="dk1"/>
                </a:solidFill>
              </a:rPr>
              <a:t>Progress Tracking</a:t>
            </a:r>
            <a:r>
              <a:rPr lang="en-GB" sz="1300">
                <a:solidFill>
                  <a:schemeClr val="dk1"/>
                </a:solidFill>
              </a:rPr>
              <a:t>: On a regular basis, each group member should discuss progress against the plan, using milestones and deliverables as checkpoints. Select (on a fixed or rotating basis) one group member to chair/facilitate the meeting including agenda development, and one to record the discussion and capture specific decisions and action points with member assignment. Ensure that meetings encourage constructive discussion particularly on issues that elicit disagreement among members, and that there is an adequate mechanism of (peaceful) resolution.</a:t>
            </a:r>
            <a:endParaRPr sz="1300">
              <a:solidFill>
                <a:schemeClr val="dk1"/>
              </a:solidFill>
            </a:endParaRPr>
          </a:p>
          <a:p>
            <a:pPr indent="-311150" lvl="0" marL="457200" rtl="0" algn="l">
              <a:spcBef>
                <a:spcPts val="0"/>
              </a:spcBef>
              <a:spcAft>
                <a:spcPts val="0"/>
              </a:spcAft>
              <a:buClr>
                <a:schemeClr val="dk1"/>
              </a:buClr>
              <a:buSzPts val="1300"/>
              <a:buChar char="●"/>
            </a:pPr>
            <a:r>
              <a:rPr b="1" lang="en-GB" sz="1300">
                <a:solidFill>
                  <a:schemeClr val="dk1"/>
                </a:solidFill>
              </a:rPr>
              <a:t>Adapting to Changes</a:t>
            </a:r>
            <a:r>
              <a:rPr lang="en-GB" sz="1300">
                <a:solidFill>
                  <a:schemeClr val="dk1"/>
                </a:solidFill>
              </a:rPr>
              <a:t>: Be flexible and adaptable and adjust plans as needed due to unforeseen circumstances or feedback.</a:t>
            </a:r>
            <a:endParaRPr sz="1300">
              <a:solidFill>
                <a:schemeClr val="dk1"/>
              </a:solidFill>
            </a:endParaRPr>
          </a:p>
          <a:p>
            <a:pPr indent="-311150" lvl="0" marL="457200" rtl="0" algn="l">
              <a:spcBef>
                <a:spcPts val="0"/>
              </a:spcBef>
              <a:spcAft>
                <a:spcPts val="0"/>
              </a:spcAft>
              <a:buClr>
                <a:schemeClr val="dk1"/>
              </a:buClr>
              <a:buSzPts val="1300"/>
              <a:buChar char="●"/>
            </a:pPr>
            <a:r>
              <a:rPr b="1" lang="en-GB" sz="1300">
                <a:solidFill>
                  <a:schemeClr val="dk1"/>
                </a:solidFill>
              </a:rPr>
              <a:t>Quality Control</a:t>
            </a:r>
            <a:r>
              <a:rPr lang="en-GB" sz="1300">
                <a:solidFill>
                  <a:schemeClr val="dk1"/>
                </a:solidFill>
              </a:rPr>
              <a:t>: Use constructive peer review within the group to ensure the quality of work meets or exceeds the assignment's standards.</a:t>
            </a:r>
            <a:endParaRPr sz="1300">
              <a:solidFill>
                <a:schemeClr val="dk1"/>
              </a:solidFill>
            </a:endParaRPr>
          </a:p>
          <a:p>
            <a:pPr indent="-311150" lvl="0" marL="457200" rtl="0" algn="l">
              <a:spcBef>
                <a:spcPts val="0"/>
              </a:spcBef>
              <a:spcAft>
                <a:spcPts val="0"/>
              </a:spcAft>
              <a:buClr>
                <a:schemeClr val="dk1"/>
              </a:buClr>
              <a:buSzPts val="1300"/>
              <a:buChar char="●"/>
            </a:pPr>
            <a:r>
              <a:rPr b="1" lang="en-GB" sz="1300">
                <a:solidFill>
                  <a:schemeClr val="dk1"/>
                </a:solidFill>
              </a:rPr>
              <a:t>Living documentation</a:t>
            </a:r>
            <a:r>
              <a:rPr lang="en-GB" sz="1300">
                <a:solidFill>
                  <a:schemeClr val="dk1"/>
                </a:solidFill>
              </a:rPr>
              <a:t>: integrate the results of the work into a high level overview (e.g. powerpoint slides format) of goals, progress, and future work, and incorporate specifics into the group report as completed.</a:t>
            </a:r>
            <a:endParaRPr sz="13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Finalizing and Submission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chemeClr val="dk1"/>
              </a:buClr>
              <a:buSzPts val="1400"/>
              <a:buChar char="●"/>
            </a:pPr>
            <a:r>
              <a:rPr b="1" lang="en-GB" sz="1400">
                <a:solidFill>
                  <a:schemeClr val="dk1"/>
                </a:solidFill>
              </a:rPr>
              <a:t>Integration of Work</a:t>
            </a:r>
            <a:r>
              <a:rPr lang="en-GB" sz="1400">
                <a:solidFill>
                  <a:schemeClr val="dk1"/>
                </a:solidFill>
              </a:rPr>
              <a:t>: Detail how to effectively integrate individual contributions into a cohesive final product.</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Review and Refine</a:t>
            </a:r>
            <a:r>
              <a:rPr lang="en-GB" sz="1400">
                <a:solidFill>
                  <a:schemeClr val="dk1"/>
                </a:solidFill>
              </a:rPr>
              <a:t>: Recommend a thorough final review by all members for feedback.</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Contributions</a:t>
            </a:r>
            <a:r>
              <a:rPr lang="en-GB" sz="1400">
                <a:solidFill>
                  <a:schemeClr val="dk1"/>
                </a:solidFill>
              </a:rPr>
              <a:t>: Clearly indicate and agree on the roles and responsibilities of each member in the final submission.</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Submission Guidelines</a:t>
            </a:r>
            <a:r>
              <a:rPr lang="en-GB" sz="1400">
                <a:solidFill>
                  <a:schemeClr val="dk1"/>
                </a:solidFill>
              </a:rPr>
              <a:t>: Adhere to submission guidelines, including formatting, citation styles, and any specific requirements of the assignment.</a:t>
            </a:r>
            <a:endParaRPr sz="1200">
              <a:solidFill>
                <a:schemeClr val="dk1"/>
              </a:solidFill>
            </a:endParaRPr>
          </a:p>
          <a:p>
            <a:pPr indent="0" lvl="0" marL="0" rtl="0" algn="l">
              <a:spcBef>
                <a:spcPts val="1200"/>
              </a:spcBef>
              <a:spcAft>
                <a:spcPts val="1200"/>
              </a:spcAft>
              <a:buNone/>
            </a:pPr>
            <a:r>
              <a:t/>
            </a:r>
            <a:endParaRPr sz="13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GB" sz="1300"/>
              <a:t>Reflection and Feedback</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lang="en-GB" sz="1600">
                <a:solidFill>
                  <a:schemeClr val="dk1"/>
                </a:solidFill>
              </a:rPr>
              <a:t>After the submission, we will take some time to discuss what went well and what could be improved for future group assignments. </a:t>
            </a:r>
            <a:endParaRPr sz="1600">
              <a:solidFill>
                <a:schemeClr val="dk1"/>
              </a:solidFill>
            </a:endParaRPr>
          </a:p>
          <a:p>
            <a:pPr indent="0" lvl="0" marL="0" rtl="0" algn="l">
              <a:spcBef>
                <a:spcPts val="1400"/>
              </a:spcBef>
              <a:spcAft>
                <a:spcPts val="400"/>
              </a:spcAft>
              <a:buNone/>
            </a:pPr>
            <a:r>
              <a:rPr lang="en-GB" sz="1600">
                <a:solidFill>
                  <a:schemeClr val="dk1"/>
                </a:solidFill>
              </a:rPr>
              <a:t>We encourage you to have a post-submission meeting with your group to discuss how things went - both successes and outstanding challenges. Stay professional.</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