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6fb4aeac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b6fb4aeac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6fb4aea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b6fb4aea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6fb4aea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b6fb4aea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6fb4aea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6fb4aea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6fb4aea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b6fb4aea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6fb4aeac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b6fb4aea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6fb4aeac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b6fb4aeac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a81d42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a81d42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6fb4aeac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b6fb4aeac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uggingface.co/spaces/HuggingFaceH4/open_llm_leaderboar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KEN4256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</a:rPr>
              <a:t>Recommended reading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A Semantic Web Primer</a:t>
            </a:r>
            <a:r>
              <a:rPr lang="en-GB" sz="1600"/>
              <a:t>. 3rd Edition. Grigoris Antoniou, Paul Groth, Frank van Harmelen and Rinke Hoekstra. 2012. MIT Press, ISBN: 9780262018289.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Semantic Web for the Working Ontologist.</a:t>
            </a:r>
            <a:r>
              <a:rPr lang="en-GB" sz="1600"/>
              <a:t> 3rd Edition. James Hendler, Fabien Gandon, Dean Allemang. 2020. Morgan Kaufmann. ISBN-13: 978-1450376174; ISBN-10: 1450376177.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Practical RDF</a:t>
            </a:r>
            <a:r>
              <a:rPr lang="en-GB" sz="1600"/>
              <a:t>. Shelley Powers. 2003. O’Reilly Media, Inc. ISBN: 9780596002633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Learning SPARQL</a:t>
            </a:r>
            <a:r>
              <a:rPr lang="en-GB" sz="1600"/>
              <a:t>. Bob DuCharme. 2011. O’Reilly media, Inc. ISBN: 9781449306595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Programming the Semantic Web</a:t>
            </a:r>
            <a:r>
              <a:rPr lang="en-GB" sz="1600"/>
              <a:t>. Toby Segaran, Colin Evans, Jamie Taylor. 2009. O’Reilly Media, Inc. ISBN: 9780596153816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rgbClr val="1C4587"/>
                </a:solidFill>
              </a:rPr>
              <a:t>Course Learning Objectives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Able to </a:t>
            </a:r>
            <a:r>
              <a:rPr b="1" lang="en-GB"/>
              <a:t>define </a:t>
            </a:r>
            <a:r>
              <a:rPr lang="en-GB"/>
              <a:t>and </a:t>
            </a:r>
            <a:r>
              <a:rPr b="1" lang="en-GB"/>
              <a:t>describe </a:t>
            </a:r>
            <a:r>
              <a:rPr lang="en-GB"/>
              <a:t>what a Knowledge Graph is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Able to </a:t>
            </a:r>
            <a:r>
              <a:rPr b="1" lang="en-GB"/>
              <a:t>identify </a:t>
            </a:r>
            <a:r>
              <a:rPr lang="en-GB"/>
              <a:t>and </a:t>
            </a:r>
            <a:r>
              <a:rPr b="1" lang="en-GB"/>
              <a:t>describe </a:t>
            </a:r>
            <a:r>
              <a:rPr lang="en-GB"/>
              <a:t>the </a:t>
            </a:r>
            <a:r>
              <a:rPr b="1" lang="en-GB"/>
              <a:t>components </a:t>
            </a:r>
            <a:r>
              <a:rPr lang="en-GB"/>
              <a:t>of a Knowledge Graph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Able to distinguish between </a:t>
            </a:r>
            <a:r>
              <a:rPr b="1" lang="en-GB"/>
              <a:t>different representations </a:t>
            </a:r>
            <a:r>
              <a:rPr lang="en-GB"/>
              <a:t>of Knowledge Graphs, and </a:t>
            </a:r>
            <a:r>
              <a:rPr b="1" lang="en-GB"/>
              <a:t>identify their strengths and weaknesses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Able to describe and execute </a:t>
            </a:r>
            <a:r>
              <a:rPr b="1" lang="en-GB"/>
              <a:t>approaches to construct</a:t>
            </a:r>
            <a:r>
              <a:rPr lang="en-GB"/>
              <a:t> Knowledge Graphs from </a:t>
            </a:r>
            <a:r>
              <a:rPr i="1" lang="en-GB"/>
              <a:t>structured and unstructured sources</a:t>
            </a:r>
            <a:r>
              <a:rPr lang="en-GB"/>
              <a:t>, across different domains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Able to</a:t>
            </a:r>
            <a:r>
              <a:rPr b="1" lang="en-GB"/>
              <a:t> construct and query Knowledge Graphs </a:t>
            </a:r>
            <a:r>
              <a:rPr lang="en-GB"/>
              <a:t>to answer questions about their content using open standards such as RDF and SPARQL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</a:t>
            </a:r>
            <a:r>
              <a:rPr b="1" lang="en-GB"/>
              <a:t>Large Language Models</a:t>
            </a:r>
            <a:r>
              <a:rPr lang="en-GB"/>
              <a:t> to construct knowledge graphs, and to retrieve their contents.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rgbClr val="1C4587"/>
                </a:solidFill>
              </a:rPr>
              <a:t>Learning objectives (cont.)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Able to </a:t>
            </a:r>
            <a:r>
              <a:rPr b="1" lang="en-GB"/>
              <a:t>execute link prediction </a:t>
            </a:r>
            <a:r>
              <a:rPr lang="en-GB"/>
              <a:t>and associated graph mining techniques to enrich information in Knowledge Graphs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Able to </a:t>
            </a:r>
            <a:r>
              <a:rPr b="1" lang="en-GB"/>
              <a:t>describe the FAIR principles </a:t>
            </a:r>
            <a:r>
              <a:rPr lang="en-GB"/>
              <a:t>and </a:t>
            </a:r>
            <a:r>
              <a:rPr b="1" lang="en-GB"/>
              <a:t>construct KG metadata</a:t>
            </a:r>
            <a:r>
              <a:rPr lang="en-GB"/>
              <a:t> using available standards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Able to describe KG quality metrics and </a:t>
            </a:r>
            <a:r>
              <a:rPr b="1" lang="en-GB"/>
              <a:t>evaluate the quality of a KG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Able to </a:t>
            </a:r>
            <a:r>
              <a:rPr b="1" lang="en-GB"/>
              <a:t>develop your own KG solution for a problem of interest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46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rgbClr val="1C4587"/>
                </a:solidFill>
              </a:rPr>
              <a:t>Course materials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Slides for the labs and lectures will be released on </a:t>
            </a:r>
            <a:r>
              <a:rPr b="1" lang="en-GB" sz="1700"/>
              <a:t>Canvas</a:t>
            </a:r>
            <a:r>
              <a:rPr lang="en-GB" sz="1700"/>
              <a:t> just before the respective session in </a:t>
            </a:r>
            <a:r>
              <a:rPr b="1" lang="en-GB" sz="1700"/>
              <a:t>PDF</a:t>
            </a:r>
            <a:r>
              <a:rPr lang="en-GB" sz="1700"/>
              <a:t> format. You can download and follow along during lectures and labs.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Assessments will also be released in </a:t>
            </a:r>
            <a:r>
              <a:rPr b="1" lang="en-GB" sz="1700"/>
              <a:t>PDF</a:t>
            </a:r>
            <a:r>
              <a:rPr lang="en-GB" sz="1700"/>
              <a:t> format on </a:t>
            </a:r>
            <a:r>
              <a:rPr b="1" lang="en-GB" sz="1700"/>
              <a:t>Canvas</a:t>
            </a:r>
            <a:r>
              <a:rPr lang="en-GB" sz="1700"/>
              <a:t> according to the dates indicated in the previous slide for evaluation.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Your solutions for the assignments and the project will also be uploaded on </a:t>
            </a:r>
            <a:r>
              <a:rPr b="1" lang="en-GB" sz="1700"/>
              <a:t>Canvas</a:t>
            </a:r>
            <a:r>
              <a:rPr lang="en-GB" sz="1700"/>
              <a:t> on the deadlines indicated on the previous slide. More instructions will be provided in the description documents for these assessments when they are released.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311702" y="1364600"/>
            <a:ext cx="4059300" cy="639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311702" y="2553375"/>
            <a:ext cx="4059300" cy="639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311702" y="3742150"/>
            <a:ext cx="4059300" cy="639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8"/>
          <p:cNvCxnSpPr>
            <a:stCxn id="85" idx="0"/>
            <a:endCxn id="84" idx="2"/>
          </p:cNvCxnSpPr>
          <p:nvPr/>
        </p:nvCxnSpPr>
        <p:spPr>
          <a:xfrm rot="10800000">
            <a:off x="2341352" y="3192250"/>
            <a:ext cx="0" cy="54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18"/>
          <p:cNvCxnSpPr>
            <a:stCxn id="84" idx="0"/>
            <a:endCxn id="83" idx="2"/>
          </p:cNvCxnSpPr>
          <p:nvPr/>
        </p:nvCxnSpPr>
        <p:spPr>
          <a:xfrm rot="10800000">
            <a:off x="2341352" y="2003475"/>
            <a:ext cx="0" cy="54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" name="Google Shape;88;p18"/>
          <p:cNvSpPr txBox="1"/>
          <p:nvPr/>
        </p:nvSpPr>
        <p:spPr>
          <a:xfrm>
            <a:off x="1861500" y="1473050"/>
            <a:ext cx="9597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1434600" y="3850600"/>
            <a:ext cx="1813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Labs &amp; lectures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583400" y="2661763"/>
            <a:ext cx="15159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557175" y="3285163"/>
            <a:ext cx="21399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knowledge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557175" y="2096375"/>
            <a:ext cx="21399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knowledge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431450" y="2403475"/>
            <a:ext cx="265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attend the lectures &amp; labs!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rgbClr val="1C4587"/>
                </a:solidFill>
              </a:rPr>
              <a:t>Evaluation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-10200" y="952400"/>
            <a:ext cx="4577100" cy="3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3 Group assignments </a:t>
            </a:r>
            <a:r>
              <a:rPr lang="en-GB" sz="1400"/>
              <a:t>to </a:t>
            </a:r>
            <a:r>
              <a:rPr lang="en-GB" sz="1400" u="sng"/>
              <a:t>build knowledge and core skills</a:t>
            </a:r>
            <a:r>
              <a:rPr lang="en-GB" sz="1400"/>
              <a:t> (45% of final grade; 15% each)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Assignment 1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Semantic interoperability over structured and unstructured data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Released </a:t>
            </a:r>
            <a:r>
              <a:rPr b="1" lang="en-GB"/>
              <a:t>February 19</a:t>
            </a:r>
            <a:r>
              <a:rPr lang="en-GB"/>
              <a:t>, due</a:t>
            </a:r>
            <a:r>
              <a:rPr b="1" lang="en-GB"/>
              <a:t> March 3 (23:59 CET) 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Assignment 2</a:t>
            </a:r>
            <a:endParaRPr b="1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Data quality assessment with wrong data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Released </a:t>
            </a:r>
            <a:r>
              <a:rPr b="1" lang="en-GB"/>
              <a:t>February 26</a:t>
            </a:r>
            <a:r>
              <a:rPr lang="en-GB"/>
              <a:t>, due </a:t>
            </a:r>
            <a:r>
              <a:rPr b="1" lang="en-GB"/>
              <a:t>March 10 (23:59 CET)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Assignment 3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RAG over knowledge graph 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Released </a:t>
            </a:r>
            <a:r>
              <a:rPr b="1" lang="en-GB"/>
              <a:t>March 11</a:t>
            </a:r>
            <a:r>
              <a:rPr lang="en-GB"/>
              <a:t>, due </a:t>
            </a:r>
            <a:r>
              <a:rPr b="1" lang="en-GB"/>
              <a:t>March 24 (23:59 CET)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566900" y="952400"/>
            <a:ext cx="4520100" cy="41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1 Individual project </a:t>
            </a:r>
            <a:r>
              <a:rPr lang="en-GB" sz="1400"/>
              <a:t>to demonstrate </a:t>
            </a:r>
            <a:r>
              <a:rPr lang="en-GB" sz="1400" u="sng"/>
              <a:t>your creativity and technical virtuosity</a:t>
            </a:r>
            <a:r>
              <a:rPr lang="en-GB" sz="1400"/>
              <a:t> (55% of final grade; 10% project proposal, 45% written project report)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Project </a:t>
            </a:r>
            <a:r>
              <a:rPr lang="en-GB"/>
              <a:t>description </a:t>
            </a:r>
            <a:r>
              <a:rPr lang="en-GB"/>
              <a:t>released </a:t>
            </a:r>
            <a:r>
              <a:rPr b="1" lang="en-GB"/>
              <a:t>February 12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2-page project plan: </a:t>
            </a:r>
            <a:r>
              <a:rPr b="1" lang="en-GB"/>
              <a:t>February 25 (23:59 CET)</a:t>
            </a:r>
            <a:r>
              <a:rPr lang="en-GB"/>
              <a:t>; feedback within 1 week.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Final project report: </a:t>
            </a:r>
            <a:r>
              <a:rPr b="1" lang="en-GB"/>
              <a:t>March 31 (23:59 CET)</a:t>
            </a:r>
            <a:endParaRPr b="1"/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no final exam!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</a:rPr>
              <a:t>The AI/LLM space is moving fast...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We'll be using LLMs for KG construction, query answering (RAG), and potentially other uses.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Recommend using Open Source LLMs such as Mistral, LLAMA, etc. Check out the open source LLM leaderboard from hugging face. new LLMs make the top every week.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https://huggingface.co/spaces/HuggingFaceH4/open_llm_leaderboard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tools for working with LLMs (CLI, RAG, others) include Ollama, Langchain, LLMware, LLamaIndex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 what the community is doing and get inspired for your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Ideally, you have a GPU powered laptop. Otherwise you may consider a Google colab (pay as you go &amp; subscription plans) 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</a:rPr>
              <a:t>Recommended reading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388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/>
              <a:t>https://arxiv.org/abs/2003.02320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7101" y="1197550"/>
            <a:ext cx="4266275" cy="38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