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ba83ef96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ba83ef96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6eb0f18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6eb0f18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6eb0f188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6eb0f188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a83ef965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a83ef965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6eb0f18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6eb0f18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6eb0f18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6eb0f18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6eb0f18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6eb0f18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6eb0f188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6eb0f188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6eb0f18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6eb0f18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6eb0f18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6eb0f18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6eb0f18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6eb0f18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55225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2"/>
                </a:solidFill>
              </a:defRPr>
            </a:lvl1pPr>
            <a:lvl2pPr lvl="1" algn="r">
              <a:buNone/>
              <a:defRPr sz="800">
                <a:solidFill>
                  <a:schemeClr val="dk2"/>
                </a:solidFill>
              </a:defRPr>
            </a:lvl2pPr>
            <a:lvl3pPr lvl="2" algn="r">
              <a:buNone/>
              <a:defRPr sz="800">
                <a:solidFill>
                  <a:schemeClr val="dk2"/>
                </a:solidFill>
              </a:defRPr>
            </a:lvl3pPr>
            <a:lvl4pPr lvl="3" algn="r">
              <a:buNone/>
              <a:defRPr sz="800">
                <a:solidFill>
                  <a:schemeClr val="dk2"/>
                </a:solidFill>
              </a:defRPr>
            </a:lvl4pPr>
            <a:lvl5pPr lvl="4" algn="r">
              <a:buNone/>
              <a:defRPr sz="800">
                <a:solidFill>
                  <a:schemeClr val="dk2"/>
                </a:solidFill>
              </a:defRPr>
            </a:lvl5pPr>
            <a:lvl6pPr lvl="5" algn="r">
              <a:buNone/>
              <a:defRPr sz="800">
                <a:solidFill>
                  <a:schemeClr val="dk2"/>
                </a:solidFill>
              </a:defRPr>
            </a:lvl6pPr>
            <a:lvl7pPr lvl="6" algn="r">
              <a:buNone/>
              <a:defRPr sz="800">
                <a:solidFill>
                  <a:schemeClr val="dk2"/>
                </a:solidFill>
              </a:defRPr>
            </a:lvl7pPr>
            <a:lvl8pPr lvl="7" algn="r">
              <a:buNone/>
              <a:defRPr sz="800">
                <a:solidFill>
                  <a:schemeClr val="dk2"/>
                </a:solidFill>
              </a:defRPr>
            </a:lvl8pPr>
            <a:lvl9pPr lvl="8" algn="r">
              <a:buNone/>
              <a:defRPr sz="8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7225650" y="4866950"/>
            <a:ext cx="1518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dk1"/>
                </a:solidFill>
              </a:rPr>
              <a:t>© 2024 </a:t>
            </a:r>
            <a:r>
              <a:rPr lang="en-GB" sz="800">
                <a:solidFill>
                  <a:schemeClr val="dk1"/>
                </a:solidFill>
              </a:rPr>
              <a:t>by </a:t>
            </a:r>
            <a:r>
              <a:rPr lang="en-GB" sz="800">
                <a:solidFill>
                  <a:schemeClr val="dk1"/>
                </a:solidFill>
              </a:rPr>
              <a:t>Michel Dumontier</a:t>
            </a:r>
            <a:endParaRPr sz="1200"/>
          </a:p>
        </p:txBody>
      </p:sp>
      <p:pic>
        <p:nvPicPr>
          <p:cNvPr id="10" name="Google Shape;10;p1"/>
          <p:cNvPicPr preferRelativeResize="0"/>
          <p:nvPr/>
        </p:nvPicPr>
        <p:blipFill rotWithShape="1">
          <a:blip r:embed="rId1">
            <a:alphaModFix/>
          </a:blip>
          <a:srcRect b="0" l="0" r="0" t="0"/>
          <a:stretch/>
        </p:blipFill>
        <p:spPr>
          <a:xfrm>
            <a:off x="0" y="4448975"/>
            <a:ext cx="2148476" cy="694525"/>
          </a:xfrm>
          <a:prstGeom prst="rect">
            <a:avLst/>
          </a:prstGeom>
          <a:noFill/>
          <a:ln>
            <a:noFill/>
          </a:ln>
        </p:spPr>
      </p:pic>
      <p:pic>
        <p:nvPicPr>
          <p:cNvPr id="11" name="Google Shape;11;p1"/>
          <p:cNvPicPr preferRelativeResize="0"/>
          <p:nvPr/>
        </p:nvPicPr>
        <p:blipFill>
          <a:blip r:embed="rId2">
            <a:alphaModFix/>
          </a:blip>
          <a:stretch>
            <a:fillRect/>
          </a:stretch>
        </p:blipFill>
        <p:spPr>
          <a:xfrm>
            <a:off x="7314997" y="4703622"/>
            <a:ext cx="683230" cy="239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tinyurl.com/ai4educ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rgbClr val="1C4587"/>
                </a:solidFill>
              </a:rPr>
              <a:t>Policy on the Use of Artificial Intelligence in Education</a:t>
            </a:r>
            <a:endParaRPr>
              <a:solidFill>
                <a:srgbClr val="1C4587"/>
              </a:solidFill>
            </a:endParaRPr>
          </a:p>
        </p:txBody>
      </p:sp>
      <p:sp>
        <p:nvSpPr>
          <p:cNvPr id="58" name="Google Shape;58;p13"/>
          <p:cNvSpPr txBox="1"/>
          <p:nvPr>
            <p:ph idx="1" type="subTitle"/>
          </p:nvPr>
        </p:nvSpPr>
        <p:spPr>
          <a:xfrm>
            <a:off x="311700" y="2834125"/>
            <a:ext cx="8520600" cy="12303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GB"/>
              <a:t>prepared by: Michel Dumontier</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ct val="39285"/>
              <a:buFont typeface="Arial"/>
              <a:buNone/>
            </a:pPr>
            <a:r>
              <a:rPr lang="en-GB"/>
              <a:t>version: 1.0.0</a:t>
            </a:r>
            <a:endParaRPr/>
          </a:p>
          <a:p>
            <a:pPr indent="0" lvl="0" marL="0" rtl="0" algn="ctr">
              <a:spcBef>
                <a:spcPts val="0"/>
              </a:spcBef>
              <a:spcAft>
                <a:spcPts val="0"/>
              </a:spcAft>
              <a:buNone/>
            </a:pPr>
            <a:r>
              <a:rPr lang="en-GB"/>
              <a:t>created: February 6, 2024</a:t>
            </a:r>
            <a:endParaRPr/>
          </a:p>
          <a:p>
            <a:pPr indent="0" lvl="0" marL="0" rtl="0" algn="ctr">
              <a:spcBef>
                <a:spcPts val="0"/>
              </a:spcBef>
              <a:spcAft>
                <a:spcPts val="0"/>
              </a:spcAft>
              <a:buNone/>
            </a:pPr>
            <a:r>
              <a:rPr lang="en-GB"/>
              <a:t>last modified: </a:t>
            </a:r>
            <a:r>
              <a:rPr lang="en-GB"/>
              <a:t>February</a:t>
            </a:r>
            <a:r>
              <a:rPr lang="en-GB"/>
              <a:t> 19, 2024</a:t>
            </a:r>
            <a:endParaRPr/>
          </a:p>
          <a:p>
            <a:pPr indent="0" lvl="0" marL="0" rtl="0" algn="ctr">
              <a:spcBef>
                <a:spcPts val="0"/>
              </a:spcBef>
              <a:spcAft>
                <a:spcPts val="0"/>
              </a:spcAft>
              <a:buNone/>
            </a:pPr>
            <a:r>
              <a:rPr lang="en-GB"/>
              <a:t>published on: </a:t>
            </a:r>
            <a:r>
              <a:rPr lang="en-GB"/>
              <a:t>February</a:t>
            </a:r>
            <a:r>
              <a:rPr lang="en-GB"/>
              <a:t> 19, 2024</a:t>
            </a:r>
            <a:endParaRPr/>
          </a:p>
        </p:txBody>
      </p:sp>
      <p:sp>
        <p:nvSpPr>
          <p:cNvPr id="59" name="Google Shape;59;p13"/>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0" name="Google Shape;60;p13"/>
          <p:cNvSpPr txBox="1"/>
          <p:nvPr/>
        </p:nvSpPr>
        <p:spPr>
          <a:xfrm>
            <a:off x="3223450" y="4203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http://tinyurl.com/ai4education</a:t>
            </a:r>
            <a:r>
              <a:rPr lang="en-GB"/>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0" y="27925"/>
            <a:ext cx="4936825" cy="1915450"/>
          </a:xfrm>
          <a:prstGeom prst="rect">
            <a:avLst/>
          </a:prstGeom>
          <a:noFill/>
          <a:ln>
            <a:noFill/>
          </a:ln>
        </p:spPr>
      </p:pic>
      <p:pic>
        <p:nvPicPr>
          <p:cNvPr id="122" name="Google Shape;122;p22"/>
          <p:cNvPicPr preferRelativeResize="0"/>
          <p:nvPr/>
        </p:nvPicPr>
        <p:blipFill>
          <a:blip r:embed="rId4">
            <a:alphaModFix/>
          </a:blip>
          <a:stretch>
            <a:fillRect/>
          </a:stretch>
        </p:blipFill>
        <p:spPr>
          <a:xfrm>
            <a:off x="5050750" y="0"/>
            <a:ext cx="4093251" cy="3165300"/>
          </a:xfrm>
          <a:prstGeom prst="rect">
            <a:avLst/>
          </a:prstGeom>
          <a:noFill/>
          <a:ln>
            <a:noFill/>
          </a:ln>
        </p:spPr>
      </p:pic>
      <p:pic>
        <p:nvPicPr>
          <p:cNvPr id="123" name="Google Shape;123;p22"/>
          <p:cNvPicPr preferRelativeResize="0"/>
          <p:nvPr/>
        </p:nvPicPr>
        <p:blipFill>
          <a:blip r:embed="rId5">
            <a:alphaModFix/>
          </a:blip>
          <a:stretch>
            <a:fillRect/>
          </a:stretch>
        </p:blipFill>
        <p:spPr>
          <a:xfrm>
            <a:off x="5255219" y="3165300"/>
            <a:ext cx="3684313" cy="2216300"/>
          </a:xfrm>
          <a:prstGeom prst="rect">
            <a:avLst/>
          </a:prstGeom>
          <a:noFill/>
          <a:ln>
            <a:noFill/>
          </a:ln>
        </p:spPr>
      </p:pic>
      <p:sp>
        <p:nvSpPr>
          <p:cNvPr id="124" name="Google Shape;124;p22"/>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Reflection</a:t>
            </a:r>
            <a:endParaRPr>
              <a:solidFill>
                <a:srgbClr val="1C4587"/>
              </a:solidFill>
            </a:endParaRPr>
          </a:p>
        </p:txBody>
      </p:sp>
      <p:sp>
        <p:nvSpPr>
          <p:cNvPr id="130" name="Google Shape;130;p23"/>
          <p:cNvSpPr txBox="1"/>
          <p:nvPr>
            <p:ph idx="1" type="body"/>
          </p:nvPr>
        </p:nvSpPr>
        <p:spPr>
          <a:xfrm>
            <a:off x="311700" y="1152475"/>
            <a:ext cx="8520600" cy="329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I used ChatGPT 4.0 to develop the guidance in an interactive manner. Starting with a high level question pertaining to the purpose of the guide, I systemat systematically delved into more specific aspects of the use of LLMs in an educational setting. In using ChatGPT as a co-pilot, I gained access to a more comprehensive set of issues to raise in relation to the utility of language models, their limitations, and where it is inappropriate to use them. I found the answers to be accurate and sufficiently broad with respect to my questions. With careful editorial review of the generated response, I crafted a guidance that clearly sets out my ethical expectations in this course. I do hope that students are inspired by this and take the opportunity to share their use of AI models throughout the course, except where explicitly contraindicated.</a:t>
            </a:r>
            <a:endParaRPr/>
          </a:p>
        </p:txBody>
      </p:sp>
      <p:sp>
        <p:nvSpPr>
          <p:cNvPr id="131" name="Google Shape;131;p23"/>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6" name="Google Shape;66;p14"/>
          <p:cNvSpPr txBox="1"/>
          <p:nvPr/>
        </p:nvSpPr>
        <p:spPr>
          <a:xfrm>
            <a:off x="1943850" y="1706575"/>
            <a:ext cx="4771200" cy="151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Policy on the Use of Artificial Intelligence in Education </a:t>
            </a:r>
            <a:endParaRPr sz="1000">
              <a:solidFill>
                <a:schemeClr val="dk1"/>
              </a:solidFill>
            </a:endParaRPr>
          </a:p>
          <a:p>
            <a:pPr indent="0" lvl="0" marL="0" rtl="0" algn="l">
              <a:spcBef>
                <a:spcPts val="0"/>
              </a:spcBef>
              <a:spcAft>
                <a:spcPts val="0"/>
              </a:spcAft>
              <a:buNone/>
            </a:pPr>
            <a:r>
              <a:rPr lang="en-GB" sz="1000">
                <a:solidFill>
                  <a:schemeClr val="dk1"/>
                </a:solidFill>
              </a:rPr>
              <a:t>© 2024 by Michel Dumontier is licensed under Attribution 4.0 International</a:t>
            </a:r>
            <a:endParaRPr sz="1000">
              <a:solidFill>
                <a:schemeClr val="dk1"/>
              </a:solidFill>
            </a:endParaRPr>
          </a:p>
          <a:p>
            <a:pPr indent="0" lvl="0" marL="0" rtl="0" algn="l">
              <a:spcBef>
                <a:spcPts val="0"/>
              </a:spcBef>
              <a:spcAft>
                <a:spcPts val="0"/>
              </a:spcAft>
              <a:buNone/>
            </a:pPr>
            <a:r>
              <a:rPr lang="en-GB" sz="1000">
                <a:solidFill>
                  <a:schemeClr val="dk1"/>
                </a:solidFill>
              </a:rPr>
              <a:t>To view a copy of this license, visit </a:t>
            </a:r>
            <a:r>
              <a:rPr lang="en-GB"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rPr lang="en-GB" sz="1100"/>
              <a:t>This license requires that reusers give credit to the creator. It allows reusers to distribute, remix, adapt, and build upon the material in any medium or format, even for commercial purposes.</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200">
                <a:solidFill>
                  <a:srgbClr val="980000"/>
                </a:solidFill>
              </a:rPr>
              <a:t>Use of AI (LLMs) is permitted </a:t>
            </a:r>
            <a:r>
              <a:rPr b="1" i="1" lang="en-GB" sz="2200">
                <a:solidFill>
                  <a:srgbClr val="980000"/>
                </a:solidFill>
              </a:rPr>
              <a:t>unless specifically prohibited</a:t>
            </a:r>
            <a:r>
              <a:rPr b="1" lang="en-GB" sz="2200">
                <a:solidFill>
                  <a:srgbClr val="980000"/>
                </a:solidFill>
              </a:rPr>
              <a:t>.</a:t>
            </a:r>
            <a:endParaRPr sz="3200">
              <a:solidFill>
                <a:srgbClr val="1C4587"/>
              </a:solidFill>
            </a:endParaRPr>
          </a:p>
        </p:txBody>
      </p:sp>
      <p:sp>
        <p:nvSpPr>
          <p:cNvPr id="72" name="Google Shape;72;p15"/>
          <p:cNvSpPr txBox="1"/>
          <p:nvPr>
            <p:ph idx="1" type="body"/>
          </p:nvPr>
        </p:nvSpPr>
        <p:spPr>
          <a:xfrm>
            <a:off x="311700" y="1177525"/>
            <a:ext cx="8520600" cy="3385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500">
                <a:solidFill>
                  <a:schemeClr val="dk1"/>
                </a:solidFill>
              </a:rPr>
              <a:t>Large Language Models (LLMs) represent a groundbreaking advancement in natural language processing and natural language understanding. They are have enormous potential to improve productivity, but you must use them in an ethical manner in this course.</a:t>
            </a:r>
            <a:endParaRPr b="1" sz="1500">
              <a:solidFill>
                <a:schemeClr val="dk1"/>
              </a:solidFill>
            </a:endParaRPr>
          </a:p>
          <a:p>
            <a:pPr indent="0" lvl="0" marL="0" rtl="0" algn="l">
              <a:spcBef>
                <a:spcPts val="1200"/>
              </a:spcBef>
              <a:spcAft>
                <a:spcPts val="0"/>
              </a:spcAft>
              <a:buNone/>
            </a:pPr>
            <a:r>
              <a:rPr lang="en-GB" sz="1500" u="sng">
                <a:solidFill>
                  <a:schemeClr val="dk1"/>
                </a:solidFill>
              </a:rPr>
              <a:t>You are here to develop your skills and knowledge</a:t>
            </a:r>
            <a:r>
              <a:rPr lang="en-GB" sz="1500">
                <a:solidFill>
                  <a:schemeClr val="dk1"/>
                </a:solidFill>
              </a:rPr>
              <a:t>.  Relying too heavily on LLMs can hinder critical thinking and problem-solving skills. It's important that you use them as a tool (a co-pilot) rather than a replacement for your own analysis and creativity. </a:t>
            </a:r>
            <a:endParaRPr sz="1500">
              <a:solidFill>
                <a:schemeClr val="dk1"/>
              </a:solidFill>
            </a:endParaRPr>
          </a:p>
          <a:p>
            <a:pPr indent="0" lvl="0" marL="0" rtl="0" algn="l">
              <a:spcBef>
                <a:spcPts val="1200"/>
              </a:spcBef>
              <a:spcAft>
                <a:spcPts val="0"/>
              </a:spcAft>
              <a:buNone/>
            </a:pPr>
            <a:r>
              <a:rPr lang="en-GB" sz="1500">
                <a:solidFill>
                  <a:schemeClr val="dk1"/>
                </a:solidFill>
              </a:rPr>
              <a:t>Basically, use LLMs to learn about a subject, obtain feedback on ideas/work, prototyping and code generation, and improving the quality of english in reports. </a:t>
            </a:r>
            <a:r>
              <a:rPr b="1" lang="en-GB" sz="1500">
                <a:solidFill>
                  <a:schemeClr val="dk1"/>
                </a:solidFill>
              </a:rPr>
              <a:t>If </a:t>
            </a:r>
            <a:r>
              <a:rPr b="1" lang="en-GB" sz="1500">
                <a:solidFill>
                  <a:schemeClr val="dk1"/>
                </a:solidFill>
              </a:rPr>
              <a:t>used, cite the LLM/system used, and reflect on their use (e.g. accuracy, bias, relevance) in your assignments / project.</a:t>
            </a:r>
            <a:r>
              <a:rPr lang="en-GB" sz="1500">
                <a:solidFill>
                  <a:schemeClr val="dk1"/>
                </a:solidFill>
              </a:rPr>
              <a:t> </a:t>
            </a:r>
            <a:endParaRPr sz="1500">
              <a:solidFill>
                <a:schemeClr val="dk1"/>
              </a:solidFill>
            </a:endParaRPr>
          </a:p>
          <a:p>
            <a:pPr indent="0" lvl="0" marL="0" rtl="0" algn="l">
              <a:spcBef>
                <a:spcPts val="1200"/>
              </a:spcBef>
              <a:spcAft>
                <a:spcPts val="1200"/>
              </a:spcAft>
              <a:buNone/>
            </a:pPr>
            <a:r>
              <a:rPr b="1" lang="en-GB" sz="1500" u="sng">
                <a:solidFill>
                  <a:schemeClr val="dk1"/>
                </a:solidFill>
              </a:rPr>
              <a:t>Inappropriate use will be referred to the board of examiners</a:t>
            </a:r>
            <a:r>
              <a:rPr lang="en-GB" sz="1500">
                <a:solidFill>
                  <a:schemeClr val="dk1"/>
                </a:solidFill>
              </a:rPr>
              <a:t>; consequences range from getting a zero on a course component, to failing the course, to expulsion from the university.</a:t>
            </a:r>
            <a:endParaRPr sz="1500">
              <a:solidFill>
                <a:schemeClr val="dk1"/>
              </a:solidFill>
            </a:endParaRPr>
          </a:p>
        </p:txBody>
      </p:sp>
      <p:sp>
        <p:nvSpPr>
          <p:cNvPr id="73" name="Google Shape;73;p15"/>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Capabilities of Large Language Models</a:t>
            </a:r>
            <a:endParaRPr>
              <a:solidFill>
                <a:srgbClr val="1C4587"/>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23850" lvl="0" marL="457200" rtl="0" algn="l">
              <a:spcBef>
                <a:spcPts val="1200"/>
              </a:spcBef>
              <a:spcAft>
                <a:spcPts val="0"/>
              </a:spcAft>
              <a:buClr>
                <a:schemeClr val="dk1"/>
              </a:buClr>
              <a:buSzPts val="1500"/>
              <a:buAutoNum type="arabicPeriod"/>
            </a:pPr>
            <a:r>
              <a:rPr b="1" lang="en-GB" sz="1500">
                <a:solidFill>
                  <a:schemeClr val="dk1"/>
                </a:solidFill>
              </a:rPr>
              <a:t>Vast Knowledge Base:</a:t>
            </a:r>
            <a:r>
              <a:rPr lang="en-GB" sz="1500">
                <a:solidFill>
                  <a:schemeClr val="dk1"/>
                </a:solidFill>
              </a:rPr>
              <a:t> LLMs are trained on extensive datasets, encompassing a wide range of topics. This enables them to provide information and generate content on a multitude of subjects.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Language Understanding and Generation:</a:t>
            </a:r>
            <a:r>
              <a:rPr lang="en-GB" sz="1500">
                <a:solidFill>
                  <a:schemeClr val="dk1"/>
                </a:solidFill>
              </a:rPr>
              <a:t> They are adept at understanding and generating human-like text, making them useful for tasks like summarizing information, answering questions, and creating content.</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Multilingual Support:</a:t>
            </a:r>
            <a:r>
              <a:rPr lang="en-GB" sz="1500">
                <a:solidFill>
                  <a:schemeClr val="dk1"/>
                </a:solidFill>
              </a:rPr>
              <a:t> Many LLMs can understand and respond in multiple languages, making them valuable for language studies and translation tasks.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Pattern Recognition:</a:t>
            </a:r>
            <a:r>
              <a:rPr lang="en-GB" sz="1500">
                <a:solidFill>
                  <a:schemeClr val="dk1"/>
                </a:solidFill>
              </a:rPr>
              <a:t> They are excellent at identifying patterns in data, which can be beneficial in analyzing trends, making predictions, or finding correlations in research.</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Assistance in Creative Processes:</a:t>
            </a:r>
            <a:r>
              <a:rPr lang="en-GB" sz="1500">
                <a:solidFill>
                  <a:schemeClr val="dk1"/>
                </a:solidFill>
              </a:rPr>
              <a:t> LLMs can assist in creative writing, idea generation, and brainstorming, providing new perspectives or suggestions that can spark creativity.</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Programming Help:</a:t>
            </a:r>
            <a:r>
              <a:rPr lang="en-GB" sz="1500">
                <a:solidFill>
                  <a:schemeClr val="dk1"/>
                </a:solidFill>
              </a:rPr>
              <a:t> They can assist in coding by suggesting code snippets, debugging, or explaining programming concepts.</a:t>
            </a:r>
            <a:endParaRPr sz="2200"/>
          </a:p>
        </p:txBody>
      </p:sp>
      <p:sp>
        <p:nvSpPr>
          <p:cNvPr id="80" name="Google Shape;80;p16"/>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Limitations of Large Language Models</a:t>
            </a:r>
            <a:endParaRPr>
              <a:solidFill>
                <a:srgbClr val="1C4587"/>
              </a:solidFill>
            </a:endParaRPr>
          </a:p>
        </p:txBody>
      </p:sp>
      <p:sp>
        <p:nvSpPr>
          <p:cNvPr id="86" name="Google Shape;86;p17"/>
          <p:cNvSpPr txBox="1"/>
          <p:nvPr>
            <p:ph idx="1" type="body"/>
          </p:nvPr>
        </p:nvSpPr>
        <p:spPr>
          <a:xfrm>
            <a:off x="311700" y="1152475"/>
            <a:ext cx="8520600" cy="3467100"/>
          </a:xfrm>
          <a:prstGeom prst="rect">
            <a:avLst/>
          </a:prstGeom>
        </p:spPr>
        <p:txBody>
          <a:bodyPr anchorCtr="0" anchor="t" bIns="91425" lIns="91425" spcFirstLastPara="1" rIns="91425" wrap="square" tIns="91425">
            <a:normAutofit lnSpcReduction="20000"/>
          </a:bodyPr>
          <a:lstStyle/>
          <a:p>
            <a:pPr indent="-317500" lvl="0" marL="457200" rtl="0" algn="l">
              <a:spcBef>
                <a:spcPts val="1200"/>
              </a:spcBef>
              <a:spcAft>
                <a:spcPts val="0"/>
              </a:spcAft>
              <a:buClr>
                <a:schemeClr val="dk1"/>
              </a:buClr>
              <a:buSzPts val="1400"/>
              <a:buChar char="●"/>
            </a:pPr>
            <a:r>
              <a:rPr b="1" lang="en-GB" sz="1400">
                <a:solidFill>
                  <a:schemeClr val="dk1"/>
                </a:solidFill>
              </a:rPr>
              <a:t>Lack of Understanding: </a:t>
            </a:r>
            <a:r>
              <a:rPr lang="en-GB" sz="1400">
                <a:solidFill>
                  <a:schemeClr val="dk1"/>
                </a:solidFill>
              </a:rPr>
              <a:t>LLMs do not understand content in the way humans do. They generate responses based on patterns in data rather than true comprehension.</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Inaccuracies and Factual Errors:</a:t>
            </a:r>
            <a:r>
              <a:rPr lang="en-GB" sz="1400">
                <a:solidFill>
                  <a:schemeClr val="dk1"/>
                </a:solidFill>
              </a:rPr>
              <a:t> LLMs can generate plausible-sounding but inaccurate or false information. They don't have the ability to fact-check or verify the accuracy of their outputs.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Contextual Misunderstandings:</a:t>
            </a:r>
            <a:r>
              <a:rPr lang="en-GB" sz="1400">
                <a:solidFill>
                  <a:schemeClr val="dk1"/>
                </a:solidFill>
              </a:rPr>
              <a:t> They sometimes struggle with understanding and maintaining context, especially in complex or nuanced discussions.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Dynamic Knowledge Limitation:</a:t>
            </a:r>
            <a:r>
              <a:rPr lang="en-GB" sz="1400">
                <a:solidFill>
                  <a:schemeClr val="dk1"/>
                </a:solidFill>
              </a:rPr>
              <a:t> LLMs are not updated in real-time. Their knowledge is limited to the data available up to the point of their last training, making them less useful for current events or very recent developments.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Bias in Data:</a:t>
            </a:r>
            <a:r>
              <a:rPr lang="en-GB" sz="1400">
                <a:solidFill>
                  <a:schemeClr val="dk1"/>
                </a:solidFill>
              </a:rPr>
              <a:t> LLMs can perpetuate biases present in their training data. This can lead to skewed, unfair, or offensive outputs and requires careful examination of their responses.</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Limited Creativity:</a:t>
            </a:r>
            <a:r>
              <a:rPr lang="en-GB" sz="1400">
                <a:solidFill>
                  <a:schemeClr val="dk1"/>
                </a:solidFill>
              </a:rPr>
              <a:t> Their outputs, while sometimes novel, are fundamentally derivations of existing data. True creativity or out-of-the-box thinking is beyond their capability.</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No Moral or Ethical Judgment:</a:t>
            </a:r>
            <a:r>
              <a:rPr lang="en-GB" sz="1400">
                <a:solidFill>
                  <a:schemeClr val="dk1"/>
                </a:solidFill>
              </a:rPr>
              <a:t> LLMs lack the ability to make moral or ethical judgments. They may inadvertently generate harmful, biased, or inappropriate content if not properly guided.</a:t>
            </a:r>
            <a:endParaRPr sz="2100"/>
          </a:p>
        </p:txBody>
      </p:sp>
      <p:sp>
        <p:nvSpPr>
          <p:cNvPr id="87" name="Google Shape;87;p17"/>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Inappropriate use of large language models</a:t>
            </a:r>
            <a:endParaRPr>
              <a:solidFill>
                <a:srgbClr val="1C4587"/>
              </a:solidFill>
            </a:endParaRPr>
          </a:p>
        </p:txBody>
      </p:sp>
      <p:sp>
        <p:nvSpPr>
          <p:cNvPr id="93" name="Google Shape;93;p18"/>
          <p:cNvSpPr txBox="1"/>
          <p:nvPr>
            <p:ph idx="1" type="body"/>
          </p:nvPr>
        </p:nvSpPr>
        <p:spPr>
          <a:xfrm>
            <a:off x="311700" y="1152475"/>
            <a:ext cx="8520600" cy="3233700"/>
          </a:xfrm>
          <a:prstGeom prst="rect">
            <a:avLst/>
          </a:prstGeom>
        </p:spPr>
        <p:txBody>
          <a:bodyPr anchorCtr="0" anchor="t" bIns="0" lIns="0" spcFirstLastPara="1" rIns="0" wrap="square" tIns="0">
            <a:noAutofit/>
          </a:bodyPr>
          <a:lstStyle/>
          <a:p>
            <a:pPr indent="-317500" lvl="0" marL="457200" rtl="0" algn="l">
              <a:spcBef>
                <a:spcPts val="1400"/>
              </a:spcBef>
              <a:spcAft>
                <a:spcPts val="0"/>
              </a:spcAft>
              <a:buClr>
                <a:schemeClr val="dk1"/>
              </a:buClr>
              <a:buSzPts val="1400"/>
              <a:buAutoNum type="arabicPeriod"/>
            </a:pPr>
            <a:r>
              <a:rPr lang="en-GB" sz="1400" u="sng">
                <a:solidFill>
                  <a:schemeClr val="dk1"/>
                </a:solidFill>
              </a:rPr>
              <a:t>Plagiarism and Misrepresentation</a:t>
            </a:r>
            <a:endParaRPr sz="1400" u="sng">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Submitting AI-Generated Work as Original:</a:t>
            </a:r>
            <a:r>
              <a:rPr lang="en-GB" sz="1200">
                <a:solidFill>
                  <a:schemeClr val="dk1"/>
                </a:solidFill>
              </a:rPr>
              <a:t> Using a language model to complete an assignment and submitting it as entirely one's own work without disclosure.</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Lack of Attribution:</a:t>
            </a:r>
            <a:r>
              <a:rPr lang="en-GB" sz="1200">
                <a:solidFill>
                  <a:schemeClr val="dk1"/>
                </a:solidFill>
              </a:rPr>
              <a:t> Not crediting the use of a language model when it has significantly contributed to the creation of the content.</a:t>
            </a:r>
            <a:endParaRPr sz="1200">
              <a:solidFill>
                <a:schemeClr val="dk1"/>
              </a:solidFill>
            </a:endParaRPr>
          </a:p>
          <a:p>
            <a:pPr indent="-317500" lvl="0" marL="457200" rtl="0" algn="l">
              <a:spcBef>
                <a:spcPts val="0"/>
              </a:spcBef>
              <a:spcAft>
                <a:spcPts val="0"/>
              </a:spcAft>
              <a:buClr>
                <a:schemeClr val="dk1"/>
              </a:buClr>
              <a:buSzPts val="1400"/>
              <a:buAutoNum type="arabicPeriod"/>
            </a:pPr>
            <a:r>
              <a:rPr lang="en-GB" sz="1400" u="sng">
                <a:solidFill>
                  <a:schemeClr val="dk1"/>
                </a:solidFill>
              </a:rPr>
              <a:t>Bypassing Learning Objectives</a:t>
            </a:r>
            <a:endParaRPr sz="1400" u="sng">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Avoiding Skill Development:</a:t>
            </a:r>
            <a:r>
              <a:rPr lang="en-GB" sz="1200">
                <a:solidFill>
                  <a:schemeClr val="dk1"/>
                </a:solidFill>
              </a:rPr>
              <a:t> Relying on language models to perform tasks that are meant to develop specific skills, such as critical thinking, research, writing, or problem-solving.</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Circumventing Course Requirements:</a:t>
            </a:r>
            <a:r>
              <a:rPr lang="en-GB" sz="1200">
                <a:solidFill>
                  <a:schemeClr val="dk1"/>
                </a:solidFill>
              </a:rPr>
              <a:t> Using a language model to complete tasks that are designed to assess the student's understanding or mastery of the subject matter.</a:t>
            </a:r>
            <a:endParaRPr sz="1200">
              <a:solidFill>
                <a:schemeClr val="dk1"/>
              </a:solidFill>
            </a:endParaRPr>
          </a:p>
          <a:p>
            <a:pPr indent="-317500" lvl="0" marL="457200" rtl="0" algn="l">
              <a:spcBef>
                <a:spcPts val="0"/>
              </a:spcBef>
              <a:spcAft>
                <a:spcPts val="0"/>
              </a:spcAft>
              <a:buClr>
                <a:schemeClr val="dk1"/>
              </a:buClr>
              <a:buSzPts val="1400"/>
              <a:buAutoNum type="arabicPeriod"/>
            </a:pPr>
            <a:r>
              <a:rPr lang="en-GB" sz="1400" u="sng">
                <a:solidFill>
                  <a:schemeClr val="dk1"/>
                </a:solidFill>
              </a:rPr>
              <a:t>Unethical or Harmful Content Generation</a:t>
            </a:r>
            <a:endParaRPr sz="1400" u="sng">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Creating Inappropriate Content:</a:t>
            </a:r>
            <a:r>
              <a:rPr lang="en-GB" sz="1200">
                <a:solidFill>
                  <a:schemeClr val="dk1"/>
                </a:solidFill>
              </a:rPr>
              <a:t> Using language models to generate offensive, discriminatory, or harmful content.</a:t>
            </a: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Spreading Misinformation:</a:t>
            </a:r>
            <a:r>
              <a:rPr lang="en-GB" sz="1200">
                <a:solidFill>
                  <a:schemeClr val="dk1"/>
                </a:solidFill>
              </a:rPr>
              <a:t> Utilizing language models to produce or disseminate false or misleading information.</a:t>
            </a:r>
            <a:endParaRPr sz="1900"/>
          </a:p>
        </p:txBody>
      </p:sp>
      <p:sp>
        <p:nvSpPr>
          <p:cNvPr id="94" name="Google Shape;94;p18"/>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Inappropriate use of large language models</a:t>
            </a:r>
            <a:endParaRPr/>
          </a:p>
        </p:txBody>
      </p:sp>
      <p:sp>
        <p:nvSpPr>
          <p:cNvPr id="100" name="Google Shape;100;p19"/>
          <p:cNvSpPr txBox="1"/>
          <p:nvPr>
            <p:ph idx="1" type="body"/>
          </p:nvPr>
        </p:nvSpPr>
        <p:spPr>
          <a:xfrm>
            <a:off x="311700" y="1152475"/>
            <a:ext cx="8520600" cy="33681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1400"/>
              </a:spcBef>
              <a:spcAft>
                <a:spcPts val="0"/>
              </a:spcAft>
              <a:buClr>
                <a:schemeClr val="dk1"/>
              </a:buClr>
              <a:buSzPts val="1100"/>
              <a:buFont typeface="Arial"/>
              <a:buNone/>
            </a:pPr>
            <a:r>
              <a:rPr b="1" lang="en-GB" sz="1400">
                <a:solidFill>
                  <a:schemeClr val="dk1"/>
                </a:solidFill>
              </a:rPr>
              <a:t>4. </a:t>
            </a:r>
            <a:r>
              <a:rPr lang="en-GB" sz="1400" u="sng">
                <a:solidFill>
                  <a:schemeClr val="dk1"/>
                </a:solidFill>
              </a:rPr>
              <a:t>Privacy Violations and Sensitive Data</a:t>
            </a:r>
            <a:endParaRPr sz="1400" u="sng">
              <a:solidFill>
                <a:schemeClr val="dk1"/>
              </a:solidFill>
            </a:endParaRPr>
          </a:p>
          <a:p>
            <a:pPr indent="-304800" lvl="0" marL="457200" rtl="0" algn="l">
              <a:lnSpc>
                <a:spcPct val="105000"/>
              </a:lnSpc>
              <a:spcBef>
                <a:spcPts val="1200"/>
              </a:spcBef>
              <a:spcAft>
                <a:spcPts val="0"/>
              </a:spcAft>
              <a:buClr>
                <a:schemeClr val="dk1"/>
              </a:buClr>
              <a:buSzPts val="1200"/>
              <a:buChar char="●"/>
            </a:pPr>
            <a:r>
              <a:rPr b="1" lang="en-GB" sz="1200">
                <a:solidFill>
                  <a:schemeClr val="dk1"/>
                </a:solidFill>
              </a:rPr>
              <a:t>Inputting Sensitive Information:</a:t>
            </a:r>
            <a:r>
              <a:rPr lang="en-GB" sz="1200">
                <a:solidFill>
                  <a:schemeClr val="dk1"/>
                </a:solidFill>
              </a:rPr>
              <a:t> Entering personal or sensitive data into a (remote) language model, which could potentially breach privacy or data protection policies.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b="1" lang="en-GB" sz="1200">
                <a:solidFill>
                  <a:schemeClr val="dk1"/>
                </a:solidFill>
              </a:rPr>
              <a:t>Compromising Confidentiality:</a:t>
            </a:r>
            <a:r>
              <a:rPr lang="en-GB" sz="1200">
                <a:solidFill>
                  <a:schemeClr val="dk1"/>
                </a:solidFill>
              </a:rPr>
              <a:t> Using language models in a way that could disclose confidential or proprietary information.</a:t>
            </a:r>
            <a:endParaRPr sz="1200">
              <a:solidFill>
                <a:schemeClr val="dk1"/>
              </a:solidFill>
            </a:endParaRPr>
          </a:p>
          <a:p>
            <a:pPr indent="0" lvl="0" marL="0" rtl="0" algn="l">
              <a:lnSpc>
                <a:spcPct val="105000"/>
              </a:lnSpc>
              <a:spcBef>
                <a:spcPts val="1400"/>
              </a:spcBef>
              <a:spcAft>
                <a:spcPts val="0"/>
              </a:spcAft>
              <a:buClr>
                <a:schemeClr val="dk1"/>
              </a:buClr>
              <a:buSzPts val="1100"/>
              <a:buFont typeface="Arial"/>
              <a:buNone/>
            </a:pPr>
            <a:r>
              <a:rPr b="1" lang="en-GB" sz="1400">
                <a:solidFill>
                  <a:schemeClr val="dk1"/>
                </a:solidFill>
              </a:rPr>
              <a:t>5. </a:t>
            </a:r>
            <a:r>
              <a:rPr lang="en-GB" sz="1400" u="sng">
                <a:solidFill>
                  <a:schemeClr val="dk1"/>
                </a:solidFill>
              </a:rPr>
              <a:t>Disregarding Intellectual Property</a:t>
            </a:r>
            <a:endParaRPr sz="1400" u="sng">
              <a:solidFill>
                <a:schemeClr val="dk1"/>
              </a:solidFill>
            </a:endParaRPr>
          </a:p>
          <a:p>
            <a:pPr indent="-304800" lvl="0" marL="457200" rtl="0" algn="l">
              <a:lnSpc>
                <a:spcPct val="105000"/>
              </a:lnSpc>
              <a:spcBef>
                <a:spcPts val="1200"/>
              </a:spcBef>
              <a:spcAft>
                <a:spcPts val="0"/>
              </a:spcAft>
              <a:buClr>
                <a:schemeClr val="dk1"/>
              </a:buClr>
              <a:buSzPts val="1200"/>
              <a:buChar char="●"/>
            </a:pPr>
            <a:r>
              <a:rPr b="1" lang="en-GB" sz="1200">
                <a:solidFill>
                  <a:schemeClr val="dk1"/>
                </a:solidFill>
              </a:rPr>
              <a:t>Infringing Copyright:</a:t>
            </a:r>
            <a:r>
              <a:rPr lang="en-GB" sz="1200">
                <a:solidFill>
                  <a:schemeClr val="dk1"/>
                </a:solidFill>
              </a:rPr>
              <a:t> Using a language model to replicate or slightly modify existing copyrighted works without proper attribution or violating fair use principles.</a:t>
            </a:r>
            <a:endParaRPr sz="1200">
              <a:solidFill>
                <a:schemeClr val="dk1"/>
              </a:solidFill>
            </a:endParaRPr>
          </a:p>
          <a:p>
            <a:pPr indent="0" lvl="0" marL="0" rtl="0" algn="l">
              <a:lnSpc>
                <a:spcPct val="105000"/>
              </a:lnSpc>
              <a:spcBef>
                <a:spcPts val="1400"/>
              </a:spcBef>
              <a:spcAft>
                <a:spcPts val="0"/>
              </a:spcAft>
              <a:buClr>
                <a:schemeClr val="dk1"/>
              </a:buClr>
              <a:buSzPts val="1100"/>
              <a:buFont typeface="Arial"/>
              <a:buNone/>
            </a:pPr>
            <a:r>
              <a:rPr b="1" lang="en-GB" sz="1400">
                <a:solidFill>
                  <a:schemeClr val="dk1"/>
                </a:solidFill>
              </a:rPr>
              <a:t>6. </a:t>
            </a:r>
            <a:r>
              <a:rPr lang="en-GB" sz="1400" u="sng">
                <a:solidFill>
                  <a:schemeClr val="dk1"/>
                </a:solidFill>
              </a:rPr>
              <a:t>Manipulation and Dishonesty</a:t>
            </a:r>
            <a:endParaRPr sz="1400" u="sng">
              <a:solidFill>
                <a:schemeClr val="dk1"/>
              </a:solidFill>
            </a:endParaRPr>
          </a:p>
          <a:p>
            <a:pPr indent="-304800" lvl="0" marL="457200" rtl="0" algn="l">
              <a:lnSpc>
                <a:spcPct val="105000"/>
              </a:lnSpc>
              <a:spcBef>
                <a:spcPts val="1200"/>
              </a:spcBef>
              <a:spcAft>
                <a:spcPts val="0"/>
              </a:spcAft>
              <a:buClr>
                <a:schemeClr val="dk1"/>
              </a:buClr>
              <a:buSzPts val="1200"/>
              <a:buChar char="●"/>
            </a:pPr>
            <a:r>
              <a:rPr b="1" lang="en-GB" sz="1200">
                <a:solidFill>
                  <a:schemeClr val="dk1"/>
                </a:solidFill>
              </a:rPr>
              <a:t>Misleading Peer Review or Feedback:</a:t>
            </a:r>
            <a:r>
              <a:rPr lang="en-GB" sz="1200">
                <a:solidFill>
                  <a:schemeClr val="dk1"/>
                </a:solidFill>
              </a:rPr>
              <a:t> Employing a language model to give the impression of peer engagement or fabricating peer reviews.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b="1" lang="en-GB" sz="1200">
                <a:solidFill>
                  <a:schemeClr val="dk1"/>
                </a:solidFill>
              </a:rPr>
              <a:t>Deceptive Communications:</a:t>
            </a:r>
            <a:r>
              <a:rPr lang="en-GB" sz="1200">
                <a:solidFill>
                  <a:schemeClr val="dk1"/>
                </a:solidFill>
              </a:rPr>
              <a:t> Using a language model to write emails or messages to instructors or peers under false pretenses.</a:t>
            </a:r>
            <a:endParaRPr sz="1900"/>
          </a:p>
        </p:txBody>
      </p:sp>
      <p:sp>
        <p:nvSpPr>
          <p:cNvPr id="101" name="Google Shape;101;p19"/>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solidFill>
                  <a:srgbClr val="1C4587"/>
                </a:solidFill>
              </a:rPr>
              <a:t>Inappropriate use of large language models</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n-GB" sz="1500">
                <a:solidFill>
                  <a:schemeClr val="dk1"/>
                </a:solidFill>
              </a:rPr>
              <a:t>7. </a:t>
            </a:r>
            <a:r>
              <a:rPr lang="en-GB" sz="1500" u="sng">
                <a:solidFill>
                  <a:schemeClr val="dk1"/>
                </a:solidFill>
              </a:rPr>
              <a:t>Over-reliance and Lack of Engagement</a:t>
            </a:r>
            <a:endParaRPr sz="1500" u="sng">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Over-dependence:</a:t>
            </a:r>
            <a:r>
              <a:rPr lang="en-GB" sz="1300">
                <a:solidFill>
                  <a:schemeClr val="dk1"/>
                </a:solidFill>
              </a:rPr>
              <a:t> Relying excessively on language models for completing assignments, leading to a lack of engagement with the learning material and educational process.</a:t>
            </a:r>
            <a:endParaRPr sz="1300">
              <a:solidFill>
                <a:schemeClr val="dk1"/>
              </a:solidFill>
            </a:endParaRPr>
          </a:p>
          <a:p>
            <a:pPr indent="0" lvl="0" marL="0" rtl="0" algn="l">
              <a:spcBef>
                <a:spcPts val="1400"/>
              </a:spcBef>
              <a:spcAft>
                <a:spcPts val="0"/>
              </a:spcAft>
              <a:buClr>
                <a:schemeClr val="dk1"/>
              </a:buClr>
              <a:buSzPts val="1100"/>
              <a:buFont typeface="Arial"/>
              <a:buNone/>
            </a:pPr>
            <a:r>
              <a:rPr lang="en-GB" sz="1500">
                <a:solidFill>
                  <a:schemeClr val="dk1"/>
                </a:solidFill>
              </a:rPr>
              <a:t>8. </a:t>
            </a:r>
            <a:r>
              <a:rPr lang="en-GB" sz="1500" u="sng">
                <a:solidFill>
                  <a:schemeClr val="dk1"/>
                </a:solidFill>
              </a:rPr>
              <a:t>Violating Institutional Policies</a:t>
            </a:r>
            <a:endParaRPr sz="1500" u="sng">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Contravening Specific Guidelines:</a:t>
            </a:r>
            <a:r>
              <a:rPr lang="en-GB" sz="1300">
                <a:solidFill>
                  <a:schemeClr val="dk1"/>
                </a:solidFill>
              </a:rPr>
              <a:t> Using language models in ways that are explicitly prohibited by Maastricht University policies for technology use.</a:t>
            </a:r>
            <a:endParaRPr sz="2000"/>
          </a:p>
        </p:txBody>
      </p:sp>
      <p:sp>
        <p:nvSpPr>
          <p:cNvPr id="108" name="Google Shape;108;p20"/>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C4587"/>
                </a:solidFill>
              </a:rPr>
              <a:t>Disclosure</a:t>
            </a:r>
            <a:endParaRPr>
              <a:solidFill>
                <a:srgbClr val="1C4587"/>
              </a:solidFill>
            </a:endParaRPr>
          </a:p>
        </p:txBody>
      </p:sp>
      <p:sp>
        <p:nvSpPr>
          <p:cNvPr id="114" name="Google Shape;114;p21"/>
          <p:cNvSpPr txBox="1"/>
          <p:nvPr>
            <p:ph idx="1" type="body"/>
          </p:nvPr>
        </p:nvSpPr>
        <p:spPr>
          <a:xfrm>
            <a:off x="311700" y="1152475"/>
            <a:ext cx="8520600" cy="338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00"/>
              <a:t>This guide was prepared using OpenAI's ChatGPT 4.0 (accessed on by subscription). Specifically, the LLM was used to generate a response to the following questions:</a:t>
            </a:r>
            <a:endParaRPr sz="1700"/>
          </a:p>
          <a:p>
            <a:pPr indent="-336550" lvl="0" marL="457200" rtl="0" algn="l">
              <a:spcBef>
                <a:spcPts val="1200"/>
              </a:spcBef>
              <a:spcAft>
                <a:spcPts val="0"/>
              </a:spcAft>
              <a:buSzPts val="1700"/>
              <a:buChar char="●"/>
            </a:pPr>
            <a:r>
              <a:rPr lang="en-GB" sz="1700"/>
              <a:t>Help me prepare an student ethics guide for the use of large language models in a masters level course.</a:t>
            </a:r>
            <a:endParaRPr sz="1700"/>
          </a:p>
          <a:p>
            <a:pPr indent="-336550" lvl="0" marL="457200" rtl="0" algn="l">
              <a:spcBef>
                <a:spcPts val="0"/>
              </a:spcBef>
              <a:spcAft>
                <a:spcPts val="0"/>
              </a:spcAft>
              <a:buSzPts val="1700"/>
              <a:buChar char="●"/>
            </a:pPr>
            <a:r>
              <a:rPr lang="en-GB" sz="1700"/>
              <a:t>Elaborate on the purpose of the guide.</a:t>
            </a:r>
            <a:endParaRPr sz="1700"/>
          </a:p>
          <a:p>
            <a:pPr indent="-336550" lvl="0" marL="457200" rtl="0" algn="l">
              <a:spcBef>
                <a:spcPts val="0"/>
              </a:spcBef>
              <a:spcAft>
                <a:spcPts val="0"/>
              </a:spcAft>
              <a:buSzPts val="1700"/>
              <a:buChar char="●"/>
            </a:pPr>
            <a:r>
              <a:rPr lang="en-GB" sz="1700"/>
              <a:t>Elaborate on the capabilities and limitations of large language models</a:t>
            </a:r>
            <a:endParaRPr sz="1700"/>
          </a:p>
          <a:p>
            <a:pPr indent="-336550" lvl="0" marL="457200" rtl="0" algn="l">
              <a:spcBef>
                <a:spcPts val="0"/>
              </a:spcBef>
              <a:spcAft>
                <a:spcPts val="0"/>
              </a:spcAft>
              <a:buSzPts val="1700"/>
              <a:buChar char="●"/>
            </a:pPr>
            <a:r>
              <a:rPr lang="en-GB" sz="1700"/>
              <a:t>Elaborate on what would constitute inappropriate use of large language models for course assignments.</a:t>
            </a:r>
            <a:endParaRPr sz="1700"/>
          </a:p>
          <a:p>
            <a:pPr indent="-336550" lvl="0" marL="457200" rtl="0" algn="l">
              <a:spcBef>
                <a:spcPts val="0"/>
              </a:spcBef>
              <a:spcAft>
                <a:spcPts val="0"/>
              </a:spcAft>
              <a:buSzPts val="1700"/>
              <a:buChar char="●"/>
            </a:pPr>
            <a:r>
              <a:rPr lang="en-GB" sz="1700"/>
              <a:t>What are possible consequences of misuse ?</a:t>
            </a:r>
            <a:endParaRPr sz="1700"/>
          </a:p>
          <a:p>
            <a:pPr indent="0" lvl="0" marL="0" rtl="0" algn="l">
              <a:spcBef>
                <a:spcPts val="1200"/>
              </a:spcBef>
              <a:spcAft>
                <a:spcPts val="1200"/>
              </a:spcAft>
              <a:buNone/>
            </a:pPr>
            <a:r>
              <a:rPr lang="en-GB" sz="1700"/>
              <a:t>The answers to these questions were transcribed verbatim with minimal editorial changes (rephrasing, reordering of points, removal of less relevant points).</a:t>
            </a:r>
            <a:endParaRPr sz="1700"/>
          </a:p>
        </p:txBody>
      </p:sp>
      <p:sp>
        <p:nvSpPr>
          <p:cNvPr id="115" name="Google Shape;115;p21"/>
          <p:cNvSpPr txBox="1"/>
          <p:nvPr>
            <p:ph idx="12" type="sldNum"/>
          </p:nvPr>
        </p:nvSpPr>
        <p:spPr>
          <a:xfrm>
            <a:off x="8552258"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