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12f891e3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12f891e3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37e4368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37e4368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12f891e3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12f891e3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12f891e3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12f891e3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12f891e3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12f891e3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12f891e3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12f891e3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12f891e3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12f891e3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12f891e3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12f891e3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12f891e3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12f891e3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12f891e3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12f891e3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12f891e3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12f891e3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12f891e3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12f891e3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12f891e3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12f891e3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12f891e3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12f891e3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12f891e3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12f891e3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12f891e3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12f891e3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12f891e3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12f891e3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12f891e3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12f891e3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12f891e3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12f891e3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12f891e3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12f891e3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12f891e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12f891e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12f891e37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12f891e3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112f891e37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112f891e37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12f891e37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12f891e3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12f891e3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12f891e3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12f891e37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12f891e37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12f891e3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12f891e3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12f891e3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12f891e3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12f891e3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12f891e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12f891e3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12f891e3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b2f4a3d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b2f4a3d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b2f4a3db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b2f4a3db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b2f4a3db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b2f4a3db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b2f4a3db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b2f4a3db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32050"/>
            <a:ext cx="8520600" cy="79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3600">
                <a:solidFill>
                  <a:srgbClr val="1C4587"/>
                </a:solidFill>
              </a:rPr>
              <a:t>KEN4256 Projects</a:t>
            </a:r>
            <a:endParaRPr sz="3600">
              <a:solidFill>
                <a:srgbClr val="1C4587"/>
              </a:solidFill>
            </a:endParaRPr>
          </a:p>
        </p:txBody>
      </p:sp>
      <p:pic>
        <p:nvPicPr>
          <p:cNvPr id="55" name="Google Shape;55;p13"/>
          <p:cNvPicPr preferRelativeResize="0"/>
          <p:nvPr/>
        </p:nvPicPr>
        <p:blipFill rotWithShape="1">
          <a:blip r:embed="rId3">
            <a:alphaModFix/>
          </a:blip>
          <a:srcRect b="0" l="0" r="0" t="0"/>
          <a:stretch/>
        </p:blipFill>
        <p:spPr>
          <a:xfrm>
            <a:off x="140000" y="4152875"/>
            <a:ext cx="2631759" cy="850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Significance</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What is the problem, and why is it an important problem? </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Who is impacted by the problem? </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What is the cost of not solving the problem? </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What opportunities arise should the problem be addressed?</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includes excerpts from a student proposal, with their permission.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4"/>
          <p:cNvPicPr preferRelativeResize="0"/>
          <p:nvPr/>
        </p:nvPicPr>
        <p:blipFill>
          <a:blip r:embed="rId3">
            <a:alphaModFix/>
          </a:blip>
          <a:stretch>
            <a:fillRect/>
          </a:stretch>
        </p:blipFill>
        <p:spPr>
          <a:xfrm>
            <a:off x="521133" y="0"/>
            <a:ext cx="6333983" cy="5143500"/>
          </a:xfrm>
          <a:prstGeom prst="rect">
            <a:avLst/>
          </a:prstGeom>
          <a:noFill/>
          <a:ln>
            <a:noFill/>
          </a:ln>
        </p:spPr>
      </p:pic>
      <p:sp>
        <p:nvSpPr>
          <p:cNvPr id="120" name="Google Shape;120;p24"/>
          <p:cNvSpPr txBox="1"/>
          <p:nvPr/>
        </p:nvSpPr>
        <p:spPr>
          <a:xfrm>
            <a:off x="6816675" y="464200"/>
            <a:ext cx="217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1" name="Google Shape;121;p24"/>
          <p:cNvSpPr/>
          <p:nvPr/>
        </p:nvSpPr>
        <p:spPr>
          <a:xfrm>
            <a:off x="635900" y="387900"/>
            <a:ext cx="6123600" cy="896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4"/>
          <p:cNvSpPr txBox="1"/>
          <p:nvPr/>
        </p:nvSpPr>
        <p:spPr>
          <a:xfrm>
            <a:off x="6816675" y="527800"/>
            <a:ext cx="22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General introduction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5"/>
          <p:cNvPicPr preferRelativeResize="0"/>
          <p:nvPr/>
        </p:nvPicPr>
        <p:blipFill>
          <a:blip r:embed="rId3">
            <a:alphaModFix/>
          </a:blip>
          <a:stretch>
            <a:fillRect/>
          </a:stretch>
        </p:blipFill>
        <p:spPr>
          <a:xfrm>
            <a:off x="521133" y="0"/>
            <a:ext cx="6333983" cy="5143500"/>
          </a:xfrm>
          <a:prstGeom prst="rect">
            <a:avLst/>
          </a:prstGeom>
          <a:noFill/>
          <a:ln>
            <a:noFill/>
          </a:ln>
        </p:spPr>
      </p:pic>
      <p:sp>
        <p:nvSpPr>
          <p:cNvPr id="128" name="Google Shape;128;p25"/>
          <p:cNvSpPr/>
          <p:nvPr/>
        </p:nvSpPr>
        <p:spPr>
          <a:xfrm>
            <a:off x="626325" y="1284475"/>
            <a:ext cx="6123600" cy="686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5"/>
          <p:cNvSpPr txBox="1"/>
          <p:nvPr/>
        </p:nvSpPr>
        <p:spPr>
          <a:xfrm>
            <a:off x="6804250" y="1320025"/>
            <a:ext cx="22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all is not rosy...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6"/>
          <p:cNvPicPr preferRelativeResize="0"/>
          <p:nvPr/>
        </p:nvPicPr>
        <p:blipFill>
          <a:blip r:embed="rId3">
            <a:alphaModFix/>
          </a:blip>
          <a:stretch>
            <a:fillRect/>
          </a:stretch>
        </p:blipFill>
        <p:spPr>
          <a:xfrm>
            <a:off x="521133" y="0"/>
            <a:ext cx="6333983" cy="5143500"/>
          </a:xfrm>
          <a:prstGeom prst="rect">
            <a:avLst/>
          </a:prstGeom>
          <a:noFill/>
          <a:ln>
            <a:noFill/>
          </a:ln>
        </p:spPr>
      </p:pic>
      <p:sp>
        <p:nvSpPr>
          <p:cNvPr id="135" name="Google Shape;135;p26"/>
          <p:cNvSpPr/>
          <p:nvPr/>
        </p:nvSpPr>
        <p:spPr>
          <a:xfrm>
            <a:off x="626325" y="1945375"/>
            <a:ext cx="6123600" cy="2594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6"/>
          <p:cNvSpPr txBox="1"/>
          <p:nvPr/>
        </p:nvSpPr>
        <p:spPr>
          <a:xfrm>
            <a:off x="6855125" y="2562425"/>
            <a:ext cx="2212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deeper exploration of the problem, with references to the literature</a:t>
            </a:r>
            <a:endParaRPr/>
          </a:p>
        </p:txBody>
      </p:sp>
      <p:cxnSp>
        <p:nvCxnSpPr>
          <p:cNvPr id="137" name="Google Shape;137;p26"/>
          <p:cNvCxnSpPr/>
          <p:nvPr/>
        </p:nvCxnSpPr>
        <p:spPr>
          <a:xfrm>
            <a:off x="845475" y="3007525"/>
            <a:ext cx="5195400" cy="0"/>
          </a:xfrm>
          <a:prstGeom prst="straightConnector1">
            <a:avLst/>
          </a:prstGeom>
          <a:noFill/>
          <a:ln cap="flat" cmpd="sng" w="28575">
            <a:solidFill>
              <a:srgbClr val="FF0000"/>
            </a:solidFill>
            <a:prstDash val="solid"/>
            <a:round/>
            <a:headEnd len="med" w="med" type="none"/>
            <a:tailEnd len="med" w="med" type="none"/>
          </a:ln>
        </p:spPr>
      </p:cxnSp>
      <p:cxnSp>
        <p:nvCxnSpPr>
          <p:cNvPr id="138" name="Google Shape;138;p26"/>
          <p:cNvCxnSpPr/>
          <p:nvPr/>
        </p:nvCxnSpPr>
        <p:spPr>
          <a:xfrm>
            <a:off x="2187450" y="1945375"/>
            <a:ext cx="3738900" cy="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7"/>
          <p:cNvPicPr preferRelativeResize="0"/>
          <p:nvPr/>
        </p:nvPicPr>
        <p:blipFill>
          <a:blip r:embed="rId3">
            <a:alphaModFix/>
          </a:blip>
          <a:stretch>
            <a:fillRect/>
          </a:stretch>
        </p:blipFill>
        <p:spPr>
          <a:xfrm>
            <a:off x="521133" y="0"/>
            <a:ext cx="6333983" cy="5143500"/>
          </a:xfrm>
          <a:prstGeom prst="rect">
            <a:avLst/>
          </a:prstGeom>
          <a:noFill/>
          <a:ln>
            <a:noFill/>
          </a:ln>
        </p:spPr>
      </p:pic>
      <p:sp>
        <p:nvSpPr>
          <p:cNvPr id="144" name="Google Shape;144;p27"/>
          <p:cNvSpPr txBox="1"/>
          <p:nvPr/>
        </p:nvSpPr>
        <p:spPr>
          <a:xfrm>
            <a:off x="6816675" y="464200"/>
            <a:ext cx="217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5" name="Google Shape;145;p27"/>
          <p:cNvSpPr/>
          <p:nvPr/>
        </p:nvSpPr>
        <p:spPr>
          <a:xfrm>
            <a:off x="600875" y="4540200"/>
            <a:ext cx="6123600" cy="527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7"/>
          <p:cNvSpPr txBox="1"/>
          <p:nvPr/>
        </p:nvSpPr>
        <p:spPr>
          <a:xfrm>
            <a:off x="6855125" y="4603950"/>
            <a:ext cx="22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Introduction to proposal</a:t>
            </a:r>
            <a:endParaRPr/>
          </a:p>
        </p:txBody>
      </p:sp>
      <p:sp>
        <p:nvSpPr>
          <p:cNvPr id="147" name="Google Shape;147;p27"/>
          <p:cNvSpPr txBox="1"/>
          <p:nvPr/>
        </p:nvSpPr>
        <p:spPr>
          <a:xfrm>
            <a:off x="6797625" y="2263950"/>
            <a:ext cx="2212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Rationale for the proposal</a:t>
            </a:r>
            <a:endParaRPr/>
          </a:p>
        </p:txBody>
      </p:sp>
      <p:cxnSp>
        <p:nvCxnSpPr>
          <p:cNvPr id="148" name="Google Shape;148;p27"/>
          <p:cNvCxnSpPr/>
          <p:nvPr/>
        </p:nvCxnSpPr>
        <p:spPr>
          <a:xfrm>
            <a:off x="6950200" y="559575"/>
            <a:ext cx="0" cy="3828000"/>
          </a:xfrm>
          <a:prstGeom prst="straightConnector1">
            <a:avLst/>
          </a:prstGeom>
          <a:noFill/>
          <a:ln cap="flat" cmpd="sng" w="9525">
            <a:solidFill>
              <a:srgbClr val="1C4587"/>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Are there others who tried to do this or something similar before?</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If not, describe how previous work is different from what you propose and what gap yours will fill in the body of scientific knowledge.</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9"/>
          <p:cNvPicPr preferRelativeResize="0"/>
          <p:nvPr/>
        </p:nvPicPr>
        <p:blipFill>
          <a:blip r:embed="rId3">
            <a:alphaModFix/>
          </a:blip>
          <a:stretch>
            <a:fillRect/>
          </a:stretch>
        </p:blipFill>
        <p:spPr>
          <a:xfrm>
            <a:off x="337000" y="38365"/>
            <a:ext cx="5896601" cy="1143585"/>
          </a:xfrm>
          <a:prstGeom prst="rect">
            <a:avLst/>
          </a:prstGeom>
          <a:noFill/>
          <a:ln>
            <a:noFill/>
          </a:ln>
        </p:spPr>
      </p:pic>
      <p:pic>
        <p:nvPicPr>
          <p:cNvPr id="160" name="Google Shape;160;p29"/>
          <p:cNvPicPr preferRelativeResize="0"/>
          <p:nvPr/>
        </p:nvPicPr>
        <p:blipFill>
          <a:blip r:embed="rId4">
            <a:alphaModFix/>
          </a:blip>
          <a:stretch>
            <a:fillRect/>
          </a:stretch>
        </p:blipFill>
        <p:spPr>
          <a:xfrm>
            <a:off x="416650" y="1087575"/>
            <a:ext cx="5816950" cy="3998700"/>
          </a:xfrm>
          <a:prstGeom prst="rect">
            <a:avLst/>
          </a:prstGeom>
          <a:noFill/>
          <a:ln>
            <a:noFill/>
          </a:ln>
        </p:spPr>
      </p:pic>
      <p:sp>
        <p:nvSpPr>
          <p:cNvPr id="161" name="Google Shape;161;p29"/>
          <p:cNvSpPr/>
          <p:nvPr/>
        </p:nvSpPr>
        <p:spPr>
          <a:xfrm>
            <a:off x="416650" y="419675"/>
            <a:ext cx="5745000" cy="349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9"/>
          <p:cNvSpPr txBox="1"/>
          <p:nvPr/>
        </p:nvSpPr>
        <p:spPr>
          <a:xfrm>
            <a:off x="6320725" y="419675"/>
            <a:ext cx="2212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addressing elements in the introduction, with inline citations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0"/>
          <p:cNvPicPr preferRelativeResize="0"/>
          <p:nvPr/>
        </p:nvPicPr>
        <p:blipFill>
          <a:blip r:embed="rId3">
            <a:alphaModFix/>
          </a:blip>
          <a:stretch>
            <a:fillRect/>
          </a:stretch>
        </p:blipFill>
        <p:spPr>
          <a:xfrm>
            <a:off x="337000" y="38365"/>
            <a:ext cx="5896601" cy="1143585"/>
          </a:xfrm>
          <a:prstGeom prst="rect">
            <a:avLst/>
          </a:prstGeom>
          <a:noFill/>
          <a:ln>
            <a:noFill/>
          </a:ln>
        </p:spPr>
      </p:pic>
      <p:pic>
        <p:nvPicPr>
          <p:cNvPr id="168" name="Google Shape;168;p30"/>
          <p:cNvPicPr preferRelativeResize="0"/>
          <p:nvPr/>
        </p:nvPicPr>
        <p:blipFill>
          <a:blip r:embed="rId4">
            <a:alphaModFix/>
          </a:blip>
          <a:stretch>
            <a:fillRect/>
          </a:stretch>
        </p:blipFill>
        <p:spPr>
          <a:xfrm>
            <a:off x="416650" y="1087575"/>
            <a:ext cx="5816950" cy="3998700"/>
          </a:xfrm>
          <a:prstGeom prst="rect">
            <a:avLst/>
          </a:prstGeom>
          <a:noFill/>
          <a:ln>
            <a:noFill/>
          </a:ln>
        </p:spPr>
      </p:pic>
      <p:sp>
        <p:nvSpPr>
          <p:cNvPr id="169" name="Google Shape;169;p30"/>
          <p:cNvSpPr/>
          <p:nvPr/>
        </p:nvSpPr>
        <p:spPr>
          <a:xfrm>
            <a:off x="452625" y="737775"/>
            <a:ext cx="5745000" cy="349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0"/>
          <p:cNvSpPr txBox="1"/>
          <p:nvPr/>
        </p:nvSpPr>
        <p:spPr>
          <a:xfrm>
            <a:off x="6333450" y="737775"/>
            <a:ext cx="221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further elaboration of the findings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1"/>
          <p:cNvPicPr preferRelativeResize="0"/>
          <p:nvPr/>
        </p:nvPicPr>
        <p:blipFill>
          <a:blip r:embed="rId3">
            <a:alphaModFix/>
          </a:blip>
          <a:stretch>
            <a:fillRect/>
          </a:stretch>
        </p:blipFill>
        <p:spPr>
          <a:xfrm>
            <a:off x="337000" y="38365"/>
            <a:ext cx="5896601" cy="1143585"/>
          </a:xfrm>
          <a:prstGeom prst="rect">
            <a:avLst/>
          </a:prstGeom>
          <a:noFill/>
          <a:ln>
            <a:noFill/>
          </a:ln>
        </p:spPr>
      </p:pic>
      <p:pic>
        <p:nvPicPr>
          <p:cNvPr id="176" name="Google Shape;176;p31"/>
          <p:cNvPicPr preferRelativeResize="0"/>
          <p:nvPr/>
        </p:nvPicPr>
        <p:blipFill>
          <a:blip r:embed="rId4">
            <a:alphaModFix/>
          </a:blip>
          <a:stretch>
            <a:fillRect/>
          </a:stretch>
        </p:blipFill>
        <p:spPr>
          <a:xfrm>
            <a:off x="416650" y="1087575"/>
            <a:ext cx="5816950" cy="3998700"/>
          </a:xfrm>
          <a:prstGeom prst="rect">
            <a:avLst/>
          </a:prstGeom>
          <a:noFill/>
          <a:ln>
            <a:noFill/>
          </a:ln>
        </p:spPr>
      </p:pic>
      <p:sp>
        <p:nvSpPr>
          <p:cNvPr id="177" name="Google Shape;177;p31"/>
          <p:cNvSpPr/>
          <p:nvPr/>
        </p:nvSpPr>
        <p:spPr>
          <a:xfrm>
            <a:off x="412800" y="2874350"/>
            <a:ext cx="5745000" cy="858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1"/>
          <p:cNvSpPr txBox="1"/>
          <p:nvPr/>
        </p:nvSpPr>
        <p:spPr>
          <a:xfrm>
            <a:off x="6390675" y="2779125"/>
            <a:ext cx="2212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introducing innovative elements in the field, which will help to contrast what is being proposed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rgbClr val="1C4587"/>
                </a:solidFill>
              </a:rPr>
              <a:t>Project</a:t>
            </a:r>
            <a:endParaRPr>
              <a:solidFill>
                <a:srgbClr val="1C4587"/>
              </a:solidFill>
            </a:endParaRPr>
          </a:p>
        </p:txBody>
      </p:sp>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sz="1600"/>
              <a:t>Individual project to demonstrate </a:t>
            </a:r>
            <a:r>
              <a:rPr lang="en" sz="1600" u="sng"/>
              <a:t>your creativity and technical virtuosity</a:t>
            </a:r>
            <a:r>
              <a:rPr lang="en" sz="1600"/>
              <a:t> </a:t>
            </a:r>
            <a:endParaRPr sz="1600"/>
          </a:p>
          <a:p>
            <a:pPr indent="0" lvl="0" marL="0" rtl="0" algn="l">
              <a:lnSpc>
                <a:spcPct val="115000"/>
              </a:lnSpc>
              <a:spcBef>
                <a:spcPts val="1600"/>
              </a:spcBef>
              <a:spcAft>
                <a:spcPts val="0"/>
              </a:spcAft>
              <a:buNone/>
            </a:pPr>
            <a:r>
              <a:rPr lang="en" sz="1600"/>
              <a:t>(60% of final grade; 10% project proposal, 50% written project report)</a:t>
            </a:r>
            <a:endParaRPr sz="1600"/>
          </a:p>
          <a:p>
            <a:pPr indent="0" lvl="0" marL="914400" rtl="0" algn="l">
              <a:lnSpc>
                <a:spcPct val="115000"/>
              </a:lnSpc>
              <a:spcBef>
                <a:spcPts val="0"/>
              </a:spcBef>
              <a:spcAft>
                <a:spcPts val="0"/>
              </a:spcAft>
              <a:buNone/>
            </a:pPr>
            <a:r>
              <a:t/>
            </a:r>
            <a:endParaRPr b="1" sz="1600"/>
          </a:p>
          <a:p>
            <a:pPr indent="0" lvl="0" marL="0" rtl="0" algn="l">
              <a:lnSpc>
                <a:spcPct val="115000"/>
              </a:lnSpc>
              <a:spcBef>
                <a:spcPts val="1600"/>
              </a:spcBef>
              <a:spcAft>
                <a:spcPts val="1600"/>
              </a:spcAft>
              <a:buSzPts val="1800"/>
              <a:buNone/>
            </a:pPr>
            <a:r>
              <a:t/>
            </a:r>
            <a:endParaRPr b="1"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p:nvPr/>
        </p:nvSpPr>
        <p:spPr>
          <a:xfrm>
            <a:off x="292000" y="1640725"/>
            <a:ext cx="6066900" cy="1046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2"/>
          <p:cNvSpPr txBox="1"/>
          <p:nvPr/>
        </p:nvSpPr>
        <p:spPr>
          <a:xfrm>
            <a:off x="6517850" y="1676425"/>
            <a:ext cx="2212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identify shortcomings, and position the proposed work</a:t>
            </a:r>
            <a:endParaRPr/>
          </a:p>
        </p:txBody>
      </p:sp>
      <p:pic>
        <p:nvPicPr>
          <p:cNvPr id="185" name="Google Shape;185;p32"/>
          <p:cNvPicPr preferRelativeResize="0"/>
          <p:nvPr/>
        </p:nvPicPr>
        <p:blipFill>
          <a:blip r:embed="rId3">
            <a:alphaModFix/>
          </a:blip>
          <a:stretch>
            <a:fillRect/>
          </a:stretch>
        </p:blipFill>
        <p:spPr>
          <a:xfrm>
            <a:off x="393888" y="1748275"/>
            <a:ext cx="5782826" cy="200395"/>
          </a:xfrm>
          <a:prstGeom prst="rect">
            <a:avLst/>
          </a:prstGeom>
          <a:noFill/>
          <a:ln>
            <a:noFill/>
          </a:ln>
        </p:spPr>
      </p:pic>
      <p:pic>
        <p:nvPicPr>
          <p:cNvPr id="186" name="Google Shape;186;p32"/>
          <p:cNvPicPr preferRelativeResize="0"/>
          <p:nvPr/>
        </p:nvPicPr>
        <p:blipFill>
          <a:blip r:embed="rId4">
            <a:alphaModFix/>
          </a:blip>
          <a:stretch>
            <a:fillRect/>
          </a:stretch>
        </p:blipFill>
        <p:spPr>
          <a:xfrm>
            <a:off x="324100" y="1900525"/>
            <a:ext cx="5970076" cy="598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and specific objectives</a:t>
            </a:r>
            <a:endParaRPr/>
          </a:p>
        </p:txBody>
      </p:sp>
      <p:sp>
        <p:nvSpPr>
          <p:cNvPr id="192" name="Google Shape;19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What is the overarching goal of the project? </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What specific objectives will be pursued in the project? </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Briefly describe how these objectives will be addressed. </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Indicate how these objectives are relevant to the course learning objectives</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4"/>
          <p:cNvPicPr preferRelativeResize="0"/>
          <p:nvPr/>
        </p:nvPicPr>
        <p:blipFill>
          <a:blip r:embed="rId3">
            <a:alphaModFix/>
          </a:blip>
          <a:stretch>
            <a:fillRect/>
          </a:stretch>
        </p:blipFill>
        <p:spPr>
          <a:xfrm>
            <a:off x="277151" y="411225"/>
            <a:ext cx="6675049" cy="2024225"/>
          </a:xfrm>
          <a:prstGeom prst="rect">
            <a:avLst/>
          </a:prstGeom>
          <a:noFill/>
          <a:ln>
            <a:noFill/>
          </a:ln>
        </p:spPr>
      </p:pic>
      <p:cxnSp>
        <p:nvCxnSpPr>
          <p:cNvPr id="198" name="Google Shape;198;p34"/>
          <p:cNvCxnSpPr/>
          <p:nvPr/>
        </p:nvCxnSpPr>
        <p:spPr>
          <a:xfrm>
            <a:off x="489375" y="953625"/>
            <a:ext cx="6206400" cy="0"/>
          </a:xfrm>
          <a:prstGeom prst="straightConnector1">
            <a:avLst/>
          </a:prstGeom>
          <a:noFill/>
          <a:ln cap="flat" cmpd="sng" w="28575">
            <a:solidFill>
              <a:srgbClr val="FF0000"/>
            </a:solidFill>
            <a:prstDash val="solid"/>
            <a:round/>
            <a:headEnd len="med" w="med" type="none"/>
            <a:tailEnd len="med" w="med" type="none"/>
          </a:ln>
        </p:spPr>
      </p:cxnSp>
      <p:sp>
        <p:nvSpPr>
          <p:cNvPr id="199" name="Google Shape;199;p34"/>
          <p:cNvSpPr txBox="1"/>
          <p:nvPr/>
        </p:nvSpPr>
        <p:spPr>
          <a:xfrm>
            <a:off x="6952200" y="697150"/>
            <a:ext cx="22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what will be done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5"/>
          <p:cNvPicPr preferRelativeResize="0"/>
          <p:nvPr/>
        </p:nvPicPr>
        <p:blipFill>
          <a:blip r:embed="rId3">
            <a:alphaModFix/>
          </a:blip>
          <a:stretch>
            <a:fillRect/>
          </a:stretch>
        </p:blipFill>
        <p:spPr>
          <a:xfrm>
            <a:off x="277151" y="411225"/>
            <a:ext cx="6675049" cy="2024225"/>
          </a:xfrm>
          <a:prstGeom prst="rect">
            <a:avLst/>
          </a:prstGeom>
          <a:noFill/>
          <a:ln>
            <a:noFill/>
          </a:ln>
        </p:spPr>
      </p:pic>
      <p:cxnSp>
        <p:nvCxnSpPr>
          <p:cNvPr id="205" name="Google Shape;205;p35"/>
          <p:cNvCxnSpPr/>
          <p:nvPr/>
        </p:nvCxnSpPr>
        <p:spPr>
          <a:xfrm>
            <a:off x="489375" y="1106025"/>
            <a:ext cx="6206400" cy="0"/>
          </a:xfrm>
          <a:prstGeom prst="straightConnector1">
            <a:avLst/>
          </a:prstGeom>
          <a:noFill/>
          <a:ln cap="flat" cmpd="sng" w="28575">
            <a:solidFill>
              <a:srgbClr val="FF0000"/>
            </a:solidFill>
            <a:prstDash val="solid"/>
            <a:round/>
            <a:headEnd len="med" w="med" type="none"/>
            <a:tailEnd len="med" w="med" type="none"/>
          </a:ln>
        </p:spPr>
      </p:cxnSp>
      <p:sp>
        <p:nvSpPr>
          <p:cNvPr id="206" name="Google Shape;206;p35"/>
          <p:cNvSpPr txBox="1"/>
          <p:nvPr/>
        </p:nvSpPr>
        <p:spPr>
          <a:xfrm>
            <a:off x="7009425" y="849750"/>
            <a:ext cx="221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why it is needed, given what was argued before</a:t>
            </a:r>
            <a:endParaRPr/>
          </a:p>
        </p:txBody>
      </p:sp>
      <p:cxnSp>
        <p:nvCxnSpPr>
          <p:cNvPr id="207" name="Google Shape;207;p35"/>
          <p:cNvCxnSpPr/>
          <p:nvPr/>
        </p:nvCxnSpPr>
        <p:spPr>
          <a:xfrm>
            <a:off x="489375" y="1334625"/>
            <a:ext cx="1176600" cy="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6"/>
          <p:cNvPicPr preferRelativeResize="0"/>
          <p:nvPr/>
        </p:nvPicPr>
        <p:blipFill>
          <a:blip r:embed="rId3">
            <a:alphaModFix/>
          </a:blip>
          <a:stretch>
            <a:fillRect/>
          </a:stretch>
        </p:blipFill>
        <p:spPr>
          <a:xfrm>
            <a:off x="277151" y="411225"/>
            <a:ext cx="6675049" cy="2024225"/>
          </a:xfrm>
          <a:prstGeom prst="rect">
            <a:avLst/>
          </a:prstGeom>
          <a:noFill/>
          <a:ln>
            <a:noFill/>
          </a:ln>
        </p:spPr>
      </p:pic>
      <p:cxnSp>
        <p:nvCxnSpPr>
          <p:cNvPr id="213" name="Google Shape;213;p36"/>
          <p:cNvCxnSpPr/>
          <p:nvPr/>
        </p:nvCxnSpPr>
        <p:spPr>
          <a:xfrm>
            <a:off x="1691450" y="1334625"/>
            <a:ext cx="5080500" cy="0"/>
          </a:xfrm>
          <a:prstGeom prst="straightConnector1">
            <a:avLst/>
          </a:prstGeom>
          <a:noFill/>
          <a:ln cap="flat" cmpd="sng" w="28575">
            <a:solidFill>
              <a:srgbClr val="FF0000"/>
            </a:solidFill>
            <a:prstDash val="solid"/>
            <a:round/>
            <a:headEnd len="med" w="med" type="none"/>
            <a:tailEnd len="med" w="med" type="none"/>
          </a:ln>
        </p:spPr>
      </p:cxnSp>
      <p:sp>
        <p:nvSpPr>
          <p:cNvPr id="214" name="Google Shape;214;p36"/>
          <p:cNvSpPr txBox="1"/>
          <p:nvPr/>
        </p:nvSpPr>
        <p:spPr>
          <a:xfrm>
            <a:off x="6771950" y="1086825"/>
            <a:ext cx="221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who will benefit?</a:t>
            </a:r>
            <a:endParaRPr/>
          </a:p>
          <a:p>
            <a:pPr indent="0" lvl="0" marL="0" rtl="0" algn="l">
              <a:spcBef>
                <a:spcPts val="0"/>
              </a:spcBef>
              <a:spcAft>
                <a:spcPts val="0"/>
              </a:spcAft>
              <a:buNone/>
            </a:pPr>
            <a:r>
              <a:rPr lang="en"/>
              <a:t>how will they benefit?</a:t>
            </a:r>
            <a:endParaRPr/>
          </a:p>
        </p:txBody>
      </p:sp>
      <p:cxnSp>
        <p:nvCxnSpPr>
          <p:cNvPr id="215" name="Google Shape;215;p36"/>
          <p:cNvCxnSpPr/>
          <p:nvPr/>
        </p:nvCxnSpPr>
        <p:spPr>
          <a:xfrm>
            <a:off x="489375" y="1487025"/>
            <a:ext cx="2899800" cy="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7"/>
          <p:cNvPicPr preferRelativeResize="0"/>
          <p:nvPr/>
        </p:nvPicPr>
        <p:blipFill>
          <a:blip r:embed="rId3">
            <a:alphaModFix/>
          </a:blip>
          <a:stretch>
            <a:fillRect/>
          </a:stretch>
        </p:blipFill>
        <p:spPr>
          <a:xfrm>
            <a:off x="277151" y="411225"/>
            <a:ext cx="6675049" cy="2024225"/>
          </a:xfrm>
          <a:prstGeom prst="rect">
            <a:avLst/>
          </a:prstGeom>
          <a:noFill/>
          <a:ln>
            <a:noFill/>
          </a:ln>
        </p:spPr>
      </p:pic>
      <p:cxnSp>
        <p:nvCxnSpPr>
          <p:cNvPr id="221" name="Google Shape;221;p37"/>
          <p:cNvCxnSpPr/>
          <p:nvPr/>
        </p:nvCxnSpPr>
        <p:spPr>
          <a:xfrm>
            <a:off x="419700" y="2065900"/>
            <a:ext cx="4769100" cy="19800"/>
          </a:xfrm>
          <a:prstGeom prst="straightConnector1">
            <a:avLst/>
          </a:prstGeom>
          <a:noFill/>
          <a:ln cap="flat" cmpd="sng" w="28575">
            <a:solidFill>
              <a:srgbClr val="FF0000"/>
            </a:solidFill>
            <a:prstDash val="solid"/>
            <a:round/>
            <a:headEnd len="med" w="med" type="none"/>
            <a:tailEnd len="med" w="med" type="none"/>
          </a:ln>
        </p:spPr>
      </p:cxnSp>
      <p:sp>
        <p:nvSpPr>
          <p:cNvPr id="222" name="Google Shape;222;p37"/>
          <p:cNvSpPr txBox="1"/>
          <p:nvPr/>
        </p:nvSpPr>
        <p:spPr>
          <a:xfrm>
            <a:off x="6860975" y="1640025"/>
            <a:ext cx="22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anticipated impacts</a:t>
            </a:r>
            <a:endParaRPr/>
          </a:p>
        </p:txBody>
      </p:sp>
      <p:cxnSp>
        <p:nvCxnSpPr>
          <p:cNvPr id="223" name="Google Shape;223;p37"/>
          <p:cNvCxnSpPr/>
          <p:nvPr/>
        </p:nvCxnSpPr>
        <p:spPr>
          <a:xfrm>
            <a:off x="4546575" y="1894000"/>
            <a:ext cx="2270100" cy="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38"/>
          <p:cNvPicPr preferRelativeResize="0"/>
          <p:nvPr/>
        </p:nvPicPr>
        <p:blipFill>
          <a:blip r:embed="rId3">
            <a:alphaModFix/>
          </a:blip>
          <a:stretch>
            <a:fillRect/>
          </a:stretch>
        </p:blipFill>
        <p:spPr>
          <a:xfrm>
            <a:off x="277151" y="411225"/>
            <a:ext cx="6675049" cy="2024225"/>
          </a:xfrm>
          <a:prstGeom prst="rect">
            <a:avLst/>
          </a:prstGeom>
          <a:noFill/>
          <a:ln>
            <a:noFill/>
          </a:ln>
        </p:spPr>
      </p:pic>
      <p:sp>
        <p:nvSpPr>
          <p:cNvPr id="229" name="Google Shape;229;p38"/>
          <p:cNvSpPr txBox="1"/>
          <p:nvPr/>
        </p:nvSpPr>
        <p:spPr>
          <a:xfrm>
            <a:off x="6952200" y="2905450"/>
            <a:ext cx="22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main idea</a:t>
            </a:r>
            <a:endParaRPr/>
          </a:p>
        </p:txBody>
      </p:sp>
      <p:pic>
        <p:nvPicPr>
          <p:cNvPr id="230" name="Google Shape;230;p38"/>
          <p:cNvPicPr preferRelativeResize="0"/>
          <p:nvPr/>
        </p:nvPicPr>
        <p:blipFill>
          <a:blip r:embed="rId4">
            <a:alphaModFix/>
          </a:blip>
          <a:stretch>
            <a:fillRect/>
          </a:stretch>
        </p:blipFill>
        <p:spPr>
          <a:xfrm>
            <a:off x="419700" y="2575150"/>
            <a:ext cx="6441701" cy="1424375"/>
          </a:xfrm>
          <a:prstGeom prst="rect">
            <a:avLst/>
          </a:prstGeom>
          <a:noFill/>
          <a:ln>
            <a:noFill/>
          </a:ln>
        </p:spPr>
      </p:pic>
      <p:cxnSp>
        <p:nvCxnSpPr>
          <p:cNvPr id="231" name="Google Shape;231;p38"/>
          <p:cNvCxnSpPr>
            <a:stCxn id="230" idx="1"/>
          </p:cNvCxnSpPr>
          <p:nvPr/>
        </p:nvCxnSpPr>
        <p:spPr>
          <a:xfrm flipH="1" rot="10800000">
            <a:off x="419700" y="3265438"/>
            <a:ext cx="5071500" cy="21900"/>
          </a:xfrm>
          <a:prstGeom prst="straightConnector1">
            <a:avLst/>
          </a:prstGeom>
          <a:noFill/>
          <a:ln cap="flat" cmpd="sng" w="28575">
            <a:solidFill>
              <a:srgbClr val="FF0000"/>
            </a:solidFill>
            <a:prstDash val="solid"/>
            <a:round/>
            <a:headEnd len="med" w="med" type="none"/>
            <a:tailEnd len="med" w="med" type="none"/>
          </a:ln>
        </p:spPr>
      </p:cxnSp>
      <p:cxnSp>
        <p:nvCxnSpPr>
          <p:cNvPr id="232" name="Google Shape;232;p38"/>
          <p:cNvCxnSpPr/>
          <p:nvPr/>
        </p:nvCxnSpPr>
        <p:spPr>
          <a:xfrm>
            <a:off x="5220925" y="3094600"/>
            <a:ext cx="1640400" cy="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nvSpPr>
        <p:spPr>
          <a:xfrm>
            <a:off x="6856825" y="2073013"/>
            <a:ext cx="22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tangible objectives</a:t>
            </a:r>
            <a:endParaRPr/>
          </a:p>
        </p:txBody>
      </p:sp>
      <p:pic>
        <p:nvPicPr>
          <p:cNvPr id="238" name="Google Shape;238;p39"/>
          <p:cNvPicPr preferRelativeResize="0"/>
          <p:nvPr/>
        </p:nvPicPr>
        <p:blipFill>
          <a:blip r:embed="rId3">
            <a:alphaModFix/>
          </a:blip>
          <a:stretch>
            <a:fillRect/>
          </a:stretch>
        </p:blipFill>
        <p:spPr>
          <a:xfrm>
            <a:off x="266250" y="1446651"/>
            <a:ext cx="6590576" cy="1940715"/>
          </a:xfrm>
          <a:prstGeom prst="rect">
            <a:avLst/>
          </a:prstGeom>
          <a:noFill/>
          <a:ln>
            <a:noFill/>
          </a:ln>
        </p:spPr>
      </p:pic>
      <p:cxnSp>
        <p:nvCxnSpPr>
          <p:cNvPr id="239" name="Google Shape;239;p39"/>
          <p:cNvCxnSpPr/>
          <p:nvPr/>
        </p:nvCxnSpPr>
        <p:spPr>
          <a:xfrm>
            <a:off x="1400450" y="1886238"/>
            <a:ext cx="1475400" cy="0"/>
          </a:xfrm>
          <a:prstGeom prst="straightConnector1">
            <a:avLst/>
          </a:prstGeom>
          <a:noFill/>
          <a:ln cap="flat" cmpd="sng" w="28575">
            <a:solidFill>
              <a:srgbClr val="FF0000"/>
            </a:solidFill>
            <a:prstDash val="solid"/>
            <a:round/>
            <a:headEnd len="med" w="med" type="none"/>
            <a:tailEnd len="med" w="med" type="none"/>
          </a:ln>
        </p:spPr>
      </p:cxnSp>
      <p:cxnSp>
        <p:nvCxnSpPr>
          <p:cNvPr id="240" name="Google Shape;240;p39"/>
          <p:cNvCxnSpPr/>
          <p:nvPr/>
        </p:nvCxnSpPr>
        <p:spPr>
          <a:xfrm>
            <a:off x="1552850" y="2363113"/>
            <a:ext cx="1868700" cy="0"/>
          </a:xfrm>
          <a:prstGeom prst="straightConnector1">
            <a:avLst/>
          </a:prstGeom>
          <a:noFill/>
          <a:ln cap="flat" cmpd="sng" w="28575">
            <a:solidFill>
              <a:srgbClr val="FF0000"/>
            </a:solidFill>
            <a:prstDash val="solid"/>
            <a:round/>
            <a:headEnd len="med" w="med" type="none"/>
            <a:tailEnd len="med" w="med" type="none"/>
          </a:ln>
        </p:spPr>
      </p:cxnSp>
      <p:cxnSp>
        <p:nvCxnSpPr>
          <p:cNvPr id="241" name="Google Shape;241;p39"/>
          <p:cNvCxnSpPr/>
          <p:nvPr/>
        </p:nvCxnSpPr>
        <p:spPr>
          <a:xfrm>
            <a:off x="1552850" y="2662988"/>
            <a:ext cx="2296500" cy="0"/>
          </a:xfrm>
          <a:prstGeom prst="straightConnector1">
            <a:avLst/>
          </a:prstGeom>
          <a:noFill/>
          <a:ln cap="flat" cmpd="sng" w="28575">
            <a:solidFill>
              <a:srgbClr val="FF0000"/>
            </a:solidFill>
            <a:prstDash val="solid"/>
            <a:round/>
            <a:headEnd len="med" w="med" type="none"/>
            <a:tailEnd len="med" w="med" type="none"/>
          </a:ln>
        </p:spPr>
      </p:cxnSp>
      <p:cxnSp>
        <p:nvCxnSpPr>
          <p:cNvPr id="242" name="Google Shape;242;p39"/>
          <p:cNvCxnSpPr/>
          <p:nvPr/>
        </p:nvCxnSpPr>
        <p:spPr>
          <a:xfrm>
            <a:off x="1609375" y="3132463"/>
            <a:ext cx="2296500" cy="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248" name="Google Shape;248;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How you intend to answer your research questions. </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What technologies are you going to use? </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Why are they the most suitable to answer your research questions or solve your problem? </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What elements of the project are risky, and how will you mitigate this risk e.g. what is your plan B? </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Include an overview diagram to communicate your project architecture, components, and plans)</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41"/>
          <p:cNvPicPr preferRelativeResize="0"/>
          <p:nvPr/>
        </p:nvPicPr>
        <p:blipFill>
          <a:blip r:embed="rId3">
            <a:alphaModFix/>
          </a:blip>
          <a:stretch>
            <a:fillRect/>
          </a:stretch>
        </p:blipFill>
        <p:spPr>
          <a:xfrm>
            <a:off x="278700" y="324650"/>
            <a:ext cx="5899982" cy="2076450"/>
          </a:xfrm>
          <a:prstGeom prst="rect">
            <a:avLst/>
          </a:prstGeom>
          <a:noFill/>
          <a:ln>
            <a:noFill/>
          </a:ln>
        </p:spPr>
      </p:pic>
      <p:pic>
        <p:nvPicPr>
          <p:cNvPr id="254" name="Google Shape;254;p41"/>
          <p:cNvPicPr preferRelativeResize="0"/>
          <p:nvPr/>
        </p:nvPicPr>
        <p:blipFill>
          <a:blip r:embed="rId4">
            <a:alphaModFix/>
          </a:blip>
          <a:stretch>
            <a:fillRect/>
          </a:stretch>
        </p:blipFill>
        <p:spPr>
          <a:xfrm>
            <a:off x="356222" y="2295300"/>
            <a:ext cx="5899975" cy="1555253"/>
          </a:xfrm>
          <a:prstGeom prst="rect">
            <a:avLst/>
          </a:prstGeom>
          <a:noFill/>
          <a:ln>
            <a:noFill/>
          </a:ln>
        </p:spPr>
      </p:pic>
      <p:cxnSp>
        <p:nvCxnSpPr>
          <p:cNvPr id="255" name="Google Shape;255;p41"/>
          <p:cNvCxnSpPr/>
          <p:nvPr/>
        </p:nvCxnSpPr>
        <p:spPr>
          <a:xfrm>
            <a:off x="1875850" y="807575"/>
            <a:ext cx="2759700" cy="0"/>
          </a:xfrm>
          <a:prstGeom prst="straightConnector1">
            <a:avLst/>
          </a:prstGeom>
          <a:noFill/>
          <a:ln cap="flat" cmpd="sng" w="28575">
            <a:solidFill>
              <a:srgbClr val="FF0000"/>
            </a:solidFill>
            <a:prstDash val="solid"/>
            <a:round/>
            <a:headEnd len="med" w="med" type="none"/>
            <a:tailEnd len="med" w="med" type="none"/>
          </a:ln>
        </p:spPr>
      </p:cxnSp>
      <p:cxnSp>
        <p:nvCxnSpPr>
          <p:cNvPr id="256" name="Google Shape;256;p41"/>
          <p:cNvCxnSpPr/>
          <p:nvPr/>
        </p:nvCxnSpPr>
        <p:spPr>
          <a:xfrm>
            <a:off x="1277700" y="1309500"/>
            <a:ext cx="1901700" cy="0"/>
          </a:xfrm>
          <a:prstGeom prst="straightConnector1">
            <a:avLst/>
          </a:prstGeom>
          <a:noFill/>
          <a:ln cap="flat" cmpd="sng" w="28575">
            <a:solidFill>
              <a:srgbClr val="FF0000"/>
            </a:solidFill>
            <a:prstDash val="solid"/>
            <a:round/>
            <a:headEnd len="med" w="med" type="none"/>
            <a:tailEnd len="med" w="med" type="none"/>
          </a:ln>
        </p:spPr>
      </p:cxnSp>
      <p:sp>
        <p:nvSpPr>
          <p:cNvPr id="257" name="Google Shape;257;p41"/>
          <p:cNvSpPr txBox="1"/>
          <p:nvPr/>
        </p:nvSpPr>
        <p:spPr>
          <a:xfrm>
            <a:off x="6568750" y="501475"/>
            <a:ext cx="22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component &amp; how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rPr>
              <a:t>Types of Projects</a:t>
            </a:r>
            <a:endParaRPr>
              <a:solidFill>
                <a:srgbClr val="1C4587"/>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chemeClr val="dk1"/>
              </a:buClr>
              <a:buSzPts val="1400"/>
              <a:buAutoNum type="arabicPeriod"/>
            </a:pPr>
            <a:r>
              <a:rPr b="1" lang="en" sz="1400">
                <a:solidFill>
                  <a:schemeClr val="dk1"/>
                </a:solidFill>
              </a:rPr>
              <a:t>Building knowledge graphs.</a:t>
            </a:r>
            <a:r>
              <a:rPr lang="en" sz="1400">
                <a:solidFill>
                  <a:schemeClr val="dk1"/>
                </a:solidFill>
              </a:rPr>
              <a:t> choose 2 or more publicly available and open datasets about any topic that you are interested in, that are not already available in RDF. Convert them to RDF, link them to standardized ontologies and/or construct a FAIR ontology, assess KG quality, and demonstrate its utility by answering research-worthy competency questions.</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sz="1400">
                <a:solidFill>
                  <a:schemeClr val="dk1"/>
                </a:solidFill>
              </a:rPr>
              <a:t>Mining a knowledge graph: </a:t>
            </a:r>
            <a:r>
              <a:rPr lang="en" sz="1400">
                <a:solidFill>
                  <a:schemeClr val="dk1"/>
                </a:solidFill>
              </a:rPr>
              <a:t>choose one or more existing knowledge graphs</a:t>
            </a:r>
            <a:r>
              <a:rPr b="1" lang="en" sz="1400">
                <a:solidFill>
                  <a:schemeClr val="dk1"/>
                </a:solidFill>
              </a:rPr>
              <a:t> </a:t>
            </a:r>
            <a:r>
              <a:rPr lang="en" sz="1400">
                <a:solidFill>
                  <a:schemeClr val="dk1"/>
                </a:solidFill>
              </a:rPr>
              <a:t>(preferably of large size with millions of entities) and apply techniques such as semantic data integration, link prediction, and/or advanced reasoning to derive new information from the graph which is not explicitly present. Ensure there is a proper evaluation of the approach. Try to find insights that are counterintuitive, surprising and add to the body of human knowledge.</a:t>
            </a:r>
            <a:endParaRPr sz="1400">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sz="1400">
                <a:solidFill>
                  <a:schemeClr val="dk1"/>
                </a:solidFill>
              </a:rPr>
              <a:t>Build and mine a knowledge graph.</a:t>
            </a:r>
            <a:r>
              <a:rPr lang="en" sz="1400">
                <a:solidFill>
                  <a:schemeClr val="dk1"/>
                </a:solidFill>
              </a:rPr>
              <a:t> This project requires a new graph to be constructed in support of KG-specific data mining. The project is focused on this end to end exploration, and therefore may not necessarily have to address every expectation with respect to a study devoted to either building a high quality KG, or mining one or more KGs.</a:t>
            </a:r>
            <a:endParaRPr b="1" sz="19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42"/>
          <p:cNvPicPr preferRelativeResize="0"/>
          <p:nvPr/>
        </p:nvPicPr>
        <p:blipFill>
          <a:blip r:embed="rId3">
            <a:alphaModFix/>
          </a:blip>
          <a:stretch>
            <a:fillRect/>
          </a:stretch>
        </p:blipFill>
        <p:spPr>
          <a:xfrm>
            <a:off x="278700" y="324650"/>
            <a:ext cx="5899982" cy="2076450"/>
          </a:xfrm>
          <a:prstGeom prst="rect">
            <a:avLst/>
          </a:prstGeom>
          <a:noFill/>
          <a:ln>
            <a:noFill/>
          </a:ln>
        </p:spPr>
      </p:pic>
      <p:pic>
        <p:nvPicPr>
          <p:cNvPr id="263" name="Google Shape;263;p42"/>
          <p:cNvPicPr preferRelativeResize="0"/>
          <p:nvPr/>
        </p:nvPicPr>
        <p:blipFill>
          <a:blip r:embed="rId4">
            <a:alphaModFix/>
          </a:blip>
          <a:stretch>
            <a:fillRect/>
          </a:stretch>
        </p:blipFill>
        <p:spPr>
          <a:xfrm>
            <a:off x="356222" y="2295300"/>
            <a:ext cx="5899975" cy="1555253"/>
          </a:xfrm>
          <a:prstGeom prst="rect">
            <a:avLst/>
          </a:prstGeom>
          <a:noFill/>
          <a:ln>
            <a:noFill/>
          </a:ln>
        </p:spPr>
      </p:pic>
      <p:cxnSp>
        <p:nvCxnSpPr>
          <p:cNvPr id="264" name="Google Shape;264;p42"/>
          <p:cNvCxnSpPr/>
          <p:nvPr/>
        </p:nvCxnSpPr>
        <p:spPr>
          <a:xfrm>
            <a:off x="3675150" y="1626100"/>
            <a:ext cx="1095900" cy="0"/>
          </a:xfrm>
          <a:prstGeom prst="straightConnector1">
            <a:avLst/>
          </a:prstGeom>
          <a:noFill/>
          <a:ln cap="flat" cmpd="sng" w="28575">
            <a:solidFill>
              <a:srgbClr val="FF0000"/>
            </a:solidFill>
            <a:prstDash val="solid"/>
            <a:round/>
            <a:headEnd len="med" w="med" type="none"/>
            <a:tailEnd len="med" w="med" type="none"/>
          </a:ln>
        </p:spPr>
      </p:cxnSp>
      <p:sp>
        <p:nvSpPr>
          <p:cNvPr id="265" name="Google Shape;265;p42"/>
          <p:cNvSpPr txBox="1"/>
          <p:nvPr/>
        </p:nvSpPr>
        <p:spPr>
          <a:xfrm>
            <a:off x="6256200" y="1318300"/>
            <a:ext cx="221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component &amp; considerations</a:t>
            </a:r>
            <a:endParaRPr/>
          </a:p>
        </p:txBody>
      </p:sp>
      <p:cxnSp>
        <p:nvCxnSpPr>
          <p:cNvPr id="266" name="Google Shape;266;p42"/>
          <p:cNvCxnSpPr/>
          <p:nvPr/>
        </p:nvCxnSpPr>
        <p:spPr>
          <a:xfrm>
            <a:off x="3979950" y="1778500"/>
            <a:ext cx="1978500" cy="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3"/>
          <p:cNvPicPr preferRelativeResize="0"/>
          <p:nvPr/>
        </p:nvPicPr>
        <p:blipFill>
          <a:blip r:embed="rId3">
            <a:alphaModFix/>
          </a:blip>
          <a:stretch>
            <a:fillRect/>
          </a:stretch>
        </p:blipFill>
        <p:spPr>
          <a:xfrm>
            <a:off x="278700" y="324650"/>
            <a:ext cx="5899982" cy="2076450"/>
          </a:xfrm>
          <a:prstGeom prst="rect">
            <a:avLst/>
          </a:prstGeom>
          <a:noFill/>
          <a:ln>
            <a:noFill/>
          </a:ln>
        </p:spPr>
      </p:pic>
      <p:pic>
        <p:nvPicPr>
          <p:cNvPr id="272" name="Google Shape;272;p43"/>
          <p:cNvPicPr preferRelativeResize="0"/>
          <p:nvPr/>
        </p:nvPicPr>
        <p:blipFill>
          <a:blip r:embed="rId4">
            <a:alphaModFix/>
          </a:blip>
          <a:stretch>
            <a:fillRect/>
          </a:stretch>
        </p:blipFill>
        <p:spPr>
          <a:xfrm>
            <a:off x="356222" y="2295300"/>
            <a:ext cx="5899975" cy="1555253"/>
          </a:xfrm>
          <a:prstGeom prst="rect">
            <a:avLst/>
          </a:prstGeom>
          <a:noFill/>
          <a:ln>
            <a:noFill/>
          </a:ln>
        </p:spPr>
      </p:pic>
      <p:cxnSp>
        <p:nvCxnSpPr>
          <p:cNvPr id="273" name="Google Shape;273;p43"/>
          <p:cNvCxnSpPr/>
          <p:nvPr/>
        </p:nvCxnSpPr>
        <p:spPr>
          <a:xfrm>
            <a:off x="917200" y="2112800"/>
            <a:ext cx="1803900" cy="0"/>
          </a:xfrm>
          <a:prstGeom prst="straightConnector1">
            <a:avLst/>
          </a:prstGeom>
          <a:noFill/>
          <a:ln cap="flat" cmpd="sng" w="28575">
            <a:solidFill>
              <a:srgbClr val="FF0000"/>
            </a:solidFill>
            <a:prstDash val="solid"/>
            <a:round/>
            <a:headEnd len="med" w="med" type="none"/>
            <a:tailEnd len="med" w="med" type="none"/>
          </a:ln>
        </p:spPr>
      </p:cxnSp>
      <p:sp>
        <p:nvSpPr>
          <p:cNvPr id="274" name="Google Shape;274;p43"/>
          <p:cNvSpPr txBox="1"/>
          <p:nvPr/>
        </p:nvSpPr>
        <p:spPr>
          <a:xfrm>
            <a:off x="6211950" y="2055725"/>
            <a:ext cx="22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evaluation</a:t>
            </a:r>
            <a:r>
              <a:rPr lang="en"/>
              <a:t> </a:t>
            </a:r>
            <a:r>
              <a:rPr lang="en"/>
              <a:t>&amp; approach</a:t>
            </a:r>
            <a:endParaRPr/>
          </a:p>
        </p:txBody>
      </p:sp>
      <p:cxnSp>
        <p:nvCxnSpPr>
          <p:cNvPr id="275" name="Google Shape;275;p43"/>
          <p:cNvCxnSpPr/>
          <p:nvPr/>
        </p:nvCxnSpPr>
        <p:spPr>
          <a:xfrm>
            <a:off x="6066850" y="2021850"/>
            <a:ext cx="0" cy="12006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4"/>
          <p:cNvPicPr preferRelativeResize="0"/>
          <p:nvPr/>
        </p:nvPicPr>
        <p:blipFill>
          <a:blip r:embed="rId3">
            <a:alphaModFix/>
          </a:blip>
          <a:stretch>
            <a:fillRect/>
          </a:stretch>
        </p:blipFill>
        <p:spPr>
          <a:xfrm>
            <a:off x="278700" y="324650"/>
            <a:ext cx="5899982" cy="2076450"/>
          </a:xfrm>
          <a:prstGeom prst="rect">
            <a:avLst/>
          </a:prstGeom>
          <a:noFill/>
          <a:ln>
            <a:noFill/>
          </a:ln>
        </p:spPr>
      </p:pic>
      <p:pic>
        <p:nvPicPr>
          <p:cNvPr id="281" name="Google Shape;281;p44"/>
          <p:cNvPicPr preferRelativeResize="0"/>
          <p:nvPr/>
        </p:nvPicPr>
        <p:blipFill>
          <a:blip r:embed="rId4">
            <a:alphaModFix/>
          </a:blip>
          <a:stretch>
            <a:fillRect/>
          </a:stretch>
        </p:blipFill>
        <p:spPr>
          <a:xfrm>
            <a:off x="356222" y="2295300"/>
            <a:ext cx="5899975" cy="1555253"/>
          </a:xfrm>
          <a:prstGeom prst="rect">
            <a:avLst/>
          </a:prstGeom>
          <a:noFill/>
          <a:ln>
            <a:noFill/>
          </a:ln>
        </p:spPr>
      </p:pic>
      <p:cxnSp>
        <p:nvCxnSpPr>
          <p:cNvPr id="282" name="Google Shape;282;p44"/>
          <p:cNvCxnSpPr/>
          <p:nvPr/>
        </p:nvCxnSpPr>
        <p:spPr>
          <a:xfrm>
            <a:off x="1204775" y="3425400"/>
            <a:ext cx="3898200" cy="0"/>
          </a:xfrm>
          <a:prstGeom prst="straightConnector1">
            <a:avLst/>
          </a:prstGeom>
          <a:noFill/>
          <a:ln cap="flat" cmpd="sng" w="28575">
            <a:solidFill>
              <a:srgbClr val="FF0000"/>
            </a:solidFill>
            <a:prstDash val="solid"/>
            <a:round/>
            <a:headEnd len="med" w="med" type="none"/>
            <a:tailEnd len="med" w="med" type="none"/>
          </a:ln>
        </p:spPr>
      </p:cxnSp>
      <p:sp>
        <p:nvSpPr>
          <p:cNvPr id="283" name="Google Shape;283;p44"/>
          <p:cNvSpPr txBox="1"/>
          <p:nvPr/>
        </p:nvSpPr>
        <p:spPr>
          <a:xfrm>
            <a:off x="6256200" y="3257725"/>
            <a:ext cx="22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risk mitigation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MIlestones and Deliverables</a:t>
            </a:r>
            <a:endParaRPr/>
          </a:p>
        </p:txBody>
      </p:sp>
      <p:sp>
        <p:nvSpPr>
          <p:cNvPr id="289" name="Google Shape;289;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Checkpoints and deliverables in the project that can be used to measure progress. These can be in the form of modules for a software package; components or sections of a Knowledge Graph if you are constructing one; subset of a full set of questions that will be answered by certain checkpoints in the project etc.</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46"/>
          <p:cNvPicPr preferRelativeResize="0"/>
          <p:nvPr/>
        </p:nvPicPr>
        <p:blipFill>
          <a:blip r:embed="rId3">
            <a:alphaModFix/>
          </a:blip>
          <a:stretch>
            <a:fillRect/>
          </a:stretch>
        </p:blipFill>
        <p:spPr>
          <a:xfrm>
            <a:off x="250174" y="501425"/>
            <a:ext cx="5782499" cy="4317599"/>
          </a:xfrm>
          <a:prstGeom prst="rect">
            <a:avLst/>
          </a:prstGeom>
          <a:noFill/>
          <a:ln>
            <a:noFill/>
          </a:ln>
        </p:spPr>
      </p:pic>
      <p:sp>
        <p:nvSpPr>
          <p:cNvPr id="295" name="Google Shape;295;p46"/>
          <p:cNvSpPr txBox="1"/>
          <p:nvPr/>
        </p:nvSpPr>
        <p:spPr>
          <a:xfrm>
            <a:off x="6248825" y="1436300"/>
            <a:ext cx="2212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component,</a:t>
            </a:r>
            <a:endParaRPr/>
          </a:p>
          <a:p>
            <a:pPr indent="0" lvl="0" marL="0" rtl="0" algn="l">
              <a:spcBef>
                <a:spcPts val="0"/>
              </a:spcBef>
              <a:spcAft>
                <a:spcPts val="0"/>
              </a:spcAft>
              <a:buNone/>
            </a:pPr>
            <a:r>
              <a:rPr lang="en"/>
              <a:t>timeline, </a:t>
            </a:r>
            <a:endParaRPr/>
          </a:p>
          <a:p>
            <a:pPr indent="0" lvl="0" marL="0" rtl="0" algn="l">
              <a:spcBef>
                <a:spcPts val="0"/>
              </a:spcBef>
              <a:spcAft>
                <a:spcPts val="0"/>
              </a:spcAft>
              <a:buNone/>
            </a:pPr>
            <a:r>
              <a:rPr lang="en"/>
              <a:t>and deliverable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Anticipated Results</a:t>
            </a:r>
            <a:endParaRPr/>
          </a:p>
        </p:txBody>
      </p:sp>
      <p:sp>
        <p:nvSpPr>
          <p:cNvPr id="301" name="Google Shape;301;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What do you expect the main outputs of your project to be in terms of new knowledge or insights, new technology or capabilities, challenges addressed, and importance to others</a:t>
            </a:r>
            <a:endParaRPr sz="1600"/>
          </a:p>
        </p:txBody>
      </p:sp>
      <p:pic>
        <p:nvPicPr>
          <p:cNvPr id="302" name="Google Shape;302;p47"/>
          <p:cNvPicPr preferRelativeResize="0"/>
          <p:nvPr/>
        </p:nvPicPr>
        <p:blipFill>
          <a:blip r:embed="rId3">
            <a:alphaModFix/>
          </a:blip>
          <a:stretch>
            <a:fillRect/>
          </a:stretch>
        </p:blipFill>
        <p:spPr>
          <a:xfrm>
            <a:off x="381777" y="2501927"/>
            <a:ext cx="7027900" cy="1634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08" name="Google Shape;308;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A section containing proper references for inline citations. Use a citation manager like Endnote, Mendeley, or Paperpile to insert and automatically format citations and references.</a:t>
            </a:r>
            <a:endParaRPr sz="1600"/>
          </a:p>
        </p:txBody>
      </p:sp>
      <p:pic>
        <p:nvPicPr>
          <p:cNvPr id="309" name="Google Shape;309;p48"/>
          <p:cNvPicPr preferRelativeResize="0"/>
          <p:nvPr/>
        </p:nvPicPr>
        <p:blipFill>
          <a:blip r:embed="rId3">
            <a:alphaModFix/>
          </a:blip>
          <a:stretch>
            <a:fillRect/>
          </a:stretch>
        </p:blipFill>
        <p:spPr>
          <a:xfrm>
            <a:off x="311697" y="2124622"/>
            <a:ext cx="5882901" cy="1951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rPr>
              <a:t>Project Proposal</a:t>
            </a:r>
            <a:endParaRPr>
              <a:solidFill>
                <a:srgbClr val="1C4587"/>
              </a:solidFill>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The project proposal must be </a:t>
            </a:r>
            <a:r>
              <a:rPr b="1" lang="en" sz="1000">
                <a:solidFill>
                  <a:schemeClr val="dk1"/>
                </a:solidFill>
              </a:rPr>
              <a:t>at most</a:t>
            </a:r>
            <a:r>
              <a:rPr lang="en" sz="1000">
                <a:solidFill>
                  <a:schemeClr val="dk1"/>
                </a:solidFill>
              </a:rPr>
              <a:t> 2 pages (excluding references). </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Significance:  </a:t>
            </a:r>
            <a:r>
              <a:rPr lang="en" sz="1100">
                <a:solidFill>
                  <a:schemeClr val="dk1"/>
                </a:solidFill>
              </a:rPr>
              <a:t>(What is the problem, and why is it an important problem? Who is impacted by the problem? What is the cost of not solving the problem? What opportunities arise should the problem be addressed?)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Related work </a:t>
            </a:r>
            <a:r>
              <a:rPr lang="en" sz="1100">
                <a:solidFill>
                  <a:schemeClr val="dk1"/>
                </a:solidFill>
              </a:rPr>
              <a:t>(Are there others who tried to do this or something similar before? If not, describe how previous work is different from what you propose and what gap yours will fill in the body of scientific knowledge.)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Goal and specific objectives </a:t>
            </a:r>
            <a:r>
              <a:rPr lang="en" sz="1100">
                <a:solidFill>
                  <a:schemeClr val="dk1"/>
                </a:solidFill>
              </a:rPr>
              <a:t>(What is the overarching goal of the project? What specific objectives will be pursued in the project? Briefly describe how these objectives will be addressed. Indicate how these objectives are relevant to the course learning objectives)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Anticipated results </a:t>
            </a:r>
            <a:r>
              <a:rPr lang="en" sz="1100">
                <a:solidFill>
                  <a:schemeClr val="dk1"/>
                </a:solidFill>
              </a:rPr>
              <a:t>(What do you expect the main outputs of your project to be in terms of new knowledge or insights, new technology or capabilities, challenges addressed, and importance to others)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Approach </a:t>
            </a:r>
            <a:r>
              <a:rPr lang="en" sz="1100">
                <a:solidFill>
                  <a:schemeClr val="dk1"/>
                </a:solidFill>
              </a:rPr>
              <a:t>(How you intend to answer your research questions. What data and technologies are you going to use? Why are they the most suitable to answer your research questions or solve your problem? What elements of the project are risky, and how will you mitigate this risk e.g. what is your plan B? Include an overview diagram to communicate your project architecture, components, and plans)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Milestones &amp; deliverables</a:t>
            </a:r>
            <a:r>
              <a:rPr lang="en" sz="1100">
                <a:solidFill>
                  <a:schemeClr val="dk1"/>
                </a:solidFill>
              </a:rPr>
              <a:t> (Checkpoints and deliverables in the project that can be used to measure progress. These can be in the form of modules for a software package; components or sections of a Knowledge Graph if you are constructing one; subset of a full set of questions that will be answered by certain checkpoints in the project etc.)</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References: </a:t>
            </a:r>
            <a:r>
              <a:rPr lang="en" sz="1100">
                <a:solidFill>
                  <a:schemeClr val="dk1"/>
                </a:solidFill>
              </a:rPr>
              <a:t>A section containing proper references for inline citations. Use a citation manager like Endnote, Zotero, Mendeley, or Paperpile to insert and automatically format citations and references.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rPr>
              <a:t>Project Report (6 pages)</a:t>
            </a:r>
            <a:endParaRPr>
              <a:solidFill>
                <a:srgbClr val="1C4587"/>
              </a:solidFill>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1"/>
                </a:solidFill>
              </a:rPr>
              <a:t>The project report must be </a:t>
            </a:r>
            <a:r>
              <a:rPr b="1" lang="en" sz="1100">
                <a:solidFill>
                  <a:schemeClr val="dk1"/>
                </a:solidFill>
              </a:rPr>
              <a:t>at most</a:t>
            </a:r>
            <a:r>
              <a:rPr lang="en" sz="1100">
                <a:solidFill>
                  <a:schemeClr val="dk1"/>
                </a:solidFill>
              </a:rPr>
              <a:t> 6 pages (excluding references).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The report </a:t>
            </a:r>
            <a:r>
              <a:rPr b="1" lang="en" sz="1100" u="sng">
                <a:solidFill>
                  <a:schemeClr val="dk1"/>
                </a:solidFill>
              </a:rPr>
              <a:t>must </a:t>
            </a:r>
            <a:r>
              <a:rPr b="1" lang="en" sz="1100">
                <a:solidFill>
                  <a:schemeClr val="dk1"/>
                </a:solidFill>
              </a:rPr>
              <a:t>contain the following major sections:</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Project Title</a:t>
            </a:r>
            <a:r>
              <a:rPr lang="en" sz="1100">
                <a:solidFill>
                  <a:schemeClr val="dk1"/>
                </a:solidFill>
              </a:rPr>
              <a:t>, date, student name, and student number.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Abstract: </a:t>
            </a:r>
            <a:r>
              <a:rPr lang="en" sz="1100">
                <a:solidFill>
                  <a:schemeClr val="dk1"/>
                </a:solidFill>
              </a:rPr>
              <a:t>A brief summary of the project and findings.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Introduction</a:t>
            </a:r>
            <a:r>
              <a:rPr lang="en" sz="1100">
                <a:solidFill>
                  <a:schemeClr val="dk1"/>
                </a:solidFill>
              </a:rPr>
              <a:t>: An introduction to the project including the problem description and goal and specific objectives.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Related Work.</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Methodology.</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Results</a:t>
            </a:r>
            <a:r>
              <a:rPr lang="en" sz="1100">
                <a:solidFill>
                  <a:schemeClr val="dk1"/>
                </a:solidFill>
              </a:rPr>
              <a:t>: A description of the results supported by tables and figures. Include references to result materials (e.g. specific files in the project zip file)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Discussion</a:t>
            </a:r>
            <a:r>
              <a:rPr lang="en" sz="1100">
                <a:solidFill>
                  <a:schemeClr val="dk1"/>
                </a:solidFill>
              </a:rPr>
              <a:t>: Your interpretation of the results. In what way does the results support or dispute your hypothesis or shed light on your research questions? What challenges were faced and how were they addressed? What didn’t work, and why? What new insights could you find that add to the body of scientific knowledge? What questions are left unsolved? what way could your or another person extend the work in a future study? In what way did this project help fulfill the course learning objectives?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Conclusions: </a:t>
            </a:r>
            <a:r>
              <a:rPr lang="en" sz="1100">
                <a:solidFill>
                  <a:schemeClr val="dk1"/>
                </a:solidFill>
              </a:rPr>
              <a:t>Briefly summarize the approach, findings, and their significance.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References</a:t>
            </a:r>
            <a:r>
              <a:rPr lang="en" sz="1100">
                <a:solidFill>
                  <a:schemeClr val="dk1"/>
                </a:solidFill>
              </a:rPr>
              <a:t>. </a:t>
            </a:r>
            <a:endParaRPr sz="1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114300" lvl="0" marL="0" rtl="0" algn="l">
              <a:lnSpc>
                <a:spcPct val="115000"/>
              </a:lnSpc>
              <a:spcBef>
                <a:spcPts val="500"/>
              </a:spcBef>
              <a:spcAft>
                <a:spcPts val="500"/>
              </a:spcAft>
              <a:buClr>
                <a:schemeClr val="dk1"/>
              </a:buClr>
              <a:buSzPts val="1100"/>
              <a:buFont typeface="Arial"/>
              <a:buNone/>
            </a:pPr>
            <a:r>
              <a:rPr b="1" lang="en" sz="1600" u="sng"/>
              <a:t>Evaluation Rubric</a:t>
            </a:r>
            <a:endParaRPr sz="1600"/>
          </a:p>
        </p:txBody>
      </p:sp>
      <p:sp>
        <p:nvSpPr>
          <p:cNvPr id="85" name="Google Shape;85;p18"/>
          <p:cNvSpPr txBox="1"/>
          <p:nvPr>
            <p:ph idx="1" type="body"/>
          </p:nvPr>
        </p:nvSpPr>
        <p:spPr>
          <a:xfrm>
            <a:off x="311700" y="1152475"/>
            <a:ext cx="8520600" cy="3416400"/>
          </a:xfrm>
          <a:prstGeom prst="rect">
            <a:avLst/>
          </a:prstGeom>
        </p:spPr>
        <p:txBody>
          <a:bodyPr anchorCtr="0" anchor="t" bIns="91425" lIns="142875" spcFirstLastPara="1" rIns="91425" wrap="square" tIns="91425">
            <a:noAutofit/>
          </a:bodyPr>
          <a:lstStyle/>
          <a:p>
            <a:pPr indent="0" lvl="0" marL="0" rtl="0" algn="l">
              <a:lnSpc>
                <a:spcPct val="115000"/>
              </a:lnSpc>
              <a:spcBef>
                <a:spcPts val="500"/>
              </a:spcBef>
              <a:spcAft>
                <a:spcPts val="0"/>
              </a:spcAft>
              <a:buNone/>
            </a:pPr>
            <a:r>
              <a:rPr lang="en" sz="1100" u="sng">
                <a:solidFill>
                  <a:schemeClr val="dk1"/>
                </a:solidFill>
              </a:rPr>
              <a:t>Project proposal</a:t>
            </a:r>
            <a:r>
              <a:rPr lang="en" sz="1100">
                <a:solidFill>
                  <a:schemeClr val="dk1"/>
                </a:solidFill>
              </a:rPr>
              <a:t> is out of maximum of 6 points, and includes Significance, Methodology, and Quality of Writing</a:t>
            </a:r>
            <a:endParaRPr sz="1100">
              <a:solidFill>
                <a:schemeClr val="dk1"/>
              </a:solidFill>
            </a:endParaRPr>
          </a:p>
          <a:p>
            <a:pPr indent="0" lvl="0" marL="0" rtl="0" algn="l">
              <a:lnSpc>
                <a:spcPct val="115000"/>
              </a:lnSpc>
              <a:spcBef>
                <a:spcPts val="500"/>
              </a:spcBef>
              <a:spcAft>
                <a:spcPts val="0"/>
              </a:spcAft>
              <a:buNone/>
            </a:pPr>
            <a:r>
              <a:rPr lang="en" sz="1100" u="sng">
                <a:solidFill>
                  <a:schemeClr val="dk1"/>
                </a:solidFill>
              </a:rPr>
              <a:t>Project report</a:t>
            </a:r>
            <a:r>
              <a:rPr lang="en" sz="1100">
                <a:solidFill>
                  <a:schemeClr val="dk1"/>
                </a:solidFill>
              </a:rPr>
              <a:t> is out of a maximum of 10 points, and includes Significance, Methodology, Quality of Results, Quality of Discussion, Quality of Writing</a:t>
            </a:r>
            <a:endParaRPr sz="1100">
              <a:solidFill>
                <a:schemeClr val="dk1"/>
              </a:solidFill>
            </a:endParaRPr>
          </a:p>
          <a:p>
            <a:pPr indent="0" lvl="0" marL="0" rtl="0" algn="l">
              <a:lnSpc>
                <a:spcPct val="115000"/>
              </a:lnSpc>
              <a:spcBef>
                <a:spcPts val="500"/>
              </a:spcBef>
              <a:spcAft>
                <a:spcPts val="0"/>
              </a:spcAft>
              <a:buNone/>
            </a:pPr>
            <a:r>
              <a:rPr b="1" lang="en" sz="1100">
                <a:solidFill>
                  <a:schemeClr val="dk1"/>
                </a:solidFill>
              </a:rPr>
              <a:t>Significance (2 points)</a:t>
            </a:r>
            <a:endParaRPr b="1" sz="1100">
              <a:solidFill>
                <a:schemeClr val="dk1"/>
              </a:solidFill>
            </a:endParaRPr>
          </a:p>
          <a:p>
            <a:pPr indent="-298450" lvl="0" marL="457200" rtl="0" algn="l">
              <a:lnSpc>
                <a:spcPct val="115000"/>
              </a:lnSpc>
              <a:spcBef>
                <a:spcPts val="500"/>
              </a:spcBef>
              <a:spcAft>
                <a:spcPts val="0"/>
              </a:spcAft>
              <a:buClr>
                <a:schemeClr val="dk1"/>
              </a:buClr>
              <a:buSzPts val="1100"/>
              <a:buAutoNum type="arabicPeriod"/>
            </a:pPr>
            <a:r>
              <a:rPr lang="en" sz="1100">
                <a:solidFill>
                  <a:schemeClr val="dk1"/>
                </a:solidFill>
              </a:rPr>
              <a:t>The significance of the problem is not described nor supported with literary references [0]</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The significance of the problem is reasonably well communicated, with some literary references and evidence of its importance [1]</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The significance of the problem is convincingly communicated with ample references and substantive evidence of importance [2].</a:t>
            </a:r>
            <a:endParaRPr sz="1100">
              <a:solidFill>
                <a:schemeClr val="dk1"/>
              </a:solidFill>
            </a:endParaRPr>
          </a:p>
          <a:p>
            <a:pPr indent="0" lvl="0" marL="0" rtl="0" algn="l">
              <a:lnSpc>
                <a:spcPct val="115000"/>
              </a:lnSpc>
              <a:spcBef>
                <a:spcPts val="500"/>
              </a:spcBef>
              <a:spcAft>
                <a:spcPts val="0"/>
              </a:spcAft>
              <a:buNone/>
            </a:pPr>
            <a:r>
              <a:rPr b="1" lang="en" sz="1100">
                <a:solidFill>
                  <a:schemeClr val="dk1"/>
                </a:solidFill>
              </a:rPr>
              <a:t>Methodology - Feasibility and Innovation  (2 points)</a:t>
            </a:r>
            <a:endParaRPr b="1" sz="1100">
              <a:solidFill>
                <a:schemeClr val="dk1"/>
              </a:solidFill>
            </a:endParaRPr>
          </a:p>
          <a:p>
            <a:pPr indent="-298450" lvl="0" marL="457200" rtl="0" algn="l">
              <a:lnSpc>
                <a:spcPct val="115000"/>
              </a:lnSpc>
              <a:spcBef>
                <a:spcPts val="500"/>
              </a:spcBef>
              <a:spcAft>
                <a:spcPts val="0"/>
              </a:spcAft>
              <a:buClr>
                <a:schemeClr val="dk1"/>
              </a:buClr>
              <a:buSzPts val="1100"/>
              <a:buAutoNum type="arabicPeriod"/>
            </a:pPr>
            <a:r>
              <a:rPr lang="en" sz="1100">
                <a:solidFill>
                  <a:schemeClr val="dk1"/>
                </a:solidFill>
              </a:rPr>
              <a:t>serious issues with methodology, either too simple or too complex, unclear approach and/or deemed infeasible [0]</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feasible with some concerns that can be addressed, of moderate ambition and/or complexity  [1]</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ambitious, innovative, well planned, risk mitigation included, clear overview of the approach  [2]</a:t>
            </a:r>
            <a:endParaRPr b="1" sz="1100" u="sng">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Rubric</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Clr>
                <a:schemeClr val="dk1"/>
              </a:buClr>
              <a:buSzPts val="1100"/>
              <a:buFont typeface="Arial"/>
              <a:buNone/>
            </a:pPr>
            <a:r>
              <a:rPr b="1" lang="en" sz="1100">
                <a:solidFill>
                  <a:schemeClr val="dk1"/>
                </a:solidFill>
              </a:rPr>
              <a:t>Quality of Writing  (2 points)</a:t>
            </a:r>
            <a:endParaRPr b="1" sz="1100">
              <a:solidFill>
                <a:schemeClr val="dk1"/>
              </a:solidFill>
            </a:endParaRPr>
          </a:p>
          <a:p>
            <a:pPr indent="-298450" lvl="0" marL="457200" rtl="0" algn="l">
              <a:lnSpc>
                <a:spcPct val="115000"/>
              </a:lnSpc>
              <a:spcBef>
                <a:spcPts val="500"/>
              </a:spcBef>
              <a:spcAft>
                <a:spcPts val="0"/>
              </a:spcAft>
              <a:buClr>
                <a:schemeClr val="dk1"/>
              </a:buClr>
              <a:buSzPts val="1100"/>
              <a:buAutoNum type="arabicPeriod"/>
            </a:pPr>
            <a:r>
              <a:rPr lang="en" sz="1100">
                <a:solidFill>
                  <a:schemeClr val="dk1"/>
                </a:solidFill>
              </a:rPr>
              <a:t>poorly written, a struggle to understand the work [0]</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well written, good flow that free of grammatical and spelling mistakes [1]</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superbly written, inspiring to read [2]</a:t>
            </a:r>
            <a:endParaRPr sz="1100">
              <a:solidFill>
                <a:schemeClr val="dk1"/>
              </a:solidFill>
            </a:endParaRPr>
          </a:p>
          <a:p>
            <a:pPr indent="0" lvl="0" marL="0" rtl="0" algn="l">
              <a:lnSpc>
                <a:spcPct val="115000"/>
              </a:lnSpc>
              <a:spcBef>
                <a:spcPts val="5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1100">
                <a:solidFill>
                  <a:schemeClr val="dk1"/>
                </a:solidFill>
              </a:rPr>
              <a:t>Quality of Results  (2 points)</a:t>
            </a:r>
            <a:endParaRPr b="1" sz="1100">
              <a:solidFill>
                <a:schemeClr val="dk1"/>
              </a:solidFill>
            </a:endParaRPr>
          </a:p>
          <a:p>
            <a:pPr indent="-298450" lvl="0" marL="457200" rtl="0" algn="l">
              <a:lnSpc>
                <a:spcPct val="115000"/>
              </a:lnSpc>
              <a:spcBef>
                <a:spcPts val="500"/>
              </a:spcBef>
              <a:spcAft>
                <a:spcPts val="0"/>
              </a:spcAft>
              <a:buClr>
                <a:schemeClr val="dk1"/>
              </a:buClr>
              <a:buSzPts val="1100"/>
              <a:buAutoNum type="arabicPeriod"/>
            </a:pPr>
            <a:r>
              <a:rPr lang="en" sz="1100">
                <a:solidFill>
                  <a:schemeClr val="dk1"/>
                </a:solidFill>
              </a:rPr>
              <a:t>the  results are poorly described, if at all [0]</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the results are well described and/or illustrated, but there are several questions regarding the work performed and results obtained [1]</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the results are clear and very well presented [2]</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500"/>
              </a:spcBef>
              <a:spcAft>
                <a:spcPts val="0"/>
              </a:spcAft>
              <a:buClr>
                <a:schemeClr val="dk1"/>
              </a:buClr>
              <a:buSzPts val="1100"/>
              <a:buFont typeface="Arial"/>
              <a:buNone/>
            </a:pPr>
            <a:r>
              <a:rPr b="1" lang="en" sz="1100">
                <a:solidFill>
                  <a:schemeClr val="dk1"/>
                </a:solidFill>
              </a:rPr>
              <a:t>Quality of Discussion  (2 points)</a:t>
            </a:r>
            <a:endParaRPr b="1" sz="1100">
              <a:solidFill>
                <a:schemeClr val="dk1"/>
              </a:solidFill>
            </a:endParaRPr>
          </a:p>
          <a:p>
            <a:pPr indent="-298450" lvl="0" marL="457200" rtl="0" algn="l">
              <a:lnSpc>
                <a:spcPct val="115000"/>
              </a:lnSpc>
              <a:spcBef>
                <a:spcPts val="500"/>
              </a:spcBef>
              <a:spcAft>
                <a:spcPts val="0"/>
              </a:spcAft>
              <a:buClr>
                <a:schemeClr val="dk1"/>
              </a:buClr>
              <a:buSzPts val="1100"/>
              <a:buAutoNum type="arabicPeriod"/>
            </a:pPr>
            <a:r>
              <a:rPr lang="en" sz="1100">
                <a:solidFill>
                  <a:schemeClr val="dk1"/>
                </a:solidFill>
              </a:rPr>
              <a:t>The discussion does not properly describe the nature and significance of the results [0]</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The discussion summarizes findings, and offers a reasonable but faulty analysis of their significance [1]</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The discussion summarizes findings, correctly interprets these findings, places them in the context of related work, and offers several new avenues for follow up work [2]</a:t>
            </a:r>
            <a:endParaRPr b="1" sz="1100" u="sng">
              <a:solidFill>
                <a:schemeClr val="dk1"/>
              </a:solidFill>
            </a:endParaRPr>
          </a:p>
          <a:p>
            <a:pPr indent="0" lvl="0" marL="0" rtl="0" algn="l">
              <a:spcBef>
                <a:spcPts val="5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Proposal Criteria, elaborated</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900">
                <a:solidFill>
                  <a:schemeClr val="dk1"/>
                </a:solidFill>
              </a:rPr>
              <a:t>Relevance</a:t>
            </a:r>
            <a:endParaRPr b="1" sz="900">
              <a:solidFill>
                <a:schemeClr val="dk1"/>
              </a:solidFill>
            </a:endParaRPr>
          </a:p>
          <a:p>
            <a:pPr indent="0" lvl="0" marL="0" rtl="0" algn="l">
              <a:lnSpc>
                <a:spcPct val="115000"/>
              </a:lnSpc>
              <a:spcBef>
                <a:spcPts val="0"/>
              </a:spcBef>
              <a:spcAft>
                <a:spcPts val="0"/>
              </a:spcAft>
              <a:buNone/>
            </a:pPr>
            <a:r>
              <a:rPr lang="en" sz="900">
                <a:solidFill>
                  <a:schemeClr val="dk1"/>
                </a:solidFill>
              </a:rPr>
              <a:t>To what extent is the work and methods described relevant to the project as a whole and the course objectives? </a:t>
            </a:r>
            <a:endParaRPr sz="900">
              <a:solidFill>
                <a:schemeClr val="dk1"/>
              </a:solidFill>
            </a:endParaRPr>
          </a:p>
          <a:p>
            <a:pPr indent="0" lvl="0" marL="0" rtl="0" algn="l">
              <a:lnSpc>
                <a:spcPct val="115000"/>
              </a:lnSpc>
              <a:spcBef>
                <a:spcPts val="0"/>
              </a:spcBef>
              <a:spcAft>
                <a:spcPts val="0"/>
              </a:spcAft>
              <a:buNone/>
            </a:pPr>
            <a:r>
              <a:t/>
            </a:r>
            <a:endParaRPr b="1" sz="900">
              <a:solidFill>
                <a:srgbClr val="000000"/>
              </a:solidFill>
            </a:endParaRPr>
          </a:p>
          <a:p>
            <a:pPr indent="0" lvl="0" marL="0" rtl="0" algn="l">
              <a:lnSpc>
                <a:spcPct val="115000"/>
              </a:lnSpc>
              <a:spcBef>
                <a:spcPts val="0"/>
              </a:spcBef>
              <a:spcAft>
                <a:spcPts val="0"/>
              </a:spcAft>
              <a:buNone/>
            </a:pPr>
            <a:r>
              <a:rPr b="1" lang="en" sz="900">
                <a:solidFill>
                  <a:srgbClr val="000000"/>
                </a:solidFill>
              </a:rPr>
              <a:t>Significance</a:t>
            </a:r>
            <a:endParaRPr b="1" sz="900">
              <a:solidFill>
                <a:srgbClr val="000000"/>
              </a:solidFill>
            </a:endParaRPr>
          </a:p>
          <a:p>
            <a:pPr indent="0" lvl="0" marL="0" rtl="0" algn="l">
              <a:lnSpc>
                <a:spcPct val="115000"/>
              </a:lnSpc>
              <a:spcBef>
                <a:spcPts val="0"/>
              </a:spcBef>
              <a:spcAft>
                <a:spcPts val="0"/>
              </a:spcAft>
              <a:buNone/>
            </a:pPr>
            <a:r>
              <a:rPr lang="en" sz="900">
                <a:solidFill>
                  <a:srgbClr val="000000"/>
                </a:solidFill>
              </a:rPr>
              <a:t>What is the problem being addressed in the project? How </a:t>
            </a:r>
            <a:r>
              <a:rPr b="1" lang="en" sz="900">
                <a:solidFill>
                  <a:srgbClr val="000000"/>
                </a:solidFill>
              </a:rPr>
              <a:t>important </a:t>
            </a:r>
            <a:r>
              <a:rPr lang="en" sz="900">
                <a:solidFill>
                  <a:srgbClr val="000000"/>
                </a:solidFill>
              </a:rPr>
              <a:t>is this </a:t>
            </a:r>
            <a:r>
              <a:rPr b="1" lang="en" sz="900">
                <a:solidFill>
                  <a:srgbClr val="000000"/>
                </a:solidFill>
              </a:rPr>
              <a:t>problem</a:t>
            </a:r>
            <a:r>
              <a:rPr lang="en" sz="900">
                <a:solidFill>
                  <a:srgbClr val="000000"/>
                </a:solidFill>
              </a:rPr>
              <a:t>? Consider: Who is affected by the problem? How much money do people spend addressing the problem / what is the cost of not solving the problem? What are the benefits / outcomes of solving the problem?</a:t>
            </a:r>
            <a:endParaRPr sz="900">
              <a:solidFill>
                <a:srgbClr val="000000"/>
              </a:solidFill>
            </a:endParaRPr>
          </a:p>
          <a:p>
            <a:pPr indent="0" lvl="0" marL="0" rtl="0" algn="l">
              <a:lnSpc>
                <a:spcPct val="115000"/>
              </a:lnSpc>
              <a:spcBef>
                <a:spcPts val="0"/>
              </a:spcBef>
              <a:spcAft>
                <a:spcPts val="0"/>
              </a:spcAft>
              <a:buNone/>
            </a:pPr>
            <a:r>
              <a:t/>
            </a:r>
            <a:endParaRPr b="1" sz="900">
              <a:solidFill>
                <a:srgbClr val="000000"/>
              </a:solidFill>
            </a:endParaRPr>
          </a:p>
          <a:p>
            <a:pPr indent="0" lvl="0" marL="0" rtl="0" algn="l">
              <a:lnSpc>
                <a:spcPct val="115000"/>
              </a:lnSpc>
              <a:spcBef>
                <a:spcPts val="0"/>
              </a:spcBef>
              <a:spcAft>
                <a:spcPts val="0"/>
              </a:spcAft>
              <a:buNone/>
            </a:pPr>
            <a:r>
              <a:rPr b="1" lang="en" sz="900">
                <a:solidFill>
                  <a:srgbClr val="000000"/>
                </a:solidFill>
              </a:rPr>
              <a:t>Approach</a:t>
            </a:r>
            <a:endParaRPr b="1" sz="900">
              <a:solidFill>
                <a:srgbClr val="000000"/>
              </a:solidFill>
            </a:endParaRPr>
          </a:p>
          <a:p>
            <a:pPr indent="0" lvl="0" marL="0" rtl="0" algn="l">
              <a:lnSpc>
                <a:spcPct val="115000"/>
              </a:lnSpc>
              <a:spcBef>
                <a:spcPts val="0"/>
              </a:spcBef>
              <a:spcAft>
                <a:spcPts val="0"/>
              </a:spcAft>
              <a:buNone/>
            </a:pPr>
            <a:r>
              <a:rPr lang="en" sz="900">
                <a:solidFill>
                  <a:srgbClr val="000000"/>
                </a:solidFill>
              </a:rPr>
              <a:t>Is the approach </a:t>
            </a:r>
            <a:r>
              <a:rPr b="1" lang="en" sz="900">
                <a:solidFill>
                  <a:srgbClr val="000000"/>
                </a:solidFill>
              </a:rPr>
              <a:t>appropriate </a:t>
            </a:r>
            <a:r>
              <a:rPr lang="en" sz="900">
                <a:solidFill>
                  <a:srgbClr val="000000"/>
                </a:solidFill>
              </a:rPr>
              <a:t>for the problem? Is the approach sufficiently </a:t>
            </a:r>
            <a:r>
              <a:rPr b="1" lang="en" sz="900">
                <a:solidFill>
                  <a:srgbClr val="000000"/>
                </a:solidFill>
              </a:rPr>
              <a:t>clear </a:t>
            </a:r>
            <a:r>
              <a:rPr lang="en" sz="900">
                <a:solidFill>
                  <a:srgbClr val="000000"/>
                </a:solidFill>
              </a:rPr>
              <a:t>and </a:t>
            </a:r>
            <a:r>
              <a:rPr b="1" lang="en" sz="900">
                <a:solidFill>
                  <a:srgbClr val="000000"/>
                </a:solidFill>
              </a:rPr>
              <a:t>detailed </a:t>
            </a:r>
            <a:r>
              <a:rPr lang="en" sz="900">
                <a:solidFill>
                  <a:srgbClr val="000000"/>
                </a:solidFill>
              </a:rPr>
              <a:t>to enable their reproduction by a peer? Is there a useful diagram to </a:t>
            </a:r>
            <a:r>
              <a:rPr b="1" lang="en" sz="900">
                <a:solidFill>
                  <a:srgbClr val="000000"/>
                </a:solidFill>
              </a:rPr>
              <a:t>illustrate </a:t>
            </a:r>
            <a:r>
              <a:rPr lang="en" sz="900">
                <a:solidFill>
                  <a:srgbClr val="000000"/>
                </a:solidFill>
              </a:rPr>
              <a:t>the approach? Are the </a:t>
            </a:r>
            <a:r>
              <a:rPr b="1" lang="en" sz="900">
                <a:solidFill>
                  <a:srgbClr val="000000"/>
                </a:solidFill>
              </a:rPr>
              <a:t>limitations </a:t>
            </a:r>
            <a:r>
              <a:rPr lang="en" sz="900">
                <a:solidFill>
                  <a:srgbClr val="000000"/>
                </a:solidFill>
              </a:rPr>
              <a:t>of the approach clearly articulated? Is the amount of </a:t>
            </a:r>
            <a:r>
              <a:rPr b="1" lang="en" sz="900">
                <a:solidFill>
                  <a:srgbClr val="000000"/>
                </a:solidFill>
              </a:rPr>
              <a:t>work </a:t>
            </a:r>
            <a:r>
              <a:rPr lang="en" sz="900">
                <a:solidFill>
                  <a:srgbClr val="000000"/>
                </a:solidFill>
              </a:rPr>
              <a:t>involved trivial (using an existing tool) or more challenging (developing a new pipeline and/or method)?</a:t>
            </a:r>
            <a:endParaRPr sz="900">
              <a:solidFill>
                <a:srgbClr val="000000"/>
              </a:solidFill>
            </a:endParaRPr>
          </a:p>
          <a:p>
            <a:pPr indent="0" lvl="0" marL="0" rtl="0" algn="l">
              <a:lnSpc>
                <a:spcPct val="115000"/>
              </a:lnSpc>
              <a:spcBef>
                <a:spcPts val="0"/>
              </a:spcBef>
              <a:spcAft>
                <a:spcPts val="0"/>
              </a:spcAft>
              <a:buNone/>
            </a:pPr>
            <a:r>
              <a:t/>
            </a:r>
            <a:endParaRPr sz="900">
              <a:solidFill>
                <a:srgbClr val="000000"/>
              </a:solidFill>
            </a:endParaRPr>
          </a:p>
          <a:p>
            <a:pPr indent="0" lvl="0" marL="0" rtl="0" algn="l">
              <a:lnSpc>
                <a:spcPct val="115000"/>
              </a:lnSpc>
              <a:spcBef>
                <a:spcPts val="0"/>
              </a:spcBef>
              <a:spcAft>
                <a:spcPts val="0"/>
              </a:spcAft>
              <a:buNone/>
            </a:pPr>
            <a:r>
              <a:rPr b="1" lang="en" sz="900">
                <a:solidFill>
                  <a:srgbClr val="000000"/>
                </a:solidFill>
              </a:rPr>
              <a:t>Feasibility</a:t>
            </a:r>
            <a:r>
              <a:rPr lang="en" sz="900">
                <a:solidFill>
                  <a:srgbClr val="000000"/>
                </a:solidFill>
              </a:rPr>
              <a:t>. Is the approach feasible? Does it appear overly </a:t>
            </a:r>
            <a:r>
              <a:rPr lang="en" sz="900">
                <a:solidFill>
                  <a:srgbClr val="000000"/>
                </a:solidFill>
              </a:rPr>
              <a:t>complicated</a:t>
            </a:r>
            <a:r>
              <a:rPr lang="en" sz="900">
                <a:solidFill>
                  <a:srgbClr val="000000"/>
                </a:solidFill>
              </a:rPr>
              <a:t> or is it relatively straightforward? Does it comprise of the data needed to answer the research question? If the project is only on building a KG,does it consist of several independent resources that have been brought together to answer the research question? Is there a plan to assess the quality of the KG? To what extent does the KG address the FAIR principles? Does it use shared vocabularies / ontologies?</a:t>
            </a:r>
            <a:endParaRPr sz="900">
              <a:solidFill>
                <a:srgbClr val="000000"/>
              </a:solidFill>
            </a:endParaRPr>
          </a:p>
          <a:p>
            <a:pPr indent="0" lvl="0" marL="0" rtl="0" algn="l">
              <a:lnSpc>
                <a:spcPct val="115000"/>
              </a:lnSpc>
              <a:spcBef>
                <a:spcPts val="0"/>
              </a:spcBef>
              <a:spcAft>
                <a:spcPts val="0"/>
              </a:spcAft>
              <a:buNone/>
            </a:pPr>
            <a:r>
              <a:t/>
            </a:r>
            <a:endParaRPr sz="900">
              <a:solidFill>
                <a:srgbClr val="000000"/>
              </a:solidFill>
            </a:endParaRPr>
          </a:p>
          <a:p>
            <a:pPr indent="0" lvl="0" marL="0" rtl="0" algn="l">
              <a:lnSpc>
                <a:spcPct val="115000"/>
              </a:lnSpc>
              <a:spcBef>
                <a:spcPts val="0"/>
              </a:spcBef>
              <a:spcAft>
                <a:spcPts val="0"/>
              </a:spcAft>
              <a:buNone/>
            </a:pPr>
            <a:r>
              <a:rPr b="1" lang="en" sz="900">
                <a:solidFill>
                  <a:srgbClr val="000000"/>
                </a:solidFill>
              </a:rPr>
              <a:t>Quality of writing</a:t>
            </a:r>
            <a:endParaRPr b="1" sz="900">
              <a:solidFill>
                <a:srgbClr val="000000"/>
              </a:solidFill>
            </a:endParaRPr>
          </a:p>
          <a:p>
            <a:pPr indent="-285750" lvl="0" marL="457200" rtl="0" algn="l">
              <a:lnSpc>
                <a:spcPct val="115000"/>
              </a:lnSpc>
              <a:spcBef>
                <a:spcPts val="0"/>
              </a:spcBef>
              <a:spcAft>
                <a:spcPts val="0"/>
              </a:spcAft>
              <a:buClr>
                <a:srgbClr val="000000"/>
              </a:buClr>
              <a:buSzPts val="900"/>
              <a:buChar char="●"/>
            </a:pPr>
            <a:r>
              <a:rPr lang="en" sz="900">
                <a:solidFill>
                  <a:srgbClr val="000000"/>
                </a:solidFill>
              </a:rPr>
              <a:t>Clear: avoids unnecessary detail, is free of mistakes in spelling and grammar</a:t>
            </a:r>
            <a:endParaRPr sz="900">
              <a:solidFill>
                <a:srgbClr val="000000"/>
              </a:solidFill>
            </a:endParaRPr>
          </a:p>
          <a:p>
            <a:pPr indent="-285750" lvl="0" marL="457200" rtl="0" algn="l">
              <a:lnSpc>
                <a:spcPct val="115000"/>
              </a:lnSpc>
              <a:spcBef>
                <a:spcPts val="0"/>
              </a:spcBef>
              <a:spcAft>
                <a:spcPts val="0"/>
              </a:spcAft>
              <a:buClr>
                <a:srgbClr val="000000"/>
              </a:buClr>
              <a:buSzPts val="900"/>
              <a:buChar char="●"/>
            </a:pPr>
            <a:r>
              <a:rPr lang="en" sz="900">
                <a:solidFill>
                  <a:srgbClr val="000000"/>
                </a:solidFill>
              </a:rPr>
              <a:t>Simple: uses direct language and avoids vague or complicated sentences. Technical terms are properly defined and used only when they are necessary for accuracy</a:t>
            </a:r>
            <a:endParaRPr sz="900">
              <a:solidFill>
                <a:srgbClr val="000000"/>
              </a:solidFill>
            </a:endParaRPr>
          </a:p>
          <a:p>
            <a:pPr indent="-285750" lvl="0" marL="457200" rtl="0" algn="l">
              <a:lnSpc>
                <a:spcPct val="115000"/>
              </a:lnSpc>
              <a:spcBef>
                <a:spcPts val="0"/>
              </a:spcBef>
              <a:spcAft>
                <a:spcPts val="0"/>
              </a:spcAft>
              <a:buClr>
                <a:srgbClr val="000000"/>
              </a:buClr>
              <a:buSzPts val="900"/>
              <a:buChar char="●"/>
            </a:pPr>
            <a:r>
              <a:rPr lang="en" sz="900">
                <a:solidFill>
                  <a:srgbClr val="000000"/>
                </a:solidFill>
              </a:rPr>
              <a:t>Organized: text is divided into appropriate sections with clear headings</a:t>
            </a:r>
            <a:endParaRPr sz="900">
              <a:solidFill>
                <a:srgbClr val="000000"/>
              </a:solidFill>
            </a:endParaRPr>
          </a:p>
          <a:p>
            <a:pPr indent="-285750" lvl="0" marL="457200" rtl="0" algn="l">
              <a:lnSpc>
                <a:spcPct val="115000"/>
              </a:lnSpc>
              <a:spcBef>
                <a:spcPts val="0"/>
              </a:spcBef>
              <a:spcAft>
                <a:spcPts val="0"/>
              </a:spcAft>
              <a:buClr>
                <a:srgbClr val="000000"/>
              </a:buClr>
              <a:buSzPts val="900"/>
              <a:buChar char="●"/>
            </a:pPr>
            <a:r>
              <a:rPr lang="en" sz="900">
                <a:solidFill>
                  <a:srgbClr val="000000"/>
                </a:solidFill>
              </a:rPr>
              <a:t>Objective: statements and ideas are supported by appropriate evidence. References to scientific literature are provided where necessary</a:t>
            </a:r>
            <a:endParaRPr sz="900">
              <a:solidFill>
                <a:srgbClr val="000000"/>
              </a:solidFill>
            </a:endParaRPr>
          </a:p>
          <a:p>
            <a:pPr indent="-285750" lvl="0" marL="457200" rtl="0" algn="l">
              <a:lnSpc>
                <a:spcPct val="115000"/>
              </a:lnSpc>
              <a:spcBef>
                <a:spcPts val="0"/>
              </a:spcBef>
              <a:spcAft>
                <a:spcPts val="0"/>
              </a:spcAft>
              <a:buClr>
                <a:srgbClr val="000000"/>
              </a:buClr>
              <a:buSzPts val="900"/>
              <a:buChar char="●"/>
            </a:pPr>
            <a:r>
              <a:rPr lang="en" sz="900">
                <a:solidFill>
                  <a:srgbClr val="000000"/>
                </a:solidFill>
              </a:rPr>
              <a:t>Length: 2 pages (we should provide a template)</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