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Roboto"/>
      <p:regular r:id="rId56"/>
      <p:bold r:id="rId57"/>
      <p:italic r:id="rId58"/>
      <p:boldItalic r:id="rId59"/>
    </p:embeddedFont>
    <p:embeddedFont>
      <p:font typeface="Arial Black"/>
      <p:regular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rialBlack-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bold.fntdata"/><Relationship Id="rId12" Type="http://schemas.openxmlformats.org/officeDocument/2006/relationships/slide" Target="slides/slide6.xml"/><Relationship Id="rId56" Type="http://schemas.openxmlformats.org/officeDocument/2006/relationships/font" Target="fonts/Roboto-regular.fntdata"/><Relationship Id="rId15" Type="http://schemas.openxmlformats.org/officeDocument/2006/relationships/slide" Target="slides/slide9.xml"/><Relationship Id="rId59" Type="http://schemas.openxmlformats.org/officeDocument/2006/relationships/font" Target="fonts/Roboto-boldItalic.fntdata"/><Relationship Id="rId14" Type="http://schemas.openxmlformats.org/officeDocument/2006/relationships/slide" Target="slides/slide8.xml"/><Relationship Id="rId58"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gbook.org/"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64afcd88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64afcd88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W3C specifications are all built pretty much the same way, it might look a bit verbose at the first glance. But they are the reference, and usually not that hard to navigate and make sense of when using the Table of Contents (or ctrl+F)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can guarantee you we will not blame you if you are getting informations from the web…</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bc64377f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bc64377f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62fe12ef0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62fe12ef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62fe12ef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62fe12ef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62fe12ef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62fe12ef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people who started RDF used the worst URI possible: useless www prefix, full date, barely </a:t>
            </a:r>
            <a:r>
              <a:rPr lang="en"/>
              <a:t>coherent</a:t>
            </a:r>
            <a:r>
              <a:rPr lang="en"/>
              <a:t> mix of - and /</a:t>
            </a:r>
            <a:endParaRPr/>
          </a:p>
          <a:p>
            <a:pPr indent="0" lvl="0" marL="0" rtl="0" algn="l">
              <a:spcBef>
                <a:spcPts val="0"/>
              </a:spcBef>
              <a:spcAft>
                <a:spcPts val="0"/>
              </a:spcAft>
              <a:buNone/>
            </a:pPr>
            <a:r>
              <a:rPr lang="en"/>
              <a:t>Don’t be like Tim!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64fcf5ae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b64fcf5a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SLIDES_API9123499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SLIDES_API9123499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62fe12ef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62fe12ef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this is where the connection with Linked Data comes in!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5fdeaec11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fdeaec11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5bc64377f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bc64377f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69f0f99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69f0f99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5fdeaec11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fdeaec11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5feda0578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feda0578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62fe12ef0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62fe12ef0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Xu might add one rdf:type slido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18e8f017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1118e8f0176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18e8f017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1118e8f0176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18e8f017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1118e8f0176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0696da2e3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0696da2e37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0696da2e3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20696da2e37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18e8f017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1118e8f0176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18e8f017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1118e8f0176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feda057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eda057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the representation we are interested in </a:t>
            </a:r>
            <a:r>
              <a:rPr lang="en"/>
              <a:t>appeared with the web, and is built on it. Which makes sense when you want to share knowledge.</a:t>
            </a:r>
            <a:endParaRPr/>
          </a:p>
          <a:p>
            <a:pPr indent="0" lvl="0" marL="0" rtl="0" algn="l">
              <a:spcBef>
                <a:spcPts val="0"/>
              </a:spcBef>
              <a:spcAft>
                <a:spcPts val="0"/>
              </a:spcAft>
              <a:buNone/>
            </a:pPr>
            <a:r>
              <a:rPr lang="en"/>
              <a:t>Because we are going to tell a story of sharing knowledge, not only mining it</a:t>
            </a:r>
            <a:endParaRPr/>
          </a:p>
          <a:p>
            <a:pPr indent="0" lvl="0" marL="0" rtl="0" algn="l">
              <a:spcBef>
                <a:spcPts val="0"/>
              </a:spcBef>
              <a:spcAft>
                <a:spcPts val="0"/>
              </a:spcAft>
              <a:buNone/>
            </a:pPr>
            <a:r>
              <a:rPr lang="en"/>
              <a:t>What is the web?</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118e8f017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118e8f017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18e8f017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18e8f017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Not all published vocabularies are well built, be critic when you choose a vocabulary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5fdeaec11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fdeaec11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5fdeaec11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fdeaec11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5fdeaec11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5fdeaec11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5fdeaec11b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5fdeaec11b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5fdeaec1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fdeaec1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5fdeaec11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fdeaec11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5fdeaec11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5fdeaec11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5fdeaec11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5fdeaec11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62fe12ef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62fe12ef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 is just a collection of HTML files accessible at specific URLs with reference to other URLs in it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5feda0578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5feda0578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5feda0578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5feda0578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SLIDES_API147495315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SLIDES_API147495315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0ff3478f2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0ff3478f2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https://kgbook.org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0ff3478f2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0ff3478f2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0ff3478f2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0ff3478f2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118e8f017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118e8f017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118e8f017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118e8f017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118e8f017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118e8f017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could see the semantic web as a huge database using URLs as resources identifiers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URI are basically the same thing as URL</a:t>
            </a:r>
            <a:endParaRPr/>
          </a:p>
          <a:p>
            <a:pPr indent="0" lvl="0" marL="0" rtl="0" algn="l">
              <a:spcBef>
                <a:spcPts val="0"/>
              </a:spcBef>
              <a:spcAft>
                <a:spcPts val="0"/>
              </a:spcAft>
              <a:buNone/>
            </a:pPr>
            <a:r>
              <a:rPr lang="en"/>
              <a:t>Uniform Resource Identifier / </a:t>
            </a:r>
            <a:r>
              <a:rPr lang="en">
                <a:solidFill>
                  <a:schemeClr val="dk1"/>
                </a:solidFill>
              </a:rPr>
              <a:t>Uniform Resource Locators</a:t>
            </a:r>
            <a:endParaRPr>
              <a:solidFill>
                <a:schemeClr val="dk1"/>
              </a:solidFill>
            </a:endParaRPr>
          </a:p>
          <a:p>
            <a:pPr indent="0" lvl="0" marL="0" rtl="0" algn="l">
              <a:spcBef>
                <a:spcPts val="0"/>
              </a:spcBef>
              <a:spcAft>
                <a:spcPts val="0"/>
              </a:spcAft>
              <a:buNone/>
            </a:pPr>
            <a:r>
              <a:rPr lang="en">
                <a:solidFill>
                  <a:schemeClr val="dk1"/>
                </a:solidFill>
              </a:rPr>
              <a:t>There is also the concept of IRI now, which supports unicode characters such as mandarin or emojis: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International Resource Identifier</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b64fcf5ae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b64fcf5ae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5c2c3051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5c2c3051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62fe12ef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62fe12ef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is made to be human readable, but not especially Machine readable</a:t>
            </a:r>
            <a:endParaRPr/>
          </a:p>
          <a:p>
            <a:pPr indent="0" lvl="0" marL="0" rtl="0" algn="l">
              <a:spcBef>
                <a:spcPts val="0"/>
              </a:spcBef>
              <a:spcAft>
                <a:spcPts val="0"/>
              </a:spcAft>
              <a:buNone/>
            </a:pPr>
            <a:r>
              <a:rPr lang="en"/>
              <a:t>The semantic web is an extension to make the HTML more machine readable, by sharing data instead of HTML</a:t>
            </a:r>
            <a:endParaRPr/>
          </a:p>
          <a:p>
            <a:pPr indent="0" lvl="0" marL="0" rtl="0" algn="l">
              <a:spcBef>
                <a:spcPts val="0"/>
              </a:spcBef>
              <a:spcAft>
                <a:spcPts val="0"/>
              </a:spcAft>
              <a:buNone/>
            </a:pPr>
            <a:r>
              <a:rPr lang="en"/>
              <a:t>Our ultimate goal is to be the Architect from Matrix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62fe12ef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62fe12ef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is not a language.</a:t>
            </a:r>
            <a:endParaRPr/>
          </a:p>
          <a:p>
            <a:pPr indent="0" lvl="0" marL="0" rtl="0" algn="l">
              <a:spcBef>
                <a:spcPts val="0"/>
              </a:spcBef>
              <a:spcAft>
                <a:spcPts val="0"/>
              </a:spcAft>
              <a:buNone/>
            </a:pPr>
            <a:r>
              <a:rPr lang="en"/>
              <a:t>Ironically the most used data exchange format, JSON, has not been defined by the W3C, instead it has been extracted from JavaScript, which was written in 15 days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bc64377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bc64377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no such thing as a classless society, sorry Karl.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fdeaec1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fdeaec1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of popular use of RDF outside of the semantic web bubble: </a:t>
            </a:r>
            <a:r>
              <a:rPr lang="en"/>
              <a:t>RSS feed for keeping up to date with new content in a website (RDF Site Summary or Really Simple Syndication)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1C4587"/>
              </a:buClr>
              <a:buSzPts val="2800"/>
              <a:buNone/>
              <a:defRPr sz="2800">
                <a:solidFill>
                  <a:srgbClr val="1C4587"/>
                </a:solidFill>
              </a:defRPr>
            </a:lvl1pPr>
            <a:lvl2pPr lvl="1">
              <a:spcBef>
                <a:spcPts val="0"/>
              </a:spcBef>
              <a:spcAft>
                <a:spcPts val="0"/>
              </a:spcAft>
              <a:buClr>
                <a:srgbClr val="1C4587"/>
              </a:buClr>
              <a:buSzPts val="2800"/>
              <a:buNone/>
              <a:defRPr sz="2800">
                <a:solidFill>
                  <a:srgbClr val="1C4587"/>
                </a:solidFill>
              </a:defRPr>
            </a:lvl2pPr>
            <a:lvl3pPr lvl="2">
              <a:spcBef>
                <a:spcPts val="0"/>
              </a:spcBef>
              <a:spcAft>
                <a:spcPts val="0"/>
              </a:spcAft>
              <a:buClr>
                <a:srgbClr val="1C4587"/>
              </a:buClr>
              <a:buSzPts val="2800"/>
              <a:buNone/>
              <a:defRPr sz="2800">
                <a:solidFill>
                  <a:srgbClr val="1C4587"/>
                </a:solidFill>
              </a:defRPr>
            </a:lvl3pPr>
            <a:lvl4pPr lvl="3">
              <a:spcBef>
                <a:spcPts val="0"/>
              </a:spcBef>
              <a:spcAft>
                <a:spcPts val="0"/>
              </a:spcAft>
              <a:buClr>
                <a:srgbClr val="1C4587"/>
              </a:buClr>
              <a:buSzPts val="2800"/>
              <a:buNone/>
              <a:defRPr sz="2800">
                <a:solidFill>
                  <a:srgbClr val="1C4587"/>
                </a:solidFill>
              </a:defRPr>
            </a:lvl4pPr>
            <a:lvl5pPr lvl="4">
              <a:spcBef>
                <a:spcPts val="0"/>
              </a:spcBef>
              <a:spcAft>
                <a:spcPts val="0"/>
              </a:spcAft>
              <a:buClr>
                <a:srgbClr val="1C4587"/>
              </a:buClr>
              <a:buSzPts val="2800"/>
              <a:buNone/>
              <a:defRPr sz="2800">
                <a:solidFill>
                  <a:srgbClr val="1C4587"/>
                </a:solidFill>
              </a:defRPr>
            </a:lvl5pPr>
            <a:lvl6pPr lvl="5">
              <a:spcBef>
                <a:spcPts val="0"/>
              </a:spcBef>
              <a:spcAft>
                <a:spcPts val="0"/>
              </a:spcAft>
              <a:buClr>
                <a:srgbClr val="1C4587"/>
              </a:buClr>
              <a:buSzPts val="2800"/>
              <a:buNone/>
              <a:defRPr sz="2800">
                <a:solidFill>
                  <a:srgbClr val="1C4587"/>
                </a:solidFill>
              </a:defRPr>
            </a:lvl6pPr>
            <a:lvl7pPr lvl="6">
              <a:spcBef>
                <a:spcPts val="0"/>
              </a:spcBef>
              <a:spcAft>
                <a:spcPts val="0"/>
              </a:spcAft>
              <a:buClr>
                <a:srgbClr val="1C4587"/>
              </a:buClr>
              <a:buSzPts val="2800"/>
              <a:buNone/>
              <a:defRPr sz="2800">
                <a:solidFill>
                  <a:srgbClr val="1C4587"/>
                </a:solidFill>
              </a:defRPr>
            </a:lvl7pPr>
            <a:lvl8pPr lvl="7">
              <a:spcBef>
                <a:spcPts val="0"/>
              </a:spcBef>
              <a:spcAft>
                <a:spcPts val="0"/>
              </a:spcAft>
              <a:buClr>
                <a:srgbClr val="1C4587"/>
              </a:buClr>
              <a:buSzPts val="2800"/>
              <a:buNone/>
              <a:defRPr sz="2800">
                <a:solidFill>
                  <a:srgbClr val="1C4587"/>
                </a:solidFill>
              </a:defRPr>
            </a:lvl8pPr>
            <a:lvl9pPr lvl="8">
              <a:spcBef>
                <a:spcPts val="0"/>
              </a:spcBef>
              <a:spcAft>
                <a:spcPts val="0"/>
              </a:spcAft>
              <a:buClr>
                <a:srgbClr val="1C4587"/>
              </a:buClr>
              <a:buSzPts val="2800"/>
              <a:buNone/>
              <a:defRPr sz="2800">
                <a:solidFill>
                  <a:srgbClr val="1C4587"/>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tools.ietf.org/html/rfc3986" TargetMode="External"/><Relationship Id="rId4" Type="http://schemas.openxmlformats.org/officeDocument/2006/relationships/hyperlink" Target="http://dbpedia.org/page/Tim_Berners-Lee" TargetMode="External"/><Relationship Id="rId5" Type="http://schemas.openxmlformats.org/officeDocument/2006/relationships/image" Target="../media/image8.png"/><Relationship Id="rId6" Type="http://schemas.openxmlformats.org/officeDocument/2006/relationships/hyperlink" Target="https://www.wikidata.org/wiki/Q8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fusion.cs.uni-jena.de/fusion/blog/2016/11/18/iri-uri-url-urn-and-their-differences/#:~:text=URNs%20%5BRFC3305%5D.-,IRI,the%20Universal%20Coded%20Character%20Set.&amp;text=IRI%20is%20a%20superset%20of,of%20URL%20(URI%20%E2%8A%83%20URL)" TargetMode="External"/><Relationship Id="rId4" Type="http://schemas.openxmlformats.org/officeDocument/2006/relationships/hyperlink" Target="https://www.w3.org/TR/cooluris/" TargetMode="External"/><Relationship Id="rId5" Type="http://schemas.openxmlformats.org/officeDocument/2006/relationships/hyperlink" Target="https://www.w3.org/Provider/Style/URI" TargetMode="External"/><Relationship Id="rId6" Type="http://schemas.openxmlformats.org/officeDocument/2006/relationships/hyperlink" Target="https://www.ietf.org/rfc/rfc3987.txt" TargetMode="External"/><Relationship Id="rId7" Type="http://schemas.openxmlformats.org/officeDocument/2006/relationships/hyperlink" Target="https://www.ietf.org/rfc/rfc3986.txt" TargetMode="External"/><Relationship Id="rId8" Type="http://schemas.openxmlformats.org/officeDocument/2006/relationships/hyperlink" Target="https://www.ietf.org/rfc/rfc2141.tx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www.w3.org/1999/02/22-rdf-syntax-ns#type"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springer.com/gp/book/9783030123741" TargetMode="External"/><Relationship Id="rId4" Type="http://schemas.openxmlformats.org/officeDocument/2006/relationships/hyperlink" Target="https://springer.com/gp/book/978303012374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4.png"/><Relationship Id="rId5" Type="http://schemas.openxmlformats.org/officeDocument/2006/relationships/hyperlink" Target="https://www.sli.do/features-google-slides?payload=eyJwb2xsVXVpZCI6ImEwN2ZlN2UyLTU3Y2YtNDg4MC1hMzhhLTlkMjU2NWE5YmQwZiIsInByZXNlbnRhdGlvbklkIjoiMXoxNW8wN3N4cG5CbnBNYmVvOFFlVi1mXzJ1WXdxY3BwMGVUUjZmVGZLUkUiLCJzbGlkZUlkIjoiU0xJREVTX0FQSTkxMjM0OTkxOV8wIiwidGltZWxpbmUiOlt7InBvbGxRdWVzdGlvblV1aWQiOiI2NjUwOWNkYy03Y2RkLTQ5MTYtYTI0YS1mZjRiZjBkZTIxNGEiLCJzaG93Q29ycmVjdEFuc3dlcnMiOmZhbHNlLCJzaG93UmVzdWx0cyI6ZmFsc2V9LHsicG9sbFF1ZXN0aW9uVXVpZCI6IjY2NTA5Y2RjLTdjZGQtNDkxNi1hMjRhLWZmNGJmMGRlMjE0YSIsInNob3dDb3JyZWN0QW5zd2VycyI6dHJ1ZSwic2hvd1Jlc3VsdHMiOnRydWV9XSwidHlwZSI6IlNsaWRvUG9sbCJ9" TargetMode="External"/><Relationship Id="rId6" Type="http://schemas.openxmlformats.org/officeDocument/2006/relationships/image" Target="../media/image10.png"/><Relationship Id="rId7" Type="http://schemas.openxmlformats.org/officeDocument/2006/relationships/hyperlink" Target="https://chrome.google.com/webstore/detail/slido/dhhclfjehmpacimcdknijodpjpmppki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www.w3.org/TR/rdf11-concepts/#section-IRIs" TargetMode="External"/><Relationship Id="rId4" Type="http://schemas.openxmlformats.org/officeDocument/2006/relationships/hyperlink" Target="https://www.w3.org/TR/rdf11-concepts/#section-IRIs" TargetMode="External"/><Relationship Id="rId9" Type="http://schemas.openxmlformats.org/officeDocument/2006/relationships/hyperlink" Target="http://example.com/Vincent_van_Gogh" TargetMode="External"/><Relationship Id="rId5" Type="http://schemas.openxmlformats.org/officeDocument/2006/relationships/hyperlink" Target="https://www.w3.org/TR/rdf11-concepts/#section-IRIs" TargetMode="External"/><Relationship Id="rId6" Type="http://schemas.openxmlformats.org/officeDocument/2006/relationships/image" Target="../media/image19.png"/><Relationship Id="rId7" Type="http://schemas.openxmlformats.org/officeDocument/2006/relationships/hyperlink" Target="http://example.com/Vincent_van_Gogh" TargetMode="External"/><Relationship Id="rId8" Type="http://schemas.openxmlformats.org/officeDocument/2006/relationships/hyperlink" Target="http://example.com/Vincent_van_Gog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w3.org/2001/XMLSchema#decima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w3.org/TR/xmlschema11-2/" TargetMode="External"/><Relationship Id="rId4" Type="http://schemas.openxmlformats.org/officeDocument/2006/relationships/hyperlink" Target="https://www.w3.org/TR/xmlschema11-2/" TargetMode="External"/><Relationship Id="rId5" Type="http://schemas.openxmlformats.org/officeDocument/2006/relationships/hyperlink" Target="http://www.w3.org/2001/XMLSchema#integ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creativecommons.org/licenses/by/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refix.c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w3.org/TR/rdf-schema/" TargetMode="External"/><Relationship Id="rId4" Type="http://schemas.openxmlformats.org/officeDocument/2006/relationships/hyperlink" Target="http://www.w3.org/2000/01/rdf-schem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www.degruyter.com/view/title/4488" TargetMode="External"/><Relationship Id="rId4" Type="http://schemas.openxmlformats.org/officeDocument/2006/relationships/hyperlink" Target="https://citeseerx.ist.psu.edu/viewdoc/download?doi=10.1.1.113.7759&amp;rep=rep1&amp;type=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lov.linkeddata.es/dataset/lov/" TargetMode="External"/><Relationship Id="rId4" Type="http://schemas.openxmlformats.org/officeDocument/2006/relationships/hyperlink" Target="https://schema.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w3.org/TR/n-triple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w3.org/TR/turtl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w3.org/TR/n-quad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www.w3.org/TR/tri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json-ld.org/" TargetMode="External"/><Relationship Id="rId4" Type="http://schemas.openxmlformats.org/officeDocument/2006/relationships/hyperlink" Target="https://json-ld.org/playground/"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4.png"/><Relationship Id="rId5" Type="http://schemas.openxmlformats.org/officeDocument/2006/relationships/hyperlink" Target="https://www.sli.do/features-google-slides?payload=eyJwb2xsVXVpZCI6IjY5OTI0NTE4LThlZjYtNDgyMi1hNDFiLTQyMzQ3M2I0MWVlZiIsInByZXNlbnRhdGlvbklkIjoiMXoxNW8wN3N4cG5CbnBNYmVvOFFlVi1mXzJ1WXdxY3BwMGVUUjZmVGZLUkUiLCJzbGlkZUlkIjoiU0xJREVTX0FQSTE0NzQ5NTMxNTZfMCIsInRpbWVsaW5lIjpbeyJwb2xsUXVlc3Rpb25VdWlkIjoiMmYxMGQxZTYtMjg3Ni00OGZiLTkxNzgtMWIyZmZkNzFjNjQ0Iiwic2hvd0NvcnJlY3RBbnN3ZXJzIjpmYWxzZSwic2hvd1Jlc3VsdHMiOmZhbHNlfSx7InBvbGxRdWVzdGlvblV1aWQiOiIyZjEwZDFlNi0yODc2LTQ4ZmItOTE3OC0xYjJmZmQ3MWM2NDQiLCJzaG93Q29ycmVjdEFuc3dlcnMiOnRydWUsInNob3dSZXN1bHRzIjp0cnVlfV0sInR5cGUiOiJTbGlkb1BvbGwifQ%3D%3D" TargetMode="External"/><Relationship Id="rId6" Type="http://schemas.openxmlformats.org/officeDocument/2006/relationships/image" Target="../media/image10.png"/><Relationship Id="rId7" Type="http://schemas.openxmlformats.org/officeDocument/2006/relationships/hyperlink" Target="https://chrome.google.com/webstore/detail/slido/dhhclfjehmpacimcdknijodpjpmppki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 Id="rId4" Type="http://schemas.openxmlformats.org/officeDocument/2006/relationships/hyperlink" Target="https://kgbook.or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rdflib.readthedocs.io/en/stable/" TargetMode="External"/><Relationship Id="rId4" Type="http://schemas.openxmlformats.org/officeDocument/2006/relationships/hyperlink" Target="https://www.easyrdf.org/" TargetMode="External"/><Relationship Id="rId11" Type="http://schemas.openxmlformats.org/officeDocument/2006/relationships/hyperlink" Target="https://github.com/oxigraph/oxigraph" TargetMode="External"/><Relationship Id="rId10" Type="http://schemas.openxmlformats.org/officeDocument/2006/relationships/hyperlink" Target="http://sansa-stack.net/" TargetMode="External"/><Relationship Id="rId9" Type="http://schemas.openxmlformats.org/officeDocument/2006/relationships/hyperlink" Target="https://jena.apache.org/" TargetMode="External"/><Relationship Id="rId5" Type="http://schemas.openxmlformats.org/officeDocument/2006/relationships/hyperlink" Target="https://rdf.js.org/" TargetMode="External"/><Relationship Id="rId6" Type="http://schemas.openxmlformats.org/officeDocument/2006/relationships/hyperlink" Target="https://docs.ropensci.org/rdflib/" TargetMode="External"/><Relationship Id="rId7" Type="http://schemas.openxmlformats.org/officeDocument/2006/relationships/hyperlink" Target="https://cran.r-project.org/web/packages/rdflib/vignettes/rdf_intro.html" TargetMode="External"/><Relationship Id="rId8" Type="http://schemas.openxmlformats.org/officeDocument/2006/relationships/hyperlink" Target="https://rdf4j.or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ww.w3.org/TR/r2rml/" TargetMode="External"/><Relationship Id="rId4" Type="http://schemas.openxmlformats.org/officeDocument/2006/relationships/hyperlink" Target="https://rml.io/" TargetMode="External"/><Relationship Id="rId5" Type="http://schemas.openxmlformats.org/officeDocument/2006/relationships/hyperlink" Target="https://ci.mines-stetienne.fr/sparql-generat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hyperlink" Target="http://webdatacommons.org/structureddata"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www.w3.org/standards/"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w3.org/TR/rdf11-concepts/" TargetMode="External"/><Relationship Id="rId4" Type="http://schemas.openxmlformats.org/officeDocument/2006/relationships/hyperlink" Target="https://www.w3.org/TR/rdf11-mt/#semantic-extensions-and-entailment-regimes" TargetMode="External"/><Relationship Id="rId5" Type="http://schemas.openxmlformats.org/officeDocument/2006/relationships/hyperlink" Target="https://www.w3.org/TR/2014/REC-rdf-schema-20140225/" TargetMode="External"/><Relationship Id="rId6" Type="http://schemas.openxmlformats.org/officeDocument/2006/relationships/hyperlink" Target="https://www.w3.org/TR/sparql11-over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Building and Mining Knowledge graphs</a:t>
            </a:r>
            <a:endParaRPr sz="3600">
              <a:solidFill>
                <a:srgbClr val="1C4587"/>
              </a:solidFill>
            </a:endParaRPr>
          </a:p>
          <a:p>
            <a:pPr indent="0" lvl="0" marL="0" rtl="0" algn="ctr">
              <a:spcBef>
                <a:spcPts val="0"/>
              </a:spcBef>
              <a:spcAft>
                <a:spcPts val="0"/>
              </a:spcAft>
              <a:buClr>
                <a:schemeClr val="dk1"/>
              </a:buClr>
              <a:buSzPts val="1100"/>
              <a:buFont typeface="Arial"/>
              <a:buNone/>
            </a:pPr>
            <a:r>
              <a:t/>
            </a:r>
            <a:endParaRPr sz="3600">
              <a:solidFill>
                <a:srgbClr val="1C4587"/>
              </a:solidFill>
            </a:endParaRPr>
          </a:p>
          <a:p>
            <a:pPr indent="0" lvl="0" marL="0" rtl="0" algn="ctr">
              <a:spcBef>
                <a:spcPts val="0"/>
              </a:spcBef>
              <a:spcAft>
                <a:spcPts val="0"/>
              </a:spcAft>
              <a:buNone/>
            </a:pPr>
            <a:r>
              <a:rPr lang="en" sz="2400"/>
              <a:t>(KEN4256)</a:t>
            </a:r>
            <a:endParaRPr sz="2400"/>
          </a:p>
        </p:txBody>
      </p:sp>
      <p:sp>
        <p:nvSpPr>
          <p:cNvPr id="100" name="Google Shape;100;p25"/>
          <p:cNvSpPr txBox="1"/>
          <p:nvPr>
            <p:ph idx="1" type="subTitle"/>
          </p:nvPr>
        </p:nvSpPr>
        <p:spPr>
          <a:xfrm>
            <a:off x="311700" y="2529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chemeClr val="accent1"/>
              </a:solidFill>
            </a:endParaRPr>
          </a:p>
          <a:p>
            <a:pPr indent="0" lvl="0" marL="0" rtl="0" algn="ctr">
              <a:spcBef>
                <a:spcPts val="0"/>
              </a:spcBef>
              <a:spcAft>
                <a:spcPts val="0"/>
              </a:spcAft>
              <a:buClr>
                <a:schemeClr val="dk1"/>
              </a:buClr>
              <a:buSzPts val="1100"/>
              <a:buFont typeface="Arial"/>
              <a:buNone/>
            </a:pPr>
            <a:r>
              <a:rPr lang="en" sz="2400">
                <a:solidFill>
                  <a:schemeClr val="accent1"/>
                </a:solidFill>
              </a:rPr>
              <a:t>Lecture 2: KG Construction from Structured Data</a:t>
            </a:r>
            <a:endParaRPr sz="2400">
              <a:solidFill>
                <a:schemeClr val="accent1"/>
              </a:solidFill>
            </a:endParaRPr>
          </a:p>
          <a:p>
            <a:pPr indent="0" lvl="0" marL="0" rtl="0" algn="l">
              <a:spcBef>
                <a:spcPts val="0"/>
              </a:spcBef>
              <a:spcAft>
                <a:spcPts val="0"/>
              </a:spcAft>
              <a:buNone/>
            </a:pPr>
            <a:r>
              <a:t/>
            </a:r>
            <a:endParaRPr/>
          </a:p>
        </p:txBody>
      </p:sp>
      <p:pic>
        <p:nvPicPr>
          <p:cNvPr id="101" name="Google Shape;101;p25"/>
          <p:cNvPicPr preferRelativeResize="0"/>
          <p:nvPr/>
        </p:nvPicPr>
        <p:blipFill>
          <a:blip r:embed="rId3">
            <a:alphaModFix/>
          </a:blip>
          <a:stretch>
            <a:fillRect/>
          </a:stretch>
        </p:blipFill>
        <p:spPr>
          <a:xfrm>
            <a:off x="140000" y="4152875"/>
            <a:ext cx="2631759" cy="850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RDF spec (and a word on W3C specs in general)</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34"/>
          <p:cNvPicPr preferRelativeResize="0"/>
          <p:nvPr/>
        </p:nvPicPr>
        <p:blipFill>
          <a:blip r:embed="rId3">
            <a:alphaModFix/>
          </a:blip>
          <a:stretch>
            <a:fillRect/>
          </a:stretch>
        </p:blipFill>
        <p:spPr>
          <a:xfrm>
            <a:off x="311700" y="1152475"/>
            <a:ext cx="5172151" cy="3528751"/>
          </a:xfrm>
          <a:prstGeom prst="rect">
            <a:avLst/>
          </a:prstGeom>
          <a:noFill/>
          <a:ln>
            <a:noFill/>
          </a:ln>
        </p:spPr>
      </p:pic>
      <p:pic>
        <p:nvPicPr>
          <p:cNvPr id="186" name="Google Shape;186;p34"/>
          <p:cNvPicPr preferRelativeResize="0"/>
          <p:nvPr/>
        </p:nvPicPr>
        <p:blipFill>
          <a:blip r:embed="rId4">
            <a:alphaModFix/>
          </a:blip>
          <a:stretch>
            <a:fillRect/>
          </a:stretch>
        </p:blipFill>
        <p:spPr>
          <a:xfrm>
            <a:off x="5407475" y="1152475"/>
            <a:ext cx="3533050" cy="3528750"/>
          </a:xfrm>
          <a:prstGeom prst="rect">
            <a:avLst/>
          </a:prstGeom>
          <a:noFill/>
          <a:ln>
            <a:noFill/>
          </a:ln>
        </p:spPr>
      </p:pic>
      <p:sp>
        <p:nvSpPr>
          <p:cNvPr id="187" name="Google Shape;18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The RDF Data Model</a:t>
            </a:r>
            <a:endParaRPr>
              <a:solidFill>
                <a:srgbClr val="0B5394"/>
              </a:solidFill>
            </a:endParaRPr>
          </a:p>
        </p:txBody>
      </p:sp>
      <p:sp>
        <p:nvSpPr>
          <p:cNvPr id="193" name="Google Shape;193;p35"/>
          <p:cNvSpPr txBox="1"/>
          <p:nvPr>
            <p:ph idx="1" type="body"/>
          </p:nvPr>
        </p:nvSpPr>
        <p:spPr>
          <a:xfrm>
            <a:off x="311700" y="1256150"/>
            <a:ext cx="8434800" cy="148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a:t>
            </a:r>
            <a:r>
              <a:rPr lang="en">
                <a:solidFill>
                  <a:srgbClr val="000000"/>
                </a:solidFill>
              </a:rPr>
              <a:t>he fundamental unit of an RDF graph is a statement called a </a:t>
            </a:r>
            <a:r>
              <a:rPr b="1" lang="en" u="sng">
                <a:solidFill>
                  <a:srgbClr val="000000"/>
                </a:solidFill>
              </a:rPr>
              <a:t>triple</a:t>
            </a:r>
            <a:r>
              <a:rPr lang="en">
                <a:solidFill>
                  <a:srgbClr val="000000"/>
                </a:solidFill>
              </a:rPr>
              <a:t>. An RDF graph G = (S, P, O) is a set of triples comprised of a </a:t>
            </a:r>
            <a:r>
              <a:rPr b="1" lang="en">
                <a:solidFill>
                  <a:srgbClr val="000000"/>
                </a:solidFill>
              </a:rPr>
              <a:t>subject</a:t>
            </a:r>
            <a:r>
              <a:rPr lang="en">
                <a:solidFill>
                  <a:srgbClr val="000000"/>
                </a:solidFill>
              </a:rPr>
              <a:t>, </a:t>
            </a:r>
            <a:r>
              <a:rPr b="1" lang="en">
                <a:solidFill>
                  <a:srgbClr val="000000"/>
                </a:solidFill>
              </a:rPr>
              <a:t>predicate</a:t>
            </a:r>
            <a:r>
              <a:rPr lang="en">
                <a:solidFill>
                  <a:srgbClr val="000000"/>
                </a:solidFill>
              </a:rPr>
              <a:t>, and </a:t>
            </a:r>
            <a:r>
              <a:rPr b="1" lang="en">
                <a:solidFill>
                  <a:srgbClr val="000000"/>
                </a:solidFill>
              </a:rPr>
              <a:t>object </a:t>
            </a:r>
            <a:r>
              <a:rPr lang="en">
                <a:solidFill>
                  <a:srgbClr val="000000"/>
                </a:solidFill>
              </a:rPr>
              <a:t>tuple</a:t>
            </a:r>
            <a:r>
              <a:rPr lang="en">
                <a:solidFill>
                  <a:srgbClr val="000000"/>
                </a:solidFill>
              </a:rPr>
              <a:t>. </a:t>
            </a:r>
            <a:r>
              <a:rPr lang="en">
                <a:solidFill>
                  <a:srgbClr val="000000"/>
                </a:solidFill>
              </a:rPr>
              <a:t>The subject and object represent </a:t>
            </a:r>
            <a:r>
              <a:rPr i="1" lang="en">
                <a:solidFill>
                  <a:srgbClr val="000000"/>
                </a:solidFill>
              </a:rPr>
              <a:t>nodes </a:t>
            </a:r>
            <a:r>
              <a:rPr lang="en">
                <a:solidFill>
                  <a:srgbClr val="000000"/>
                </a:solidFill>
              </a:rPr>
              <a:t>in the RDF graph and the predicate represents an </a:t>
            </a:r>
            <a:r>
              <a:rPr i="1" lang="en">
                <a:solidFill>
                  <a:srgbClr val="000000"/>
                </a:solidFill>
              </a:rPr>
              <a:t>edge </a:t>
            </a:r>
            <a:r>
              <a:rPr lang="en">
                <a:solidFill>
                  <a:srgbClr val="000000"/>
                </a:solidFill>
              </a:rPr>
              <a:t>between these nodes.</a:t>
            </a:r>
            <a:endParaRPr>
              <a:solidFill>
                <a:srgbClr val="000000"/>
              </a:solidFill>
            </a:endParaRPr>
          </a:p>
        </p:txBody>
      </p:sp>
      <p:grpSp>
        <p:nvGrpSpPr>
          <p:cNvPr id="194" name="Google Shape;194;p35"/>
          <p:cNvGrpSpPr/>
          <p:nvPr/>
        </p:nvGrpSpPr>
        <p:grpSpPr>
          <a:xfrm>
            <a:off x="2704463" y="2600413"/>
            <a:ext cx="3125475" cy="557175"/>
            <a:chOff x="2013750" y="1836725"/>
            <a:chExt cx="3125475" cy="557175"/>
          </a:xfrm>
        </p:grpSpPr>
        <p:sp>
          <p:nvSpPr>
            <p:cNvPr id="195" name="Google Shape;195;p35"/>
            <p:cNvSpPr/>
            <p:nvPr/>
          </p:nvSpPr>
          <p:spPr>
            <a:xfrm>
              <a:off x="2013750" y="2023700"/>
              <a:ext cx="1053900" cy="37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subject</a:t>
              </a:r>
              <a:endParaRPr/>
            </a:p>
          </p:txBody>
        </p:sp>
        <p:sp>
          <p:nvSpPr>
            <p:cNvPr id="196" name="Google Shape;196;p35"/>
            <p:cNvSpPr/>
            <p:nvPr/>
          </p:nvSpPr>
          <p:spPr>
            <a:xfrm>
              <a:off x="4226025" y="2048900"/>
              <a:ext cx="9132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object</a:t>
              </a:r>
              <a:endParaRPr/>
            </a:p>
          </p:txBody>
        </p:sp>
        <p:sp>
          <p:nvSpPr>
            <p:cNvPr id="197" name="Google Shape;197;p35"/>
            <p:cNvSpPr txBox="1"/>
            <p:nvPr/>
          </p:nvSpPr>
          <p:spPr>
            <a:xfrm>
              <a:off x="3143895" y="1836725"/>
              <a:ext cx="1005900" cy="319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predicate</a:t>
              </a:r>
              <a:endParaRPr/>
            </a:p>
          </p:txBody>
        </p:sp>
        <p:cxnSp>
          <p:nvCxnSpPr>
            <p:cNvPr id="198" name="Google Shape;198;p35"/>
            <p:cNvCxnSpPr>
              <a:stCxn id="195" idx="3"/>
              <a:endCxn id="196" idx="1"/>
            </p:cNvCxnSpPr>
            <p:nvPr/>
          </p:nvCxnSpPr>
          <p:spPr>
            <a:xfrm>
              <a:off x="3067650" y="2208800"/>
              <a:ext cx="1158300" cy="0"/>
            </a:xfrm>
            <a:prstGeom prst="straightConnector1">
              <a:avLst/>
            </a:prstGeom>
            <a:noFill/>
            <a:ln cap="flat" cmpd="sng" w="28575">
              <a:solidFill>
                <a:schemeClr val="dk2"/>
              </a:solidFill>
              <a:prstDash val="solid"/>
              <a:round/>
              <a:headEnd len="med" w="med" type="none"/>
              <a:tailEnd len="med" w="med" type="triangle"/>
            </a:ln>
          </p:spPr>
        </p:cxnSp>
      </p:grpSp>
      <p:sp>
        <p:nvSpPr>
          <p:cNvPr id="199" name="Google Shape;19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00" name="Google Shape;200;p35"/>
          <p:cNvGrpSpPr/>
          <p:nvPr/>
        </p:nvGrpSpPr>
        <p:grpSpPr>
          <a:xfrm>
            <a:off x="2704463" y="3438613"/>
            <a:ext cx="3266190" cy="557175"/>
            <a:chOff x="2013750" y="1836725"/>
            <a:chExt cx="3266190" cy="557175"/>
          </a:xfrm>
        </p:grpSpPr>
        <p:sp>
          <p:nvSpPr>
            <p:cNvPr id="201" name="Google Shape;201;p35"/>
            <p:cNvSpPr/>
            <p:nvPr/>
          </p:nvSpPr>
          <p:spPr>
            <a:xfrm>
              <a:off x="2013750" y="2023700"/>
              <a:ext cx="1053900" cy="370200"/>
            </a:xfrm>
            <a:prstGeom prst="rect">
              <a:avLst/>
            </a:prstGeom>
            <a:noFill/>
            <a:ln cap="flat" cmpd="sng" w="9525">
              <a:solidFill>
                <a:srgbClr val="38761D"/>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Tim</a:t>
              </a:r>
              <a:endParaRPr>
                <a:solidFill>
                  <a:srgbClr val="38761D"/>
                </a:solidFill>
              </a:endParaRPr>
            </a:p>
          </p:txBody>
        </p:sp>
        <p:sp>
          <p:nvSpPr>
            <p:cNvPr id="202" name="Google Shape;202;p35"/>
            <p:cNvSpPr/>
            <p:nvPr/>
          </p:nvSpPr>
          <p:spPr>
            <a:xfrm>
              <a:off x="4226040" y="2048913"/>
              <a:ext cx="1053900" cy="319800"/>
            </a:xfrm>
            <a:prstGeom prst="rect">
              <a:avLst/>
            </a:prstGeom>
            <a:noFill/>
            <a:ln cap="flat" cmpd="sng" w="9525">
              <a:solidFill>
                <a:srgbClr val="38761D"/>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Maastricht</a:t>
              </a:r>
              <a:endParaRPr>
                <a:solidFill>
                  <a:srgbClr val="38761D"/>
                </a:solidFill>
              </a:endParaRPr>
            </a:p>
          </p:txBody>
        </p:sp>
        <p:sp>
          <p:nvSpPr>
            <p:cNvPr id="203" name="Google Shape;203;p35"/>
            <p:cNvSpPr txBox="1"/>
            <p:nvPr/>
          </p:nvSpPr>
          <p:spPr>
            <a:xfrm>
              <a:off x="3143895" y="1836725"/>
              <a:ext cx="1005900" cy="319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lives in</a:t>
              </a:r>
              <a:endParaRPr>
                <a:solidFill>
                  <a:srgbClr val="38761D"/>
                </a:solidFill>
              </a:endParaRPr>
            </a:p>
          </p:txBody>
        </p:sp>
        <p:cxnSp>
          <p:nvCxnSpPr>
            <p:cNvPr id="204" name="Google Shape;204;p35"/>
            <p:cNvCxnSpPr>
              <a:stCxn id="201" idx="3"/>
              <a:endCxn id="202" idx="1"/>
            </p:cNvCxnSpPr>
            <p:nvPr/>
          </p:nvCxnSpPr>
          <p:spPr>
            <a:xfrm>
              <a:off x="3067650" y="2208800"/>
              <a:ext cx="1158300" cy="0"/>
            </a:xfrm>
            <a:prstGeom prst="straightConnector1">
              <a:avLst/>
            </a:prstGeom>
            <a:noFill/>
            <a:ln cap="flat" cmpd="sng" w="28575">
              <a:solidFill>
                <a:srgbClr val="38761D"/>
              </a:solidFill>
              <a:prstDash val="solid"/>
              <a:round/>
              <a:headEnd len="med" w="med" type="none"/>
              <a:tailEnd len="med" w="med" type="triangle"/>
            </a:ln>
          </p:spPr>
        </p:cxnSp>
      </p:grpSp>
      <p:sp>
        <p:nvSpPr>
          <p:cNvPr id="205" name="Google Shape;205;p35"/>
          <p:cNvSpPr txBox="1"/>
          <p:nvPr>
            <p:ph idx="1" type="body"/>
          </p:nvPr>
        </p:nvSpPr>
        <p:spPr>
          <a:xfrm>
            <a:off x="311700" y="4116475"/>
            <a:ext cx="8434800" cy="148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The subject and predicate must be an Internationalized Resource Identifier (IRI), while the object can be an IRI, blank node, or unicode string literal.</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IRI or </a:t>
            </a:r>
            <a:r>
              <a:rPr lang="en">
                <a:solidFill>
                  <a:srgbClr val="0B5394"/>
                </a:solidFill>
              </a:rPr>
              <a:t>URI as identifiers for things</a:t>
            </a:r>
            <a:endParaRPr>
              <a:solidFill>
                <a:srgbClr val="0B5394"/>
              </a:solidFill>
            </a:endParaRPr>
          </a:p>
        </p:txBody>
      </p:sp>
      <p:sp>
        <p:nvSpPr>
          <p:cNvPr id="211" name="Google Shape;211;p36"/>
          <p:cNvSpPr txBox="1"/>
          <p:nvPr>
            <p:ph idx="1" type="body"/>
          </p:nvPr>
        </p:nvSpPr>
        <p:spPr>
          <a:xfrm>
            <a:off x="311700" y="1152475"/>
            <a:ext cx="3944700" cy="27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Uniform Resource Identifier</a:t>
            </a:r>
            <a:r>
              <a:rPr lang="en"/>
              <a:t>: “string of characters that unambiguously (uniquely) identifies a particular resource…”</a:t>
            </a:r>
            <a:endParaRPr/>
          </a:p>
          <a:p>
            <a:pPr indent="0" lvl="0" marL="0" rtl="0" algn="l">
              <a:spcBef>
                <a:spcPts val="1600"/>
              </a:spcBef>
              <a:spcAft>
                <a:spcPts val="0"/>
              </a:spcAft>
              <a:buNone/>
            </a:pPr>
            <a:r>
              <a:rPr lang="en"/>
              <a:t>“... a</a:t>
            </a:r>
            <a:r>
              <a:rPr b="1" lang="en"/>
              <a:t> name</a:t>
            </a:r>
            <a:r>
              <a:rPr lang="en"/>
              <a:t> given to describe a thing. This thing can be anything in the world (</a:t>
            </a:r>
            <a:r>
              <a:rPr b="1" lang="en"/>
              <a:t>either physical or abstract</a:t>
            </a:r>
            <a:r>
              <a:rPr lang="en"/>
              <a:t>).”</a:t>
            </a:r>
            <a:endParaRPr/>
          </a:p>
          <a:p>
            <a:pPr indent="0" lvl="0" marL="0" rtl="0" algn="l">
              <a:spcBef>
                <a:spcPts val="1600"/>
              </a:spcBef>
              <a:spcAft>
                <a:spcPts val="1600"/>
              </a:spcAft>
              <a:buNone/>
            </a:pPr>
            <a:r>
              <a:t/>
            </a:r>
            <a:endParaRPr/>
          </a:p>
        </p:txBody>
      </p:sp>
      <p:sp>
        <p:nvSpPr>
          <p:cNvPr id="212" name="Google Shape;212;p36"/>
          <p:cNvSpPr txBox="1"/>
          <p:nvPr/>
        </p:nvSpPr>
        <p:spPr>
          <a:xfrm>
            <a:off x="4710600" y="1152475"/>
            <a:ext cx="50694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AA198"/>
                </a:solidFill>
                <a:uFill>
                  <a:noFill/>
                </a:uFill>
                <a:hlinkClick r:id="rId4">
                  <a:extLst>
                    <a:ext uri="{A12FA001-AC4F-418D-AE19-62706E023703}">
                      <ahyp:hlinkClr val="tx"/>
                    </a:ext>
                  </a:extLst>
                </a:hlinkClick>
              </a:rPr>
              <a:t>http://dbpedia.org/page/Tim_Berners-Lee</a:t>
            </a:r>
            <a:endParaRPr>
              <a:solidFill>
                <a:srgbClr val="2AA198"/>
              </a:solidFill>
            </a:endParaRPr>
          </a:p>
        </p:txBody>
      </p:sp>
      <p:pic>
        <p:nvPicPr>
          <p:cNvPr id="213" name="Google Shape;213;p36"/>
          <p:cNvPicPr preferRelativeResize="0"/>
          <p:nvPr/>
        </p:nvPicPr>
        <p:blipFill>
          <a:blip r:embed="rId5">
            <a:alphaModFix/>
          </a:blip>
          <a:stretch>
            <a:fillRect/>
          </a:stretch>
        </p:blipFill>
        <p:spPr>
          <a:xfrm>
            <a:off x="4289625" y="2197975"/>
            <a:ext cx="2258725" cy="2258725"/>
          </a:xfrm>
          <a:prstGeom prst="rect">
            <a:avLst/>
          </a:prstGeom>
          <a:noFill/>
          <a:ln>
            <a:noFill/>
          </a:ln>
        </p:spPr>
      </p:pic>
      <p:cxnSp>
        <p:nvCxnSpPr>
          <p:cNvPr id="214" name="Google Shape;214;p36"/>
          <p:cNvCxnSpPr>
            <a:stCxn id="212" idx="2"/>
            <a:endCxn id="213" idx="0"/>
          </p:cNvCxnSpPr>
          <p:nvPr/>
        </p:nvCxnSpPr>
        <p:spPr>
          <a:xfrm rot="5400000">
            <a:off x="5993100" y="945775"/>
            <a:ext cx="678000" cy="1826400"/>
          </a:xfrm>
          <a:prstGeom prst="curvedConnector3">
            <a:avLst>
              <a:gd fmla="val 50000" name="adj1"/>
            </a:avLst>
          </a:prstGeom>
          <a:noFill/>
          <a:ln cap="flat" cmpd="sng" w="28575">
            <a:solidFill>
              <a:srgbClr val="E06666"/>
            </a:solidFill>
            <a:prstDash val="solid"/>
            <a:round/>
            <a:headEnd len="med" w="med" type="none"/>
            <a:tailEnd len="med" w="med" type="triangle"/>
          </a:ln>
        </p:spPr>
      </p:cxnSp>
      <p:sp>
        <p:nvSpPr>
          <p:cNvPr id="215" name="Google Shape;215;p36"/>
          <p:cNvSpPr txBox="1"/>
          <p:nvPr/>
        </p:nvSpPr>
        <p:spPr>
          <a:xfrm>
            <a:off x="6106619" y="1783113"/>
            <a:ext cx="9477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06666"/>
                </a:solidFill>
              </a:rPr>
              <a:t>Refers to</a:t>
            </a:r>
            <a:endParaRPr sz="1200">
              <a:solidFill>
                <a:srgbClr val="E06666"/>
              </a:solidFill>
            </a:endParaRPr>
          </a:p>
        </p:txBody>
      </p:sp>
      <p:sp>
        <p:nvSpPr>
          <p:cNvPr id="216" name="Google Shape;216;p36"/>
          <p:cNvSpPr txBox="1"/>
          <p:nvPr/>
        </p:nvSpPr>
        <p:spPr>
          <a:xfrm>
            <a:off x="6057225" y="2465350"/>
            <a:ext cx="28428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AA198"/>
                </a:solidFill>
                <a:uFill>
                  <a:noFill/>
                </a:uFill>
                <a:hlinkClick r:id="rId6">
                  <a:extLst>
                    <a:ext uri="{A12FA001-AC4F-418D-AE19-62706E023703}">
                      <ahyp:hlinkClr val="tx"/>
                    </a:ext>
                  </a:extLst>
                </a:hlinkClick>
              </a:rPr>
              <a:t>https://www.wikidata.org/wiki/Q80</a:t>
            </a:r>
            <a:endParaRPr>
              <a:solidFill>
                <a:srgbClr val="2AA198"/>
              </a:solidFill>
            </a:endParaRPr>
          </a:p>
        </p:txBody>
      </p:sp>
      <p:cxnSp>
        <p:nvCxnSpPr>
          <p:cNvPr id="217" name="Google Shape;217;p36"/>
          <p:cNvCxnSpPr>
            <a:stCxn id="216" idx="2"/>
          </p:cNvCxnSpPr>
          <p:nvPr/>
        </p:nvCxnSpPr>
        <p:spPr>
          <a:xfrm rot="5400000">
            <a:off x="6466275" y="2400700"/>
            <a:ext cx="528600" cy="1496100"/>
          </a:xfrm>
          <a:prstGeom prst="curvedConnector2">
            <a:avLst/>
          </a:prstGeom>
          <a:noFill/>
          <a:ln cap="flat" cmpd="sng" w="28575">
            <a:solidFill>
              <a:srgbClr val="E06666"/>
            </a:solidFill>
            <a:prstDash val="solid"/>
            <a:round/>
            <a:headEnd len="med" w="med" type="none"/>
            <a:tailEnd len="med" w="med" type="triangle"/>
          </a:ln>
        </p:spPr>
      </p:cxnSp>
      <p:sp>
        <p:nvSpPr>
          <p:cNvPr id="218" name="Google Shape;218;p36"/>
          <p:cNvSpPr txBox="1"/>
          <p:nvPr/>
        </p:nvSpPr>
        <p:spPr>
          <a:xfrm>
            <a:off x="6771444" y="3229625"/>
            <a:ext cx="9477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06666"/>
                </a:solidFill>
              </a:rPr>
              <a:t>Refers to</a:t>
            </a:r>
            <a:endParaRPr sz="1200">
              <a:solidFill>
                <a:srgbClr val="E06666"/>
              </a:solidFill>
            </a:endParaRPr>
          </a:p>
        </p:txBody>
      </p:sp>
      <p:sp>
        <p:nvSpPr>
          <p:cNvPr id="219" name="Google Shape;219;p36"/>
          <p:cNvSpPr txBox="1"/>
          <p:nvPr/>
        </p:nvSpPr>
        <p:spPr>
          <a:xfrm>
            <a:off x="311700" y="3830500"/>
            <a:ext cx="4069500" cy="10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rPr>
              <a:t>Things (also called resources or entities) can have </a:t>
            </a:r>
            <a:r>
              <a:rPr b="1" lang="en" sz="1800">
                <a:solidFill>
                  <a:schemeClr val="dk2"/>
                </a:solidFill>
              </a:rPr>
              <a:t>multiple</a:t>
            </a:r>
            <a:r>
              <a:rPr lang="en" sz="1800">
                <a:solidFill>
                  <a:schemeClr val="dk2"/>
                </a:solidFill>
              </a:rPr>
              <a:t> URIs</a:t>
            </a:r>
            <a:endParaRPr/>
          </a:p>
        </p:txBody>
      </p:sp>
      <p:sp>
        <p:nvSpPr>
          <p:cNvPr id="220" name="Google Shape;220;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159000" y="125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IRIs, URIs, URLs, URNs</a:t>
            </a:r>
            <a:endParaRPr>
              <a:solidFill>
                <a:srgbClr val="0B5394"/>
              </a:solidFill>
            </a:endParaRPr>
          </a:p>
        </p:txBody>
      </p:sp>
      <p:sp>
        <p:nvSpPr>
          <p:cNvPr id="226" name="Google Shape;226;p37"/>
          <p:cNvSpPr txBox="1"/>
          <p:nvPr/>
        </p:nvSpPr>
        <p:spPr>
          <a:xfrm>
            <a:off x="3900150" y="874600"/>
            <a:ext cx="5014800" cy="39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a:t>
            </a:r>
            <a:r>
              <a:rPr lang="en">
                <a:solidFill>
                  <a:schemeClr val="dk1"/>
                </a:solidFill>
              </a:rPr>
              <a:t>dentifiers in this family: </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Internationalized Resource Identifier</a:t>
            </a:r>
            <a:r>
              <a:rPr lang="en">
                <a:solidFill>
                  <a:schemeClr val="dk1"/>
                </a:solidFill>
              </a:rPr>
              <a:t> (</a:t>
            </a:r>
            <a:r>
              <a:rPr b="1" lang="en">
                <a:solidFill>
                  <a:schemeClr val="dk1"/>
                </a:solidFill>
              </a:rPr>
              <a:t>IRI</a:t>
            </a:r>
            <a:r>
              <a:rPr lang="en">
                <a:solidFill>
                  <a:schemeClr val="dk1"/>
                </a:solidFill>
              </a:rPr>
              <a:t>): An IRI is a sequence of characters from the Universal Character Set (Unicode/ISO10646)</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Uniform Resource Identifier (URI)</a:t>
            </a:r>
            <a:r>
              <a:rPr lang="en">
                <a:solidFill>
                  <a:schemeClr val="dk1"/>
                </a:solidFill>
              </a:rPr>
              <a:t>: Uses US-ASCII, a subset of ASCII, about 60 characters</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Uniform Resource Locator</a:t>
            </a:r>
            <a:r>
              <a:rPr lang="en">
                <a:solidFill>
                  <a:schemeClr val="dk1"/>
                </a:solidFill>
              </a:rPr>
              <a:t> (</a:t>
            </a:r>
            <a:r>
              <a:rPr b="1" lang="en">
                <a:solidFill>
                  <a:schemeClr val="dk1"/>
                </a:solidFill>
              </a:rPr>
              <a:t>URL</a:t>
            </a:r>
            <a:r>
              <a:rPr lang="en">
                <a:solidFill>
                  <a:schemeClr val="dk1"/>
                </a:solidFill>
              </a:rPr>
              <a:t>): A compact string representation of the location for a resource that is available via the Internet.</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Uniform Resource Name </a:t>
            </a:r>
            <a:r>
              <a:rPr lang="en">
                <a:solidFill>
                  <a:schemeClr val="dk1"/>
                </a:solidFill>
              </a:rPr>
              <a:t>(</a:t>
            </a:r>
            <a:r>
              <a:rPr b="1" lang="en">
                <a:solidFill>
                  <a:schemeClr val="dk1"/>
                </a:solidFill>
              </a:rPr>
              <a:t>URN</a:t>
            </a:r>
            <a:r>
              <a:rPr lang="en">
                <a:solidFill>
                  <a:schemeClr val="dk1"/>
                </a:solidFill>
              </a:rPr>
              <a:t>)</a:t>
            </a:r>
            <a:r>
              <a:rPr lang="en"/>
              <a:t> Uniform Resource Name - a globally unique and persistent URI (even after a resource ceases to exist this identifier will remain). Protocol of URN is always “urn:” - </a:t>
            </a:r>
            <a:r>
              <a:rPr b="1" lang="en">
                <a:solidFill>
                  <a:srgbClr val="CC0000"/>
                </a:solidFill>
              </a:rPr>
              <a:t>rare in practice, used for examples</a:t>
            </a:r>
            <a:endParaRPr b="1"/>
          </a:p>
          <a:p>
            <a:pPr indent="-317500" lvl="0" marL="457200" rtl="0" algn="l">
              <a:spcBef>
                <a:spcPts val="0"/>
              </a:spcBef>
              <a:spcAft>
                <a:spcPts val="0"/>
              </a:spcAft>
              <a:buSzPts val="1400"/>
              <a:buChar char="●"/>
            </a:pPr>
            <a:r>
              <a:rPr lang="en">
                <a:solidFill>
                  <a:schemeClr val="dk1"/>
                </a:solidFill>
              </a:rPr>
              <a:t>Further reading on differences: </a:t>
            </a:r>
            <a:r>
              <a:rPr lang="en" u="sng">
                <a:solidFill>
                  <a:schemeClr val="accent5"/>
                </a:solidFill>
                <a:hlinkClick r:id="rId3">
                  <a:extLst>
                    <a:ext uri="{A12FA001-AC4F-418D-AE19-62706E023703}">
                      <ahyp:hlinkClr val="tx"/>
                    </a:ext>
                  </a:extLst>
                </a:hlinkClick>
              </a:rPr>
              <a:t>link</a:t>
            </a:r>
            <a:endParaRPr/>
          </a:p>
          <a:p>
            <a:pPr indent="-317500" lvl="0" marL="457200" rtl="0" algn="l">
              <a:spcBef>
                <a:spcPts val="0"/>
              </a:spcBef>
              <a:spcAft>
                <a:spcPts val="0"/>
              </a:spcAft>
              <a:buSzPts val="1400"/>
              <a:buChar char="●"/>
            </a:pPr>
            <a:r>
              <a:rPr lang="en"/>
              <a:t>Using Linked Data best practices: URI = URL </a:t>
            </a:r>
            <a:endParaRPr/>
          </a:p>
          <a:p>
            <a:pPr indent="-317500" lvl="0" marL="457200" rtl="0" algn="l">
              <a:spcBef>
                <a:spcPts val="0"/>
              </a:spcBef>
              <a:spcAft>
                <a:spcPts val="0"/>
              </a:spcAft>
              <a:buSzPts val="1400"/>
              <a:buChar char="●"/>
            </a:pPr>
            <a:r>
              <a:rPr lang="en"/>
              <a:t>URI best practices reading: </a:t>
            </a:r>
            <a:r>
              <a:rPr lang="en" u="sng">
                <a:solidFill>
                  <a:schemeClr val="hlink"/>
                </a:solidFill>
                <a:hlinkClick r:id="rId4"/>
              </a:rPr>
              <a:t>CoolURIs</a:t>
            </a:r>
            <a:r>
              <a:rPr lang="en"/>
              <a:t> and </a:t>
            </a:r>
            <a:r>
              <a:rPr lang="en" u="sng">
                <a:solidFill>
                  <a:schemeClr val="hlink"/>
                </a:solidFill>
                <a:hlinkClick r:id="rId5"/>
              </a:rPr>
              <a:t>here</a:t>
            </a:r>
            <a:endParaRPr/>
          </a:p>
        </p:txBody>
      </p:sp>
      <p:sp>
        <p:nvSpPr>
          <p:cNvPr id="227" name="Google Shape;227;p37"/>
          <p:cNvSpPr/>
          <p:nvPr/>
        </p:nvSpPr>
        <p:spPr>
          <a:xfrm>
            <a:off x="311691" y="1198688"/>
            <a:ext cx="3353100" cy="3198000"/>
          </a:xfrm>
          <a:prstGeom prst="ellipse">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7"/>
          <p:cNvSpPr/>
          <p:nvPr/>
        </p:nvSpPr>
        <p:spPr>
          <a:xfrm>
            <a:off x="879997" y="1552663"/>
            <a:ext cx="2547000" cy="2429100"/>
          </a:xfrm>
          <a:prstGeom prst="ellipse">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7"/>
          <p:cNvSpPr/>
          <p:nvPr/>
        </p:nvSpPr>
        <p:spPr>
          <a:xfrm>
            <a:off x="2181700" y="2302813"/>
            <a:ext cx="1122900" cy="1071000"/>
          </a:xfrm>
          <a:prstGeom prst="ellipse">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7"/>
          <p:cNvSpPr txBox="1"/>
          <p:nvPr/>
        </p:nvSpPr>
        <p:spPr>
          <a:xfrm>
            <a:off x="1737450" y="1147263"/>
            <a:ext cx="501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6"/>
              </a:rPr>
              <a:t>IRIs</a:t>
            </a:r>
            <a:endParaRPr/>
          </a:p>
        </p:txBody>
      </p:sp>
      <p:sp>
        <p:nvSpPr>
          <p:cNvPr id="231" name="Google Shape;231;p37"/>
          <p:cNvSpPr txBox="1"/>
          <p:nvPr/>
        </p:nvSpPr>
        <p:spPr>
          <a:xfrm>
            <a:off x="1902700" y="1552663"/>
            <a:ext cx="5919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7"/>
              </a:rPr>
              <a:t>URIs</a:t>
            </a:r>
            <a:endParaRPr/>
          </a:p>
        </p:txBody>
      </p:sp>
      <p:sp>
        <p:nvSpPr>
          <p:cNvPr id="232" name="Google Shape;232;p37"/>
          <p:cNvSpPr txBox="1"/>
          <p:nvPr/>
        </p:nvSpPr>
        <p:spPr>
          <a:xfrm>
            <a:off x="2428450" y="2329863"/>
            <a:ext cx="6294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URLs</a:t>
            </a:r>
            <a:endParaRPr/>
          </a:p>
        </p:txBody>
      </p:sp>
      <p:sp>
        <p:nvSpPr>
          <p:cNvPr id="233" name="Google Shape;233;p37"/>
          <p:cNvSpPr/>
          <p:nvPr/>
        </p:nvSpPr>
        <p:spPr>
          <a:xfrm>
            <a:off x="936650" y="2302813"/>
            <a:ext cx="1122900" cy="1071000"/>
          </a:xfrm>
          <a:prstGeom prst="ellipse">
            <a:avLst/>
          </a:prstGeom>
          <a:noFill/>
          <a:ln cap="flat" cmpd="sng" w="1905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7"/>
          <p:cNvSpPr txBox="1"/>
          <p:nvPr/>
        </p:nvSpPr>
        <p:spPr>
          <a:xfrm>
            <a:off x="1183400" y="2329863"/>
            <a:ext cx="6684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8"/>
              </a:rPr>
              <a:t>URNs</a:t>
            </a:r>
            <a:endParaRPr/>
          </a:p>
        </p:txBody>
      </p:sp>
      <p:sp>
        <p:nvSpPr>
          <p:cNvPr id="235" name="Google Shape;235;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Composition of an IRI</a:t>
            </a:r>
            <a:endParaRPr>
              <a:solidFill>
                <a:srgbClr val="0B5394"/>
              </a:solidFill>
            </a:endParaRPr>
          </a:p>
        </p:txBody>
      </p:sp>
      <p:sp>
        <p:nvSpPr>
          <p:cNvPr id="241" name="Google Shape;241;p38"/>
          <p:cNvSpPr txBox="1"/>
          <p:nvPr/>
        </p:nvSpPr>
        <p:spPr>
          <a:xfrm>
            <a:off x="1364850" y="1934725"/>
            <a:ext cx="64143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 </a:t>
            </a:r>
            <a:r>
              <a:rPr lang="en" sz="2400">
                <a:highlight>
                  <a:srgbClr val="FFD966"/>
                </a:highlight>
              </a:rPr>
              <a:t>https://</a:t>
            </a:r>
            <a:r>
              <a:rPr lang="en" sz="2400">
                <a:highlight>
                  <a:srgbClr val="B6D7A8"/>
                </a:highlight>
              </a:rPr>
              <a:t>springer.com</a:t>
            </a:r>
            <a:r>
              <a:rPr lang="en" sz="2400"/>
              <a:t>/gp/book/</a:t>
            </a:r>
            <a:r>
              <a:rPr lang="en" sz="2400">
                <a:highlight>
                  <a:srgbClr val="B4A7D6"/>
                </a:highlight>
              </a:rPr>
              <a:t>9783030123741</a:t>
            </a:r>
            <a:endParaRPr sz="2400">
              <a:highlight>
                <a:srgbClr val="B4A7D6"/>
              </a:highlight>
            </a:endParaRPr>
          </a:p>
        </p:txBody>
      </p:sp>
      <p:sp>
        <p:nvSpPr>
          <p:cNvPr id="242" name="Google Shape;242;p38"/>
          <p:cNvSpPr txBox="1"/>
          <p:nvPr/>
        </p:nvSpPr>
        <p:spPr>
          <a:xfrm>
            <a:off x="3949800" y="2425225"/>
            <a:ext cx="41271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243" name="Google Shape;243;p38"/>
          <p:cNvSpPr txBox="1"/>
          <p:nvPr/>
        </p:nvSpPr>
        <p:spPr>
          <a:xfrm>
            <a:off x="694750" y="2749500"/>
            <a:ext cx="16197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rPr>
              <a:t>scheme / protocol</a:t>
            </a:r>
            <a:endParaRPr>
              <a:solidFill>
                <a:srgbClr val="E06666"/>
              </a:solidFill>
            </a:endParaRPr>
          </a:p>
        </p:txBody>
      </p:sp>
      <p:cxnSp>
        <p:nvCxnSpPr>
          <p:cNvPr id="244" name="Google Shape;244;p38"/>
          <p:cNvCxnSpPr/>
          <p:nvPr/>
        </p:nvCxnSpPr>
        <p:spPr>
          <a:xfrm rot="5400000">
            <a:off x="1584900" y="2456400"/>
            <a:ext cx="355500" cy="230700"/>
          </a:xfrm>
          <a:prstGeom prst="curvedConnector3">
            <a:avLst>
              <a:gd fmla="val 50000" name="adj1"/>
            </a:avLst>
          </a:prstGeom>
          <a:noFill/>
          <a:ln cap="flat" cmpd="sng" w="28575">
            <a:solidFill>
              <a:schemeClr val="dk2"/>
            </a:solidFill>
            <a:prstDash val="solid"/>
            <a:round/>
            <a:headEnd len="med" w="med" type="none"/>
            <a:tailEnd len="med" w="med" type="triangle"/>
          </a:ln>
        </p:spPr>
      </p:cxnSp>
      <p:cxnSp>
        <p:nvCxnSpPr>
          <p:cNvPr id="245" name="Google Shape;245;p38"/>
          <p:cNvCxnSpPr/>
          <p:nvPr/>
        </p:nvCxnSpPr>
        <p:spPr>
          <a:xfrm rot="5400000">
            <a:off x="2954375" y="2456400"/>
            <a:ext cx="355500" cy="230700"/>
          </a:xfrm>
          <a:prstGeom prst="curvedConnector3">
            <a:avLst>
              <a:gd fmla="val 50000" name="adj1"/>
            </a:avLst>
          </a:prstGeom>
          <a:noFill/>
          <a:ln cap="flat" cmpd="sng" w="28575">
            <a:solidFill>
              <a:schemeClr val="dk2"/>
            </a:solidFill>
            <a:prstDash val="solid"/>
            <a:round/>
            <a:headEnd len="med" w="med" type="none"/>
            <a:tailEnd len="med" w="med" type="triangle"/>
          </a:ln>
        </p:spPr>
      </p:cxnSp>
      <p:sp>
        <p:nvSpPr>
          <p:cNvPr id="246" name="Google Shape;246;p38"/>
          <p:cNvSpPr txBox="1"/>
          <p:nvPr/>
        </p:nvSpPr>
        <p:spPr>
          <a:xfrm>
            <a:off x="348750" y="3168600"/>
            <a:ext cx="8446500" cy="16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a:t>
            </a:r>
            <a:r>
              <a:rPr lang="en">
                <a:solidFill>
                  <a:schemeClr val="dk1"/>
                </a:solidFill>
              </a:rPr>
              <a:t>his URI has a “Slash” namespace (last character preceding the resource name is a “/” character).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Can also have “Hash” namespaces in URIs e.g. </a:t>
            </a:r>
            <a:r>
              <a:rPr b="1" lang="en">
                <a:solidFill>
                  <a:schemeClr val="hlink"/>
                </a:solidFill>
                <a:uFill>
                  <a:noFill/>
                </a:uFill>
                <a:hlinkClick r:id="rId3"/>
              </a:rPr>
              <a:t>http://www.w3.org/1999/02/22-rdf-syntax-ns#type</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p>
        </p:txBody>
      </p:sp>
      <p:sp>
        <p:nvSpPr>
          <p:cNvPr id="247" name="Google Shape;247;p38"/>
          <p:cNvSpPr txBox="1"/>
          <p:nvPr/>
        </p:nvSpPr>
        <p:spPr>
          <a:xfrm>
            <a:off x="2602375" y="2749500"/>
            <a:ext cx="12747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rPr>
              <a:t>domain name</a:t>
            </a:r>
            <a:endParaRPr>
              <a:solidFill>
                <a:srgbClr val="E06666"/>
              </a:solidFill>
            </a:endParaRPr>
          </a:p>
        </p:txBody>
      </p:sp>
      <p:cxnSp>
        <p:nvCxnSpPr>
          <p:cNvPr id="248" name="Google Shape;248;p38"/>
          <p:cNvCxnSpPr/>
          <p:nvPr/>
        </p:nvCxnSpPr>
        <p:spPr>
          <a:xfrm rot="5400000">
            <a:off x="6135000" y="2456400"/>
            <a:ext cx="355500" cy="230700"/>
          </a:xfrm>
          <a:prstGeom prst="curvedConnector3">
            <a:avLst>
              <a:gd fmla="val 50000" name="adj1"/>
            </a:avLst>
          </a:prstGeom>
          <a:noFill/>
          <a:ln cap="flat" cmpd="sng" w="28575">
            <a:solidFill>
              <a:schemeClr val="dk2"/>
            </a:solidFill>
            <a:prstDash val="solid"/>
            <a:round/>
            <a:headEnd len="med" w="med" type="none"/>
            <a:tailEnd len="med" w="med" type="triangle"/>
          </a:ln>
        </p:spPr>
      </p:cxnSp>
      <p:sp>
        <p:nvSpPr>
          <p:cNvPr id="249" name="Google Shape;249;p38"/>
          <p:cNvSpPr txBox="1"/>
          <p:nvPr/>
        </p:nvSpPr>
        <p:spPr>
          <a:xfrm>
            <a:off x="5795875" y="2749500"/>
            <a:ext cx="13728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rPr>
              <a:t>resource name</a:t>
            </a:r>
            <a:endParaRPr>
              <a:solidFill>
                <a:srgbClr val="E06666"/>
              </a:solidFill>
            </a:endParaRPr>
          </a:p>
        </p:txBody>
      </p:sp>
      <p:pic>
        <p:nvPicPr>
          <p:cNvPr id="250" name="Google Shape;250;p38"/>
          <p:cNvPicPr preferRelativeResize="0"/>
          <p:nvPr/>
        </p:nvPicPr>
        <p:blipFill>
          <a:blip r:embed="rId4">
            <a:alphaModFix/>
          </a:blip>
          <a:stretch>
            <a:fillRect/>
          </a:stretch>
        </p:blipFill>
        <p:spPr>
          <a:xfrm>
            <a:off x="1532100" y="1654525"/>
            <a:ext cx="3898673" cy="280200"/>
          </a:xfrm>
          <a:prstGeom prst="rect">
            <a:avLst/>
          </a:prstGeom>
          <a:noFill/>
          <a:ln>
            <a:noFill/>
          </a:ln>
        </p:spPr>
      </p:pic>
      <p:sp>
        <p:nvSpPr>
          <p:cNvPr id="251" name="Google Shape;251;p38"/>
          <p:cNvSpPr txBox="1"/>
          <p:nvPr/>
        </p:nvSpPr>
        <p:spPr>
          <a:xfrm>
            <a:off x="2932625" y="1200950"/>
            <a:ext cx="12747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rPr>
              <a:t>Namespace</a:t>
            </a:r>
            <a:endParaRPr>
              <a:solidFill>
                <a:srgbClr val="E06666"/>
              </a:solidFill>
            </a:endParaRPr>
          </a:p>
        </p:txBody>
      </p:sp>
      <p:sp>
        <p:nvSpPr>
          <p:cNvPr id="252" name="Google Shape;252;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Prefixed name</a:t>
            </a:r>
            <a:endParaRPr/>
          </a:p>
        </p:txBody>
      </p:sp>
      <p:sp>
        <p:nvSpPr>
          <p:cNvPr id="258" name="Google Shape;25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prefixed name is a prefix label and a local part, separated by a colon ":". A prefixed name is turned into an IRI by concatenating the IRI associated with the prefix and the local part.</a:t>
            </a:r>
            <a:endParaRPr/>
          </a:p>
          <a:p>
            <a:pPr indent="0" lvl="0" marL="0" rtl="0" algn="l">
              <a:spcBef>
                <a:spcPts val="1600"/>
              </a:spcBef>
              <a:spcAft>
                <a:spcPts val="0"/>
              </a:spcAft>
              <a:buNone/>
            </a:pPr>
            <a:r>
              <a:rPr lang="en"/>
              <a:t>springer:9883030123741 </a:t>
            </a:r>
            <a:endParaRPr/>
          </a:p>
          <a:p>
            <a:pPr indent="0" lvl="0" marL="0" rtl="0" algn="l">
              <a:spcBef>
                <a:spcPts val="1600"/>
              </a:spcBef>
              <a:spcAft>
                <a:spcPts val="0"/>
              </a:spcAft>
              <a:buNone/>
            </a:pPr>
            <a:r>
              <a:rPr lang="en"/>
              <a:t>is equivalent to: </a:t>
            </a:r>
            <a:r>
              <a:rPr lang="en" u="sng">
                <a:solidFill>
                  <a:srgbClr val="980000"/>
                </a:solidFill>
                <a:highlight>
                  <a:schemeClr val="lt1"/>
                </a:highlight>
                <a:hlinkClick r:id="rId3">
                  <a:extLst>
                    <a:ext uri="{A12FA001-AC4F-418D-AE19-62706E023703}">
                      <ahyp:hlinkClr val="tx"/>
                    </a:ext>
                  </a:extLst>
                </a:hlinkClick>
              </a:rPr>
              <a:t>https://springer.com/gp/book/</a:t>
            </a:r>
            <a:r>
              <a:rPr lang="en" u="sng">
                <a:solidFill>
                  <a:schemeClr val="dk1"/>
                </a:solidFill>
                <a:highlight>
                  <a:schemeClr val="lt1"/>
                </a:highlight>
                <a:hlinkClick r:id="rId4">
                  <a:extLst>
                    <a:ext uri="{A12FA001-AC4F-418D-AE19-62706E023703}">
                      <ahyp:hlinkClr val="tx"/>
                    </a:ext>
                  </a:extLst>
                </a:hlinkClick>
              </a:rPr>
              <a:t>9783030123741</a:t>
            </a:r>
            <a:endParaRPr>
              <a:solidFill>
                <a:schemeClr val="dk1"/>
              </a:solidFill>
              <a:highlight>
                <a:schemeClr val="lt1"/>
              </a:highlight>
            </a:endParaRPr>
          </a:p>
          <a:p>
            <a:pPr indent="0" lvl="0" marL="0" rtl="0" algn="l">
              <a:spcBef>
                <a:spcPts val="1600"/>
              </a:spcBef>
              <a:spcAft>
                <a:spcPts val="0"/>
              </a:spcAft>
              <a:buNone/>
            </a:pPr>
            <a:r>
              <a:rPr lang="en">
                <a:solidFill>
                  <a:schemeClr val="dk1"/>
                </a:solidFill>
                <a:highlight>
                  <a:schemeClr val="lt1"/>
                </a:highlight>
              </a:rPr>
              <a:t>when the prefix is declared in a RDF document,</a:t>
            </a:r>
            <a:endParaRPr sz="2400">
              <a:solidFill>
                <a:schemeClr val="dk1"/>
              </a:solidFill>
              <a:highlight>
                <a:srgbClr val="B4A7D6"/>
              </a:highlight>
            </a:endParaRPr>
          </a:p>
          <a:p>
            <a:pPr indent="0" lvl="0" marL="0" rtl="0" algn="l">
              <a:spcBef>
                <a:spcPts val="1600"/>
              </a:spcBef>
              <a:spcAft>
                <a:spcPts val="1600"/>
              </a:spcAft>
              <a:buNone/>
            </a:pPr>
            <a:r>
              <a:rPr lang="en"/>
              <a:t>PREFIX </a:t>
            </a:r>
            <a:r>
              <a:rPr b="1" lang="en">
                <a:solidFill>
                  <a:srgbClr val="980000"/>
                </a:solidFill>
              </a:rPr>
              <a:t>springer</a:t>
            </a:r>
            <a:r>
              <a:rPr lang="en"/>
              <a:t>: </a:t>
            </a:r>
            <a:r>
              <a:rPr lang="en">
                <a:highlight>
                  <a:schemeClr val="lt1"/>
                </a:highlight>
              </a:rPr>
              <a:t>&lt;</a:t>
            </a:r>
            <a:r>
              <a:rPr lang="en">
                <a:solidFill>
                  <a:srgbClr val="980000"/>
                </a:solidFill>
                <a:highlight>
                  <a:schemeClr val="lt1"/>
                </a:highlight>
              </a:rPr>
              <a:t>https://springer.com/gp/book/</a:t>
            </a:r>
            <a:r>
              <a:rPr lang="en">
                <a:solidFill>
                  <a:schemeClr val="dk1"/>
                </a:solidFill>
                <a:highlight>
                  <a:schemeClr val="lt1"/>
                </a:highlight>
              </a:rPr>
              <a:t>&gt;</a:t>
            </a:r>
            <a:endParaRPr/>
          </a:p>
        </p:txBody>
      </p:sp>
      <p:sp>
        <p:nvSpPr>
          <p:cNvPr id="259" name="Google Shape;25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3" name="Shape 263"/>
        <p:cNvGrpSpPr/>
        <p:nvPr/>
      </p:nvGrpSpPr>
      <p:grpSpPr>
        <a:xfrm>
          <a:off x="0" y="0"/>
          <a:ext cx="0" cy="0"/>
          <a:chOff x="0" y="0"/>
          <a:chExt cx="0" cy="0"/>
        </a:xfrm>
      </p:grpSpPr>
      <p:pic>
        <p:nvPicPr>
          <p:cNvPr descr="poll-type-id" id="264" name="Google Shape;264;p40">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65" name="Google Shape;265;p40">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66" name="Google Shape;266;p40"/>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5B5B5B"/>
                </a:solidFill>
                <a:latin typeface="Roboto"/>
                <a:ea typeface="Roboto"/>
                <a:cs typeface="Roboto"/>
                <a:sym typeface="Roboto"/>
              </a:rPr>
              <a:t>What is the namespace of the following resource: http://publications.europa.eu/ontology/cdm#ATTO_FD_010 ?</a:t>
            </a:r>
            <a:endParaRPr b="1" sz="2400">
              <a:solidFill>
                <a:srgbClr val="5B5B5B"/>
              </a:solidFill>
              <a:latin typeface="Roboto"/>
              <a:ea typeface="Roboto"/>
              <a:cs typeface="Roboto"/>
              <a:sym typeface="Roboto"/>
            </a:endParaRPr>
          </a:p>
        </p:txBody>
      </p:sp>
      <p:sp>
        <p:nvSpPr>
          <p:cNvPr descr="footer-id" id="267" name="Google Shape;267;p40"/>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268" name="Google Shape;268;p40"/>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7"/>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p:nvPr/>
        </p:nvSpPr>
        <p:spPr>
          <a:xfrm>
            <a:off x="5615125" y="2980325"/>
            <a:ext cx="3266400" cy="6930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1"/>
          <p:cNvSpPr txBox="1"/>
          <p:nvPr/>
        </p:nvSpPr>
        <p:spPr>
          <a:xfrm>
            <a:off x="212025" y="4028550"/>
            <a:ext cx="86694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8761D"/>
                </a:solidFill>
              </a:rPr>
              <a:t>&lt;http://somenamespace.com/</a:t>
            </a:r>
            <a:r>
              <a:rPr b="1" lang="en" sz="1100">
                <a:solidFill>
                  <a:srgbClr val="38761D"/>
                </a:solidFill>
              </a:rPr>
              <a:t>starrynight</a:t>
            </a:r>
            <a:r>
              <a:rPr lang="en" sz="1100">
                <a:solidFill>
                  <a:srgbClr val="38761D"/>
                </a:solidFill>
              </a:rPr>
              <a:t>&gt;  &lt;http://somenamespace.com/</a:t>
            </a:r>
            <a:r>
              <a:rPr b="1" lang="en" sz="1100">
                <a:solidFill>
                  <a:srgbClr val="38761D"/>
                </a:solidFill>
              </a:rPr>
              <a:t>dateCreated</a:t>
            </a:r>
            <a:r>
              <a:rPr lang="en" sz="1100">
                <a:solidFill>
                  <a:srgbClr val="38761D"/>
                </a:solidFill>
              </a:rPr>
              <a:t>&gt;     “1889-06-30”^^xsd:date .</a:t>
            </a:r>
            <a:endParaRPr b="1" sz="1100">
              <a:solidFill>
                <a:srgbClr val="38761D"/>
              </a:solidFill>
            </a:endParaRPr>
          </a:p>
        </p:txBody>
      </p:sp>
      <p:sp>
        <p:nvSpPr>
          <p:cNvPr id="275" name="Google Shape;27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RDF </a:t>
            </a:r>
            <a:r>
              <a:rPr lang="en">
                <a:solidFill>
                  <a:srgbClr val="0B5394"/>
                </a:solidFill>
              </a:rPr>
              <a:t>Subjects, Predicates, Objects</a:t>
            </a:r>
            <a:endParaRPr>
              <a:solidFill>
                <a:srgbClr val="0B5394"/>
              </a:solidFill>
            </a:endParaRPr>
          </a:p>
        </p:txBody>
      </p:sp>
      <p:sp>
        <p:nvSpPr>
          <p:cNvPr id="276" name="Google Shape;276;p41"/>
          <p:cNvSpPr txBox="1"/>
          <p:nvPr/>
        </p:nvSpPr>
        <p:spPr>
          <a:xfrm>
            <a:off x="311700" y="1086275"/>
            <a:ext cx="6746700" cy="10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chemeClr val="dk1"/>
                </a:solidFill>
              </a:rPr>
              <a:t>Subjects </a:t>
            </a:r>
            <a:r>
              <a:rPr lang="en" sz="1800">
                <a:solidFill>
                  <a:schemeClr val="dk1"/>
                </a:solidFill>
              </a:rPr>
              <a:t>and</a:t>
            </a:r>
            <a:r>
              <a:rPr b="1" lang="en" sz="1800">
                <a:solidFill>
                  <a:schemeClr val="dk1"/>
                </a:solidFill>
              </a:rPr>
              <a:t> Predicates </a:t>
            </a:r>
            <a:r>
              <a:rPr lang="en" sz="1800">
                <a:solidFill>
                  <a:schemeClr val="dk1"/>
                </a:solidFill>
              </a:rPr>
              <a:t>(aka. properties)</a:t>
            </a:r>
            <a:r>
              <a:rPr b="1" lang="en" sz="1800">
                <a:solidFill>
                  <a:schemeClr val="dk1"/>
                </a:solidFill>
              </a:rPr>
              <a:t> </a:t>
            </a:r>
            <a:r>
              <a:rPr lang="en" sz="1800">
                <a:solidFill>
                  <a:schemeClr val="dk1"/>
                </a:solidFill>
              </a:rPr>
              <a:t>are denoted by</a:t>
            </a:r>
            <a:r>
              <a:rPr lang="en" sz="1800">
                <a:solidFill>
                  <a:schemeClr val="dk1"/>
                </a:solidFill>
              </a:rPr>
              <a:t> </a:t>
            </a:r>
            <a:r>
              <a:rPr lang="en" sz="1800" u="sng">
                <a:solidFill>
                  <a:schemeClr val="hlink"/>
                </a:solidFill>
                <a:hlinkClick r:id="rId3"/>
              </a:rPr>
              <a:t>IRIs</a:t>
            </a:r>
            <a:endParaRPr sz="1800">
              <a:solidFill>
                <a:schemeClr val="dk1"/>
              </a:solidFill>
            </a:endParaRPr>
          </a:p>
          <a:p>
            <a:pPr indent="0" lvl="0" marL="0" rtl="0" algn="l">
              <a:lnSpc>
                <a:spcPct val="115000"/>
              </a:lnSpc>
              <a:spcBef>
                <a:spcPts val="1200"/>
              </a:spcBef>
              <a:spcAft>
                <a:spcPts val="0"/>
              </a:spcAft>
              <a:buNone/>
            </a:pPr>
            <a:r>
              <a:rPr b="1" lang="en" sz="1800">
                <a:solidFill>
                  <a:schemeClr val="dk1"/>
                </a:solidFill>
              </a:rPr>
              <a:t>Objects</a:t>
            </a:r>
            <a:r>
              <a:rPr lang="en" sz="1800">
                <a:solidFill>
                  <a:schemeClr val="dk1"/>
                </a:solidFill>
              </a:rPr>
              <a:t> are either:</a:t>
            </a:r>
            <a:endParaRPr sz="1800">
              <a:solidFill>
                <a:schemeClr val="dk1"/>
              </a:solidFill>
            </a:endParaRPr>
          </a:p>
          <a:p>
            <a:pPr indent="-342900" lvl="0" marL="457200" rtl="0" algn="l">
              <a:lnSpc>
                <a:spcPct val="115000"/>
              </a:lnSpc>
              <a:spcBef>
                <a:spcPts val="0"/>
              </a:spcBef>
              <a:spcAft>
                <a:spcPts val="0"/>
              </a:spcAft>
              <a:buSzPts val="1800"/>
              <a:buChar char="●"/>
            </a:pPr>
            <a:r>
              <a:rPr lang="en" sz="1800">
                <a:solidFill>
                  <a:schemeClr val="dk1"/>
                </a:solidFill>
              </a:rPr>
              <a:t>an </a:t>
            </a:r>
            <a:r>
              <a:rPr b="1" lang="en" sz="1800">
                <a:solidFill>
                  <a:schemeClr val="hlink"/>
                </a:solidFill>
                <a:uFill>
                  <a:noFill/>
                </a:uFill>
                <a:hlinkClick r:id="rId4"/>
              </a:rPr>
              <a:t>I</a:t>
            </a:r>
            <a:r>
              <a:rPr b="1" lang="en" sz="1800">
                <a:solidFill>
                  <a:schemeClr val="hlink"/>
                </a:solidFill>
                <a:uFill>
                  <a:noFill/>
                </a:uFill>
                <a:hlinkClick r:id="rId5"/>
              </a:rPr>
              <a:t>RI</a:t>
            </a:r>
            <a:r>
              <a:rPr lang="en" sz="1800">
                <a:solidFill>
                  <a:schemeClr val="dk1"/>
                </a:solidFill>
              </a:rPr>
              <a:t> </a:t>
            </a:r>
            <a:r>
              <a:rPr lang="en" sz="1800">
                <a:solidFill>
                  <a:schemeClr val="dk1"/>
                </a:solidFill>
              </a:rPr>
              <a:t>(we talk about object property) </a:t>
            </a:r>
            <a:endParaRPr sz="1800">
              <a:solidFill>
                <a:schemeClr val="dk1"/>
              </a:solidFill>
            </a:endParaRPr>
          </a:p>
          <a:p>
            <a:pPr indent="-342900" lvl="0" marL="457200" rtl="0" algn="l">
              <a:lnSpc>
                <a:spcPct val="115000"/>
              </a:lnSpc>
              <a:spcBef>
                <a:spcPts val="0"/>
              </a:spcBef>
              <a:spcAft>
                <a:spcPts val="0"/>
              </a:spcAft>
              <a:buSzPts val="1800"/>
              <a:buChar char="●"/>
            </a:pPr>
            <a:r>
              <a:rPr lang="en" sz="1800">
                <a:solidFill>
                  <a:schemeClr val="dk1"/>
                </a:solidFill>
              </a:rPr>
              <a:t>or a </a:t>
            </a:r>
            <a:r>
              <a:rPr lang="en" sz="1800">
                <a:solidFill>
                  <a:srgbClr val="0000FF"/>
                </a:solidFill>
              </a:rPr>
              <a:t>literal value </a:t>
            </a:r>
            <a:r>
              <a:rPr lang="en" sz="1800">
                <a:solidFill>
                  <a:schemeClr val="dk1"/>
                </a:solidFill>
              </a:rPr>
              <a:t>(data property)</a:t>
            </a:r>
            <a:endParaRPr sz="1800"/>
          </a:p>
        </p:txBody>
      </p:sp>
      <p:pic>
        <p:nvPicPr>
          <p:cNvPr id="277" name="Google Shape;277;p41"/>
          <p:cNvPicPr preferRelativeResize="0"/>
          <p:nvPr/>
        </p:nvPicPr>
        <p:blipFill>
          <a:blip r:embed="rId6">
            <a:alphaModFix/>
          </a:blip>
          <a:stretch>
            <a:fillRect/>
          </a:stretch>
        </p:blipFill>
        <p:spPr>
          <a:xfrm>
            <a:off x="7209289" y="718900"/>
            <a:ext cx="1779935" cy="1176175"/>
          </a:xfrm>
          <a:prstGeom prst="rect">
            <a:avLst/>
          </a:prstGeom>
          <a:noFill/>
          <a:ln>
            <a:noFill/>
          </a:ln>
        </p:spPr>
      </p:pic>
      <p:sp>
        <p:nvSpPr>
          <p:cNvPr id="278" name="Google Shape;278;p41"/>
          <p:cNvSpPr txBox="1"/>
          <p:nvPr/>
        </p:nvSpPr>
        <p:spPr>
          <a:xfrm>
            <a:off x="7026763" y="1882675"/>
            <a:ext cx="21450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8761D"/>
                </a:solidFill>
              </a:rPr>
              <a:t> </a:t>
            </a:r>
            <a:r>
              <a:rPr b="1" lang="en" sz="1200">
                <a:solidFill>
                  <a:srgbClr val="38761D"/>
                </a:solidFill>
              </a:rPr>
              <a:t>Starry night (June 30, 1889) by </a:t>
            </a:r>
            <a:r>
              <a:rPr b="1" lang="en" sz="1200">
                <a:solidFill>
                  <a:srgbClr val="38761D"/>
                </a:solidFill>
                <a:uFill>
                  <a:noFill/>
                </a:uFill>
                <a:hlinkClick r:id="rId7">
                  <a:extLst>
                    <a:ext uri="{A12FA001-AC4F-418D-AE19-62706E023703}">
                      <ahyp:hlinkClr val="tx"/>
                    </a:ext>
                  </a:extLst>
                </a:hlinkClick>
              </a:rPr>
              <a:t>Vincent van Gogh</a:t>
            </a:r>
            <a:endParaRPr/>
          </a:p>
        </p:txBody>
      </p:sp>
      <p:sp>
        <p:nvSpPr>
          <p:cNvPr id="279" name="Google Shape;279;p41"/>
          <p:cNvSpPr txBox="1"/>
          <p:nvPr/>
        </p:nvSpPr>
        <p:spPr>
          <a:xfrm>
            <a:off x="188175" y="4583120"/>
            <a:ext cx="893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N-Triple format</a:t>
            </a:r>
            <a:r>
              <a:rPr lang="en"/>
              <a:t>: IRIs are encapsulated with &lt; &gt;, literals are encapsulated “ ”, and ends with period .</a:t>
            </a:r>
            <a:endParaRPr/>
          </a:p>
        </p:txBody>
      </p:sp>
      <p:sp>
        <p:nvSpPr>
          <p:cNvPr id="280" name="Google Shape;280;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81" name="Google Shape;281;p41"/>
          <p:cNvCxnSpPr/>
          <p:nvPr/>
        </p:nvCxnSpPr>
        <p:spPr>
          <a:xfrm flipH="1">
            <a:off x="8254450" y="2375298"/>
            <a:ext cx="87000" cy="403800"/>
          </a:xfrm>
          <a:prstGeom prst="straightConnector1">
            <a:avLst/>
          </a:prstGeom>
          <a:noFill/>
          <a:ln cap="flat" cmpd="sng" w="38100">
            <a:solidFill>
              <a:srgbClr val="38761D"/>
            </a:solidFill>
            <a:prstDash val="solid"/>
            <a:round/>
            <a:headEnd len="med" w="med" type="none"/>
            <a:tailEnd len="med" w="med" type="triangle"/>
          </a:ln>
        </p:spPr>
      </p:cxnSp>
      <p:sp>
        <p:nvSpPr>
          <p:cNvPr id="282" name="Google Shape;282;p41"/>
          <p:cNvSpPr/>
          <p:nvPr/>
        </p:nvSpPr>
        <p:spPr>
          <a:xfrm>
            <a:off x="5848650" y="3712673"/>
            <a:ext cx="1975800" cy="693000"/>
          </a:xfrm>
          <a:prstGeom prst="rect">
            <a:avLst/>
          </a:prstGeom>
          <a:no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1"/>
          <p:cNvSpPr txBox="1"/>
          <p:nvPr/>
        </p:nvSpPr>
        <p:spPr>
          <a:xfrm>
            <a:off x="212025" y="3322125"/>
            <a:ext cx="89319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8761D"/>
                </a:solidFill>
              </a:rPr>
              <a:t>&lt;http://somenamespace.com/</a:t>
            </a:r>
            <a:r>
              <a:rPr b="1" lang="en" sz="1100">
                <a:solidFill>
                  <a:srgbClr val="38761D"/>
                </a:solidFill>
              </a:rPr>
              <a:t>starrynight</a:t>
            </a:r>
            <a:r>
              <a:rPr lang="en" sz="1100">
                <a:solidFill>
                  <a:srgbClr val="38761D"/>
                </a:solidFill>
              </a:rPr>
              <a:t>&gt;  &lt;http://somenamespace.com/</a:t>
            </a:r>
            <a:r>
              <a:rPr b="1" lang="en" sz="1100">
                <a:solidFill>
                  <a:srgbClr val="38761D"/>
                </a:solidFill>
              </a:rPr>
              <a:t>createdBy</a:t>
            </a:r>
            <a:r>
              <a:rPr lang="en" sz="1100">
                <a:solidFill>
                  <a:srgbClr val="38761D"/>
                </a:solidFill>
              </a:rPr>
              <a:t>&gt; &lt;</a:t>
            </a:r>
            <a:r>
              <a:rPr lang="en" sz="1100">
                <a:solidFill>
                  <a:srgbClr val="38761D"/>
                </a:solidFill>
                <a:uFill>
                  <a:noFill/>
                </a:uFill>
                <a:hlinkClick r:id="rId8">
                  <a:extLst>
                    <a:ext uri="{A12FA001-AC4F-418D-AE19-62706E023703}">
                      <ahyp:hlinkClr val="tx"/>
                    </a:ext>
                  </a:extLst>
                </a:hlinkClick>
              </a:rPr>
              <a:t>http://somenamespace.com/</a:t>
            </a:r>
            <a:r>
              <a:rPr b="1" lang="en" sz="1100">
                <a:solidFill>
                  <a:srgbClr val="38761D"/>
                </a:solidFill>
                <a:uFill>
                  <a:noFill/>
                </a:uFill>
                <a:hlinkClick r:id="rId9">
                  <a:extLst>
                    <a:ext uri="{A12FA001-AC4F-418D-AE19-62706E023703}">
                      <ahyp:hlinkClr val="tx"/>
                    </a:ext>
                  </a:extLst>
                </a:hlinkClick>
              </a:rPr>
              <a:t>Vincent_van_Gogh</a:t>
            </a:r>
            <a:r>
              <a:rPr lang="en" sz="1100">
                <a:solidFill>
                  <a:srgbClr val="38761D"/>
                </a:solidFill>
              </a:rPr>
              <a:t>&gt; </a:t>
            </a:r>
            <a:r>
              <a:rPr b="1" lang="en" sz="1100">
                <a:solidFill>
                  <a:srgbClr val="38761D"/>
                </a:solidFill>
              </a:rPr>
              <a:t>.</a:t>
            </a:r>
            <a:endParaRPr b="1" sz="1100">
              <a:solidFill>
                <a:srgbClr val="38761D"/>
              </a:solidFill>
            </a:endParaRPr>
          </a:p>
        </p:txBody>
      </p:sp>
      <p:sp>
        <p:nvSpPr>
          <p:cNvPr id="284" name="Google Shape;284;p41"/>
          <p:cNvSpPr txBox="1"/>
          <p:nvPr/>
        </p:nvSpPr>
        <p:spPr>
          <a:xfrm>
            <a:off x="1212975" y="2966925"/>
            <a:ext cx="9021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Subject</a:t>
            </a:r>
            <a:endParaRPr b="1"/>
          </a:p>
        </p:txBody>
      </p:sp>
      <p:sp>
        <p:nvSpPr>
          <p:cNvPr id="285" name="Google Shape;285;p41"/>
          <p:cNvSpPr txBox="1"/>
          <p:nvPr/>
        </p:nvSpPr>
        <p:spPr>
          <a:xfrm>
            <a:off x="3752800" y="2966925"/>
            <a:ext cx="10113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Predicate</a:t>
            </a:r>
            <a:endParaRPr b="1"/>
          </a:p>
        </p:txBody>
      </p:sp>
      <p:sp>
        <p:nvSpPr>
          <p:cNvPr id="286" name="Google Shape;286;p41"/>
          <p:cNvSpPr txBox="1"/>
          <p:nvPr/>
        </p:nvSpPr>
        <p:spPr>
          <a:xfrm>
            <a:off x="6202447" y="2966925"/>
            <a:ext cx="11901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Object</a:t>
            </a:r>
            <a:r>
              <a:rPr lang="en"/>
              <a:t> - </a:t>
            </a:r>
            <a:r>
              <a:rPr b="1" lang="en"/>
              <a:t>IRI</a:t>
            </a:r>
            <a:endParaRPr b="1"/>
          </a:p>
        </p:txBody>
      </p:sp>
      <p:sp>
        <p:nvSpPr>
          <p:cNvPr id="287" name="Google Shape;287;p41"/>
          <p:cNvSpPr txBox="1"/>
          <p:nvPr/>
        </p:nvSpPr>
        <p:spPr>
          <a:xfrm>
            <a:off x="6140177" y="3673350"/>
            <a:ext cx="14433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Object </a:t>
            </a:r>
            <a:r>
              <a:rPr lang="en"/>
              <a:t>-</a:t>
            </a:r>
            <a:r>
              <a:rPr b="1" lang="en"/>
              <a:t> </a:t>
            </a:r>
            <a:r>
              <a:rPr b="1" lang="en"/>
              <a:t>Literal</a:t>
            </a:r>
            <a:endParaRPr b="1"/>
          </a:p>
        </p:txBody>
      </p:sp>
      <p:sp>
        <p:nvSpPr>
          <p:cNvPr id="288" name="Google Shape;288;p41"/>
          <p:cNvSpPr txBox="1"/>
          <p:nvPr/>
        </p:nvSpPr>
        <p:spPr>
          <a:xfrm>
            <a:off x="7824450" y="3717063"/>
            <a:ext cx="12729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rPr>
              <a:t>Data property</a:t>
            </a:r>
            <a:endParaRPr>
              <a:solidFill>
                <a:srgbClr val="741B47"/>
              </a:solidFill>
            </a:endParaRPr>
          </a:p>
        </p:txBody>
      </p:sp>
      <p:sp>
        <p:nvSpPr>
          <p:cNvPr id="289" name="Google Shape;289;p41"/>
          <p:cNvSpPr txBox="1"/>
          <p:nvPr/>
        </p:nvSpPr>
        <p:spPr>
          <a:xfrm>
            <a:off x="5615125" y="2631200"/>
            <a:ext cx="14433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Object property</a:t>
            </a:r>
            <a:endParaRPr>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RDF Literals</a:t>
            </a:r>
            <a:endParaRPr>
              <a:solidFill>
                <a:srgbClr val="0B5394"/>
              </a:solidFill>
            </a:endParaRPr>
          </a:p>
        </p:txBody>
      </p:sp>
      <p:sp>
        <p:nvSpPr>
          <p:cNvPr id="295" name="Google Shape;295;p42"/>
          <p:cNvSpPr txBox="1"/>
          <p:nvPr>
            <p:ph idx="1" type="body"/>
          </p:nvPr>
        </p:nvSpPr>
        <p:spPr>
          <a:xfrm>
            <a:off x="311700" y="1152475"/>
            <a:ext cx="8520600" cy="3625800"/>
          </a:xfrm>
          <a:prstGeom prst="rect">
            <a:avLst/>
          </a:prstGeom>
        </p:spPr>
        <p:txBody>
          <a:bodyPr anchorCtr="0" anchor="t" bIns="0" lIns="91425" spcFirstLastPara="1" rIns="91425" wrap="square" tIns="91425">
            <a:noAutofit/>
          </a:bodyPr>
          <a:lstStyle/>
          <a:p>
            <a:pPr indent="0" lvl="0" marL="0" rtl="0" algn="l">
              <a:spcBef>
                <a:spcPts val="0"/>
              </a:spcBef>
              <a:spcAft>
                <a:spcPts val="0"/>
              </a:spcAft>
              <a:buNone/>
            </a:pPr>
            <a:r>
              <a:rPr lang="en">
                <a:solidFill>
                  <a:srgbClr val="000000"/>
                </a:solidFill>
              </a:rPr>
              <a:t>A </a:t>
            </a:r>
            <a:r>
              <a:rPr b="1" lang="en">
                <a:solidFill>
                  <a:srgbClr val="000000"/>
                </a:solidFill>
              </a:rPr>
              <a:t>literal </a:t>
            </a:r>
            <a:r>
              <a:rPr lang="en">
                <a:solidFill>
                  <a:srgbClr val="000000"/>
                </a:solidFill>
              </a:rPr>
              <a:t>can be accompanied by additional, and optional, details:</a:t>
            </a:r>
            <a:endParaRPr>
              <a:solidFill>
                <a:srgbClr val="000000"/>
              </a:solidFill>
            </a:endParaRPr>
          </a:p>
          <a:p>
            <a:pPr indent="-342900" lvl="0" marL="457200" rtl="0" algn="l">
              <a:spcBef>
                <a:spcPts val="1600"/>
              </a:spcBef>
              <a:spcAft>
                <a:spcPts val="0"/>
              </a:spcAft>
              <a:buClr>
                <a:srgbClr val="000000"/>
              </a:buClr>
              <a:buSzPts val="1800"/>
              <a:buAutoNum type="arabicParenR"/>
            </a:pPr>
            <a:r>
              <a:rPr lang="en">
                <a:solidFill>
                  <a:srgbClr val="000000"/>
                </a:solidFill>
              </a:rPr>
              <a:t>a </a:t>
            </a:r>
            <a:r>
              <a:rPr b="1" lang="en">
                <a:solidFill>
                  <a:srgbClr val="000000"/>
                </a:solidFill>
              </a:rPr>
              <a:t>datatype IRI</a:t>
            </a:r>
            <a:r>
              <a:rPr lang="en">
                <a:solidFill>
                  <a:srgbClr val="000000"/>
                </a:solidFill>
              </a:rPr>
              <a:t>, that determines how the lexical form maps to a literal value.</a:t>
            </a:r>
            <a:endParaRPr>
              <a:solidFill>
                <a:srgbClr val="000000"/>
              </a:solidFill>
            </a:endParaRPr>
          </a:p>
          <a:p>
            <a:pPr indent="-342900" lvl="0" marL="457200" rtl="0" algn="l">
              <a:spcBef>
                <a:spcPts val="0"/>
              </a:spcBef>
              <a:spcAft>
                <a:spcPts val="0"/>
              </a:spcAft>
              <a:buClr>
                <a:srgbClr val="000000"/>
              </a:buClr>
              <a:buSzPts val="1800"/>
              <a:buAutoNum type="arabicParenR"/>
            </a:pPr>
            <a:r>
              <a:rPr lang="en">
                <a:solidFill>
                  <a:srgbClr val="000000"/>
                </a:solidFill>
              </a:rPr>
              <a:t>a </a:t>
            </a:r>
            <a:r>
              <a:rPr b="1" lang="en">
                <a:solidFill>
                  <a:srgbClr val="000000"/>
                </a:solidFill>
              </a:rPr>
              <a:t>language tag</a:t>
            </a:r>
            <a:r>
              <a:rPr lang="en">
                <a:solidFill>
                  <a:srgbClr val="000000"/>
                </a:solidFill>
              </a:rPr>
              <a:t> </a:t>
            </a:r>
            <a:r>
              <a:rPr b="1" lang="en">
                <a:solidFill>
                  <a:srgbClr val="000000"/>
                </a:solidFill>
              </a:rPr>
              <a:t>only </a:t>
            </a:r>
            <a:r>
              <a:rPr lang="en">
                <a:solidFill>
                  <a:srgbClr val="000000"/>
                </a:solidFill>
              </a:rPr>
              <a:t>when the datatype IRI is a rdf:langString</a:t>
            </a:r>
            <a:endParaRPr>
              <a:solidFill>
                <a:srgbClr val="000000"/>
              </a:solidFill>
            </a:endParaRPr>
          </a:p>
          <a:p>
            <a:pPr indent="0" lvl="0" marL="0" rtl="0" algn="l">
              <a:spcBef>
                <a:spcPts val="1600"/>
              </a:spcBef>
              <a:spcAft>
                <a:spcPts val="0"/>
              </a:spcAft>
              <a:buNone/>
            </a:pPr>
            <a:r>
              <a:rPr lang="en">
                <a:solidFill>
                  <a:srgbClr val="000000"/>
                </a:solidFill>
              </a:rPr>
              <a:t>Many RDF syntaxes use </a:t>
            </a:r>
            <a:r>
              <a:rPr b="1" lang="en">
                <a:solidFill>
                  <a:srgbClr val="000000"/>
                </a:solidFill>
              </a:rPr>
              <a:t>^^</a:t>
            </a:r>
            <a:r>
              <a:rPr lang="en">
                <a:solidFill>
                  <a:srgbClr val="000000"/>
                </a:solidFill>
              </a:rPr>
              <a:t> (double caret) to associate the datatype of a literal with is lexical form, and the </a:t>
            </a:r>
            <a:r>
              <a:rPr b="1" lang="en">
                <a:solidFill>
                  <a:srgbClr val="000000"/>
                </a:solidFill>
              </a:rPr>
              <a:t>@</a:t>
            </a:r>
            <a:r>
              <a:rPr lang="en">
                <a:solidFill>
                  <a:srgbClr val="000000"/>
                </a:solidFill>
              </a:rPr>
              <a:t> (at sign) for specifying the language tag:</a:t>
            </a:r>
            <a:r>
              <a:rPr lang="en">
                <a:solidFill>
                  <a:srgbClr val="000000"/>
                </a:solidFill>
              </a:rPr>
              <a:t> </a:t>
            </a:r>
            <a:endParaRPr>
              <a:solidFill>
                <a:srgbClr val="000000"/>
              </a:solidFill>
            </a:endParaRPr>
          </a:p>
          <a:p>
            <a:pPr indent="-330200" lvl="0" marL="457200" rtl="0" algn="l">
              <a:spcBef>
                <a:spcPts val="0"/>
              </a:spcBef>
              <a:spcAft>
                <a:spcPts val="0"/>
              </a:spcAft>
              <a:buSzPts val="1600"/>
              <a:buChar char="●"/>
            </a:pPr>
            <a:r>
              <a:rPr lang="en" sz="1600">
                <a:solidFill>
                  <a:srgbClr val="000000"/>
                </a:solidFill>
              </a:rPr>
              <a:t>“1.01”^^&lt;</a:t>
            </a:r>
            <a:r>
              <a:rPr lang="en" sz="1600" u="sng">
                <a:solidFill>
                  <a:schemeClr val="hlink"/>
                </a:solidFill>
                <a:hlinkClick r:id="rId3"/>
              </a:rPr>
              <a:t>https://www.w3.org/2001/XMLSchema#decimal</a:t>
            </a:r>
            <a:r>
              <a:rPr lang="en" sz="1600">
                <a:solidFill>
                  <a:srgbClr val="000000"/>
                </a:solidFill>
              </a:rPr>
              <a:t>&gt;</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“1.01”^^xsd:decimal</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“Maastricht University”@en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“Universiteit Maastricht”@nl</a:t>
            </a:r>
            <a:endParaRPr sz="1600">
              <a:solidFill>
                <a:srgbClr val="000000"/>
              </a:solidFill>
            </a:endParaRPr>
          </a:p>
        </p:txBody>
      </p:sp>
      <p:sp>
        <p:nvSpPr>
          <p:cNvPr id="296" name="Google Shape;296;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Data types of literals</a:t>
            </a:r>
            <a:endParaRPr>
              <a:solidFill>
                <a:srgbClr val="0B5394"/>
              </a:solidFill>
            </a:endParaRPr>
          </a:p>
        </p:txBody>
      </p:sp>
      <p:sp>
        <p:nvSpPr>
          <p:cNvPr id="302" name="Google Shape;302;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000000"/>
                </a:solidFill>
              </a:rPr>
              <a:t>The use of </a:t>
            </a:r>
            <a:r>
              <a:rPr b="1" lang="en" u="sng">
                <a:solidFill>
                  <a:schemeClr val="accent5"/>
                </a:solidFill>
                <a:hlinkClick r:id="rId3">
                  <a:extLst>
                    <a:ext uri="{A12FA001-AC4F-418D-AE19-62706E023703}">
                      <ahyp:hlinkClr val="tx"/>
                    </a:ext>
                  </a:extLst>
                </a:hlinkClick>
              </a:rPr>
              <a:t>XML Schema</a:t>
            </a:r>
            <a:r>
              <a:rPr lang="en" u="sng">
                <a:solidFill>
                  <a:schemeClr val="accent5"/>
                </a:solidFill>
                <a:hlinkClick r:id="rId4">
                  <a:extLst>
                    <a:ext uri="{A12FA001-AC4F-418D-AE19-62706E023703}">
                      <ahyp:hlinkClr val="tx"/>
                    </a:ext>
                  </a:extLst>
                </a:hlinkClick>
              </a:rPr>
              <a:t> data types</a:t>
            </a:r>
            <a:r>
              <a:rPr lang="en">
                <a:solidFill>
                  <a:srgbClr val="000000"/>
                </a:solidFill>
              </a:rPr>
              <a:t> is recommended (they are predefined and widely used)</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	Strings: 			"Maastricht University"</a:t>
            </a:r>
            <a:endParaRPr>
              <a:solidFill>
                <a:srgbClr val="000000"/>
              </a:solidFill>
            </a:endParaRPr>
          </a:p>
          <a:p>
            <a:pPr indent="0" lvl="0" marL="0" rtl="0" algn="l">
              <a:lnSpc>
                <a:spcPct val="100000"/>
              </a:lnSpc>
              <a:spcBef>
                <a:spcPts val="0"/>
              </a:spcBef>
              <a:spcAft>
                <a:spcPts val="0"/>
              </a:spcAft>
              <a:buNone/>
            </a:pPr>
            <a:r>
              <a:rPr lang="en">
                <a:solidFill>
                  <a:srgbClr val="000000"/>
                </a:solidFill>
              </a:rPr>
              <a:t>	Integers:			"1"ˆˆ&lt;</a:t>
            </a:r>
            <a:r>
              <a:rPr lang="en" u="sng">
                <a:solidFill>
                  <a:schemeClr val="accent5"/>
                </a:solidFill>
                <a:hlinkClick r:id="rId5">
                  <a:extLst>
                    <a:ext uri="{A12FA001-AC4F-418D-AE19-62706E023703}">
                      <ahyp:hlinkClr val="tx"/>
                    </a:ext>
                  </a:extLst>
                </a:hlinkClick>
              </a:rPr>
              <a:t>http://www.w3.org/2001/XMLSchema#integer</a:t>
            </a:r>
            <a:r>
              <a:rPr lang="en">
                <a:solidFill>
                  <a:srgbClr val="000000"/>
                </a:solidFill>
              </a:rPr>
              <a:t>&gt;</a:t>
            </a:r>
            <a:endParaRPr>
              <a:solidFill>
                <a:srgbClr val="000000"/>
              </a:solidFill>
            </a:endParaRPr>
          </a:p>
          <a:p>
            <a:pPr indent="0" lvl="0" marL="0" rtl="0" algn="l">
              <a:lnSpc>
                <a:spcPct val="100000"/>
              </a:lnSpc>
              <a:spcBef>
                <a:spcPts val="0"/>
              </a:spcBef>
              <a:spcAft>
                <a:spcPts val="0"/>
              </a:spcAft>
              <a:buNone/>
            </a:pPr>
            <a:r>
              <a:rPr lang="en">
                <a:solidFill>
                  <a:srgbClr val="000000"/>
                </a:solidFill>
              </a:rPr>
              <a:t>	Integers:			"1"ˆˆxsd:integer</a:t>
            </a:r>
            <a:endParaRPr>
              <a:solidFill>
                <a:srgbClr val="000000"/>
              </a:solidFill>
            </a:endParaRPr>
          </a:p>
          <a:p>
            <a:pPr indent="0" lvl="0" marL="0" rtl="0" algn="l">
              <a:lnSpc>
                <a:spcPct val="100000"/>
              </a:lnSpc>
              <a:spcBef>
                <a:spcPts val="0"/>
              </a:spcBef>
              <a:spcAft>
                <a:spcPts val="0"/>
              </a:spcAft>
              <a:buNone/>
            </a:pPr>
            <a:r>
              <a:rPr lang="en">
                <a:solidFill>
                  <a:srgbClr val="000000"/>
                </a:solidFill>
              </a:rPr>
              <a:t>	Decimals:		"1.23"ˆˆxsd:decimal</a:t>
            </a:r>
            <a:endParaRPr>
              <a:solidFill>
                <a:srgbClr val="000000"/>
              </a:solidFill>
            </a:endParaRPr>
          </a:p>
          <a:p>
            <a:pPr indent="0" lvl="0" marL="0" rtl="0" algn="l">
              <a:lnSpc>
                <a:spcPct val="100000"/>
              </a:lnSpc>
              <a:spcBef>
                <a:spcPts val="0"/>
              </a:spcBef>
              <a:spcAft>
                <a:spcPts val="0"/>
              </a:spcAft>
              <a:buNone/>
            </a:pPr>
            <a:r>
              <a:rPr lang="en">
                <a:solidFill>
                  <a:srgbClr val="000000"/>
                </a:solidFill>
              </a:rPr>
              <a:t>	Date:			"2014-9-11"ˆˆxsd:date</a:t>
            </a:r>
            <a:endParaRPr>
              <a:solidFill>
                <a:srgbClr val="000000"/>
              </a:solidFill>
            </a:endParaRPr>
          </a:p>
          <a:p>
            <a:pPr indent="0" lvl="0" marL="0" rtl="0" algn="l">
              <a:lnSpc>
                <a:spcPct val="100000"/>
              </a:lnSpc>
              <a:spcBef>
                <a:spcPts val="0"/>
              </a:spcBef>
              <a:spcAft>
                <a:spcPts val="0"/>
              </a:spcAft>
              <a:buNone/>
            </a:pPr>
            <a:r>
              <a:rPr lang="en">
                <a:solidFill>
                  <a:srgbClr val="000000"/>
                </a:solidFill>
              </a:rPr>
              <a:t>	Time:			"11:05:45"ˆˆxsd:time</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rPr>
              <a:t>	Date with time:	"2014-9-11T11:05:45"ˆˆxsd:dateTime</a:t>
            </a:r>
            <a:endParaRPr>
              <a:solidFill>
                <a:srgbClr val="000000"/>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303" name="Google Shape;303;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26"/>
          <p:cNvSpPr txBox="1"/>
          <p:nvPr/>
        </p:nvSpPr>
        <p:spPr>
          <a:xfrm>
            <a:off x="1943850" y="1706575"/>
            <a:ext cx="4771200" cy="264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 2024 by Michel Dumontier and the Institute of Data Science at Maastricht University is licensed under Attribution 4.0 International</a:t>
            </a:r>
            <a:endParaRPr sz="1000">
              <a:solidFill>
                <a:schemeClr val="dk1"/>
              </a:solidFill>
            </a:endParaRPr>
          </a:p>
          <a:p>
            <a:pPr indent="0" lvl="0" marL="0" rtl="0" algn="l">
              <a:spcBef>
                <a:spcPts val="0"/>
              </a:spcBef>
              <a:spcAft>
                <a:spcPts val="0"/>
              </a:spcAft>
              <a:buNone/>
            </a:pPr>
            <a:r>
              <a:rPr lang="en" sz="1000">
                <a:solidFill>
                  <a:schemeClr val="dk1"/>
                </a:solidFill>
              </a:rPr>
              <a:t>To view a copy of this license, visit </a:t>
            </a:r>
            <a:r>
              <a:rPr lang="en" sz="1000" u="sng">
                <a:solidFill>
                  <a:schemeClr val="hlink"/>
                </a:solidFill>
                <a:hlinkClick r:id="rId3"/>
              </a:rPr>
              <a:t>http://creativecommons.org/licenses/by/4.0/</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rPr lang="en" sz="1100"/>
              <a:t>This license requires that reusers give credit to the creator. It allows reusers to distribute, remix, adapt, and build upon the material in any medium or format, even for commercial purposes.</a:t>
            </a:r>
            <a:endParaRPr sz="1100"/>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id: KEN4256_L2</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t>version: 1.2024.0</a:t>
            </a:r>
            <a:endParaRPr sz="1100"/>
          </a:p>
          <a:p>
            <a:pPr indent="0" lvl="0" marL="0" rtl="0" algn="l">
              <a:lnSpc>
                <a:spcPct val="115000"/>
              </a:lnSpc>
              <a:spcBef>
                <a:spcPts val="0"/>
              </a:spcBef>
              <a:spcAft>
                <a:spcPts val="0"/>
              </a:spcAft>
              <a:buClr>
                <a:schemeClr val="dk1"/>
              </a:buClr>
              <a:buSzPts val="1100"/>
              <a:buFont typeface="Arial"/>
              <a:buNone/>
            </a:pPr>
            <a:r>
              <a:rPr lang="en" sz="1100"/>
              <a:t>created: February 19, 2020</a:t>
            </a:r>
            <a:endParaRPr sz="1100"/>
          </a:p>
          <a:p>
            <a:pPr indent="0" lvl="0" marL="0" rtl="0" algn="l">
              <a:lnSpc>
                <a:spcPct val="115000"/>
              </a:lnSpc>
              <a:spcBef>
                <a:spcPts val="0"/>
              </a:spcBef>
              <a:spcAft>
                <a:spcPts val="0"/>
              </a:spcAft>
              <a:buClr>
                <a:schemeClr val="dk1"/>
              </a:buClr>
              <a:buSzPts val="1100"/>
              <a:buFont typeface="Arial"/>
              <a:buNone/>
            </a:pPr>
            <a:r>
              <a:rPr lang="en" sz="1100"/>
              <a:t>last modified: March 26, 2024</a:t>
            </a:r>
            <a:endParaRPr sz="1100"/>
          </a:p>
          <a:p>
            <a:pPr indent="0" lvl="0" marL="0" rtl="0" algn="l">
              <a:lnSpc>
                <a:spcPct val="115000"/>
              </a:lnSpc>
              <a:spcBef>
                <a:spcPts val="0"/>
              </a:spcBef>
              <a:spcAft>
                <a:spcPts val="0"/>
              </a:spcAft>
              <a:buNone/>
            </a:pPr>
            <a:r>
              <a:rPr lang="en" sz="1100"/>
              <a:t>published on: March 26, 2024</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RDF Blank Nodes</a:t>
            </a:r>
            <a:endParaRPr>
              <a:solidFill>
                <a:srgbClr val="0B5394"/>
              </a:solidFill>
            </a:endParaRPr>
          </a:p>
        </p:txBody>
      </p:sp>
      <p:sp>
        <p:nvSpPr>
          <p:cNvPr id="309" name="Google Shape;309;p44"/>
          <p:cNvSpPr txBox="1"/>
          <p:nvPr>
            <p:ph idx="1" type="body"/>
          </p:nvPr>
        </p:nvSpPr>
        <p:spPr>
          <a:xfrm>
            <a:off x="311700" y="1152475"/>
            <a:ext cx="8520600" cy="3625800"/>
          </a:xfrm>
          <a:prstGeom prst="rect">
            <a:avLst/>
          </a:prstGeom>
        </p:spPr>
        <p:txBody>
          <a:bodyPr anchorCtr="0" anchor="t" bIns="0" lIns="91425" spcFirstLastPara="1" rIns="91425" wrap="square" tIns="91425">
            <a:noAutofit/>
          </a:bodyPr>
          <a:lstStyle/>
          <a:p>
            <a:pPr indent="0" lvl="0" marL="0" rtl="0" algn="l">
              <a:spcBef>
                <a:spcPts val="0"/>
              </a:spcBef>
              <a:spcAft>
                <a:spcPts val="0"/>
              </a:spcAft>
              <a:buNone/>
            </a:pPr>
            <a:r>
              <a:rPr lang="en"/>
              <a:t>There are three kinds of object nodes in an RDF graph: IRIs, </a:t>
            </a:r>
            <a:r>
              <a:rPr lang="en"/>
              <a:t>literals</a:t>
            </a:r>
            <a:r>
              <a:rPr lang="en"/>
              <a:t>, and </a:t>
            </a:r>
            <a:r>
              <a:rPr b="1" lang="en"/>
              <a:t>blank nodes</a:t>
            </a:r>
            <a:r>
              <a:rPr lang="en"/>
              <a:t>.</a:t>
            </a:r>
            <a:endParaRPr/>
          </a:p>
          <a:p>
            <a:pPr indent="0" lvl="0" marL="0" rtl="0" algn="l">
              <a:lnSpc>
                <a:spcPct val="100000"/>
              </a:lnSpc>
              <a:spcBef>
                <a:spcPts val="1600"/>
              </a:spcBef>
              <a:spcAft>
                <a:spcPts val="0"/>
              </a:spcAft>
              <a:buNone/>
            </a:pPr>
            <a:r>
              <a:rPr b="1" lang="en"/>
              <a:t>Blank nodes </a:t>
            </a:r>
            <a:r>
              <a:rPr lang="en"/>
              <a:t>are nodes that do not have a persistent identifier, and therefore cannot be reliably linked to by others. They are convenient for prototyping or complex data structure where there is no desire to assign a permanent identifier. They are used in some RDF syntaxes and some RDF store implementations.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solidFill>
                  <a:srgbClr val="FF0000"/>
                </a:solidFill>
              </a:rPr>
              <a:t>⚠️ It is not recommended to use blank nodes. Instead assign IRIs. We expect your work to not use blank nodes.</a:t>
            </a:r>
            <a:endParaRPr>
              <a:solidFill>
                <a:srgbClr val="FF0000"/>
              </a:solidFill>
            </a:endParaRPr>
          </a:p>
          <a:p>
            <a:pPr indent="0" lvl="0" marL="0" rtl="0" algn="l">
              <a:lnSpc>
                <a:spcPct val="100000"/>
              </a:lnSpc>
              <a:spcBef>
                <a:spcPts val="0"/>
              </a:spcBef>
              <a:spcAft>
                <a:spcPts val="0"/>
              </a:spcAft>
              <a:buNone/>
            </a:pPr>
            <a:r>
              <a:t/>
            </a:r>
            <a:endParaRPr>
              <a:solidFill>
                <a:srgbClr val="FF0000"/>
              </a:solidFill>
            </a:endParaRPr>
          </a:p>
        </p:txBody>
      </p:sp>
      <p:sp>
        <p:nvSpPr>
          <p:cNvPr id="310" name="Google Shape;310;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IRIs can be abbreviated using defined prefixes</a:t>
            </a:r>
            <a:endParaRPr>
              <a:solidFill>
                <a:srgbClr val="0B5394"/>
              </a:solidFill>
            </a:endParaRPr>
          </a:p>
        </p:txBody>
      </p:sp>
      <p:sp>
        <p:nvSpPr>
          <p:cNvPr id="316" name="Google Shape;316;p45"/>
          <p:cNvSpPr txBox="1"/>
          <p:nvPr>
            <p:ph idx="1" type="body"/>
          </p:nvPr>
        </p:nvSpPr>
        <p:spPr>
          <a:xfrm>
            <a:off x="311700" y="1124075"/>
            <a:ext cx="8520600" cy="341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chemeClr val="lt1"/>
                </a:highlight>
              </a:rPr>
              <a:t>Full IRI:</a:t>
            </a:r>
            <a:endParaRPr b="1">
              <a:solidFill>
                <a:srgbClr val="000000"/>
              </a:solidFill>
              <a:highlight>
                <a:schemeClr val="lt1"/>
              </a:highlight>
            </a:endParaRPr>
          </a:p>
          <a:p>
            <a:pPr indent="0" lvl="0" marL="0" rtl="0" algn="l">
              <a:spcBef>
                <a:spcPts val="1600"/>
              </a:spcBef>
              <a:spcAft>
                <a:spcPts val="0"/>
              </a:spcAft>
              <a:buNone/>
            </a:pPr>
            <a:r>
              <a:rPr b="1" lang="en" sz="1400">
                <a:solidFill>
                  <a:srgbClr val="FF4500"/>
                </a:solidFill>
                <a:highlight>
                  <a:schemeClr val="lt1"/>
                </a:highlight>
                <a:latin typeface="Courier New"/>
                <a:ea typeface="Courier New"/>
                <a:cs typeface="Courier New"/>
                <a:sym typeface="Courier New"/>
              </a:rPr>
              <a:t>http://www.w3.org/1999/02/22-rdf-syntax-ns#type</a:t>
            </a:r>
            <a:endParaRPr>
              <a:latin typeface="Courier New"/>
              <a:ea typeface="Courier New"/>
              <a:cs typeface="Courier New"/>
              <a:sym typeface="Courier New"/>
            </a:endParaRPr>
          </a:p>
          <a:p>
            <a:pPr indent="0" lvl="0" marL="0" rtl="0" algn="l">
              <a:spcBef>
                <a:spcPts val="1600"/>
              </a:spcBef>
              <a:spcAft>
                <a:spcPts val="0"/>
              </a:spcAft>
              <a:buNone/>
            </a:pPr>
            <a:r>
              <a:rPr b="1" lang="en">
                <a:solidFill>
                  <a:srgbClr val="000000"/>
                </a:solidFill>
              </a:rPr>
              <a:t>Define an abbreviation for your namespace (called a prefix): </a:t>
            </a:r>
            <a:endParaRPr b="1">
              <a:solidFill>
                <a:srgbClr val="000000"/>
              </a:solidFill>
            </a:endParaRPr>
          </a:p>
          <a:p>
            <a:pPr indent="0" lvl="0" marL="0" rtl="0" algn="l">
              <a:spcBef>
                <a:spcPts val="1600"/>
              </a:spcBef>
              <a:spcAft>
                <a:spcPts val="0"/>
              </a:spcAft>
              <a:buNone/>
            </a:pPr>
            <a:r>
              <a:rPr b="1" lang="en">
                <a:solidFill>
                  <a:srgbClr val="000000"/>
                </a:solidFill>
                <a:latin typeface="Courier New"/>
                <a:ea typeface="Courier New"/>
                <a:cs typeface="Courier New"/>
                <a:sym typeface="Courier New"/>
              </a:rPr>
              <a:t>@prefix rdf: &lt;</a:t>
            </a:r>
            <a:r>
              <a:rPr b="1" lang="en" sz="1400">
                <a:solidFill>
                  <a:srgbClr val="FF4500"/>
                </a:solidFill>
                <a:highlight>
                  <a:schemeClr val="lt1"/>
                </a:highlight>
                <a:latin typeface="Courier New"/>
                <a:ea typeface="Courier New"/>
                <a:cs typeface="Courier New"/>
                <a:sym typeface="Courier New"/>
              </a:rPr>
              <a:t>http://www.w3.org/1999/02/22-rdf-syntax-ns#</a:t>
            </a:r>
            <a:r>
              <a:rPr b="1" lang="en">
                <a:solidFill>
                  <a:srgbClr val="000000"/>
                </a:solidFill>
                <a:highlight>
                  <a:schemeClr val="lt1"/>
                </a:highlight>
                <a:latin typeface="Courier New"/>
                <a:ea typeface="Courier New"/>
                <a:cs typeface="Courier New"/>
                <a:sym typeface="Courier New"/>
              </a:rPr>
              <a:t>&gt;</a:t>
            </a:r>
            <a:endParaRPr b="1" sz="1500">
              <a:solidFill>
                <a:srgbClr val="000000"/>
              </a:solidFill>
              <a:latin typeface="Courier New"/>
              <a:ea typeface="Courier New"/>
              <a:cs typeface="Courier New"/>
              <a:sym typeface="Courier New"/>
            </a:endParaRPr>
          </a:p>
          <a:p>
            <a:pPr indent="0" lvl="0" marL="0" rtl="0" algn="l">
              <a:spcBef>
                <a:spcPts val="1600"/>
              </a:spcBef>
              <a:spcAft>
                <a:spcPts val="0"/>
              </a:spcAft>
              <a:buNone/>
            </a:pPr>
            <a:r>
              <a:t/>
            </a:r>
            <a:endParaRPr b="1">
              <a:solidFill>
                <a:srgbClr val="000000"/>
              </a:solidFill>
            </a:endParaRPr>
          </a:p>
          <a:p>
            <a:pPr indent="0" lvl="0" marL="0" rtl="0" algn="l">
              <a:spcBef>
                <a:spcPts val="0"/>
              </a:spcBef>
              <a:spcAft>
                <a:spcPts val="0"/>
              </a:spcAft>
              <a:buNone/>
            </a:pPr>
            <a:r>
              <a:rPr b="1" lang="en">
                <a:solidFill>
                  <a:srgbClr val="000000"/>
                </a:solidFill>
              </a:rPr>
              <a:t>Shortened IRI:</a:t>
            </a:r>
            <a:r>
              <a:rPr b="1" lang="en">
                <a:solidFill>
                  <a:srgbClr val="000000"/>
                </a:solidFill>
                <a:latin typeface="Courier New"/>
                <a:ea typeface="Courier New"/>
                <a:cs typeface="Courier New"/>
                <a:sym typeface="Courier New"/>
              </a:rPr>
              <a:t> </a:t>
            </a:r>
            <a:r>
              <a:rPr b="1" lang="en" sz="1400">
                <a:solidFill>
                  <a:srgbClr val="FF4500"/>
                </a:solidFill>
                <a:latin typeface="Courier New"/>
                <a:ea typeface="Courier New"/>
                <a:cs typeface="Courier New"/>
                <a:sym typeface="Courier New"/>
              </a:rPr>
              <a:t>rdf:type</a:t>
            </a:r>
            <a:endParaRPr b="1" sz="1400">
              <a:solidFill>
                <a:srgbClr val="FF4500"/>
              </a:solidFill>
              <a:latin typeface="Courier New"/>
              <a:ea typeface="Courier New"/>
              <a:cs typeface="Courier New"/>
              <a:sym typeface="Courier New"/>
            </a:endParaRPr>
          </a:p>
          <a:p>
            <a:pPr indent="0" lvl="0" marL="0" rtl="0" algn="l">
              <a:spcBef>
                <a:spcPts val="0"/>
              </a:spcBef>
              <a:spcAft>
                <a:spcPts val="0"/>
              </a:spcAft>
              <a:buNone/>
            </a:pPr>
            <a:r>
              <a:t/>
            </a:r>
            <a:endParaRPr sz="1400">
              <a:solidFill>
                <a:schemeClr val="dk1"/>
              </a:solidFill>
            </a:endParaRPr>
          </a:p>
          <a:p>
            <a:pPr indent="0" lvl="0" marL="0" rtl="0" algn="l">
              <a:spcBef>
                <a:spcPts val="1600"/>
              </a:spcBef>
              <a:spcAft>
                <a:spcPts val="1600"/>
              </a:spcAft>
              <a:buNone/>
            </a:pPr>
            <a:r>
              <a:rPr lang="en" sz="1400">
                <a:solidFill>
                  <a:schemeClr val="dk1"/>
                </a:solidFill>
              </a:rPr>
              <a:t>ℹ️ Use </a:t>
            </a:r>
            <a:r>
              <a:rPr lang="en" sz="1400" u="sng">
                <a:solidFill>
                  <a:schemeClr val="hlink"/>
                </a:solidFill>
                <a:hlinkClick r:id="rId3"/>
              </a:rPr>
              <a:t>https://prefix.cc</a:t>
            </a:r>
            <a:r>
              <a:rPr lang="en" sz="1400">
                <a:solidFill>
                  <a:schemeClr val="dk1"/>
                </a:solidFill>
              </a:rPr>
              <a:t> to find out the URI associated to a prefix</a:t>
            </a:r>
            <a:endParaRPr sz="1400">
              <a:solidFill>
                <a:schemeClr val="dk1"/>
              </a:solidFill>
            </a:endParaRPr>
          </a:p>
        </p:txBody>
      </p:sp>
      <p:sp>
        <p:nvSpPr>
          <p:cNvPr id="317" name="Google Shape;317;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RDF Predicates (built-in)</a:t>
            </a:r>
            <a:endParaRPr>
              <a:solidFill>
                <a:srgbClr val="0B5394"/>
              </a:solidFill>
            </a:endParaRPr>
          </a:p>
        </p:txBody>
      </p:sp>
      <p:sp>
        <p:nvSpPr>
          <p:cNvPr id="323" name="Google Shape;323;p46"/>
          <p:cNvSpPr txBox="1"/>
          <p:nvPr>
            <p:ph idx="1" type="body"/>
          </p:nvPr>
        </p:nvSpPr>
        <p:spPr>
          <a:xfrm>
            <a:off x="311700" y="1152475"/>
            <a:ext cx="8322900" cy="2771400"/>
          </a:xfrm>
          <a:prstGeom prst="rect">
            <a:avLst/>
          </a:prstGeom>
        </p:spPr>
        <p:txBody>
          <a:bodyPr anchorCtr="0" anchor="t" bIns="0"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000000"/>
                </a:solidFill>
              </a:rPr>
              <a:t>RDF has some predicates built into its vocabulary that the specification developers decided would be needed and widely reused, independent of the type of information captured.</a:t>
            </a:r>
            <a:endParaRPr sz="15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highlight>
                  <a:schemeClr val="lt1"/>
                </a:highlight>
                <a:latin typeface="Courier New"/>
                <a:ea typeface="Courier New"/>
                <a:cs typeface="Courier New"/>
                <a:sym typeface="Courier New"/>
              </a:rPr>
              <a:t>ℹ️ </a:t>
            </a:r>
            <a:r>
              <a:rPr lang="en" sz="1100" u="sng">
                <a:solidFill>
                  <a:schemeClr val="dk1"/>
                </a:solidFill>
                <a:highlight>
                  <a:srgbClr val="FFFF00"/>
                </a:highlight>
                <a:latin typeface="Courier New"/>
                <a:ea typeface="Courier New"/>
                <a:cs typeface="Courier New"/>
                <a:sym typeface="Courier New"/>
              </a:rPr>
              <a:t>http://www.w3.org/1999/02/22-rdf-syntax-ns#type</a:t>
            </a:r>
            <a:r>
              <a:rPr lang="en" sz="800">
                <a:solidFill>
                  <a:schemeClr val="dk1"/>
                </a:solidFill>
                <a:latin typeface="Courier New"/>
                <a:ea typeface="Courier New"/>
                <a:cs typeface="Courier New"/>
                <a:sym typeface="Courier New"/>
              </a:rPr>
              <a:t> </a:t>
            </a:r>
            <a:r>
              <a:rPr lang="en" sz="1500">
                <a:solidFill>
                  <a:schemeClr val="dk1"/>
                </a:solidFill>
              </a:rPr>
              <a:t>aka. </a:t>
            </a:r>
            <a:r>
              <a:rPr lang="en" sz="1500">
                <a:solidFill>
                  <a:schemeClr val="dk1"/>
                </a:solidFill>
                <a:latin typeface="Courier New"/>
                <a:ea typeface="Courier New"/>
                <a:cs typeface="Courier New"/>
                <a:sym typeface="Courier New"/>
              </a:rPr>
              <a:t>rdf:type</a:t>
            </a:r>
            <a:r>
              <a:rPr lang="en" sz="1500">
                <a:solidFill>
                  <a:schemeClr val="dk1"/>
                </a:solidFill>
              </a:rPr>
              <a:t> or just “</a:t>
            </a:r>
            <a:r>
              <a:rPr lang="en" sz="1500">
                <a:solidFill>
                  <a:schemeClr val="dk1"/>
                </a:solidFill>
                <a:latin typeface="Courier New"/>
                <a:ea typeface="Courier New"/>
                <a:cs typeface="Courier New"/>
                <a:sym typeface="Courier New"/>
              </a:rPr>
              <a:t>a</a:t>
            </a:r>
            <a:r>
              <a:rPr lang="en" sz="1500">
                <a:solidFill>
                  <a:schemeClr val="dk1"/>
                </a:solidFill>
              </a:rPr>
              <a:t>”, is a special predicate defined by RDF which is used to specify a category (called a </a:t>
            </a:r>
            <a:r>
              <a:rPr lang="en" sz="1500">
                <a:solidFill>
                  <a:srgbClr val="0000FF"/>
                </a:solidFill>
              </a:rPr>
              <a:t>concept</a:t>
            </a:r>
            <a:r>
              <a:rPr lang="en" sz="1500">
                <a:solidFill>
                  <a:schemeClr val="dk1"/>
                </a:solidFill>
              </a:rPr>
              <a:t>, </a:t>
            </a:r>
            <a:r>
              <a:rPr lang="en" sz="1500">
                <a:solidFill>
                  <a:srgbClr val="0000FF"/>
                </a:solidFill>
              </a:rPr>
              <a:t>class</a:t>
            </a:r>
            <a:r>
              <a:rPr lang="en" sz="1500">
                <a:solidFill>
                  <a:schemeClr val="dk1"/>
                </a:solidFill>
              </a:rPr>
              <a:t> or </a:t>
            </a:r>
            <a:r>
              <a:rPr lang="en" sz="1500">
                <a:solidFill>
                  <a:srgbClr val="0000FF"/>
                </a:solidFill>
              </a:rPr>
              <a:t>type</a:t>
            </a:r>
            <a:r>
              <a:rPr lang="en" sz="1500">
                <a:solidFill>
                  <a:schemeClr val="dk1"/>
                </a:solidFill>
              </a:rPr>
              <a:t>) to which an entity belongs (the “is a” relation). The category / type entities are usually defined in an </a:t>
            </a:r>
            <a:r>
              <a:rPr lang="en" sz="1500">
                <a:solidFill>
                  <a:srgbClr val="0000FF"/>
                </a:solidFill>
              </a:rPr>
              <a:t>ontology</a:t>
            </a:r>
            <a:r>
              <a:rPr lang="en" sz="1500">
                <a:solidFill>
                  <a:schemeClr val="dk1"/>
                </a:solidFill>
              </a:rPr>
              <a:t> </a:t>
            </a:r>
            <a:r>
              <a:rPr lang="en" sz="1500">
                <a:solidFill>
                  <a:srgbClr val="0000FF"/>
                </a:solidFill>
              </a:rPr>
              <a:t>/ vocabulary</a:t>
            </a:r>
            <a:r>
              <a:rPr lang="en" sz="1500">
                <a:solidFill>
                  <a:schemeClr val="dk1"/>
                </a:solidFill>
              </a:rPr>
              <a:t> (e.g. schema.org). Entities which belong to a certain type are called </a:t>
            </a:r>
            <a:r>
              <a:rPr lang="en" sz="1500">
                <a:solidFill>
                  <a:srgbClr val="0000FF"/>
                </a:solidFill>
              </a:rPr>
              <a:t>instances</a:t>
            </a:r>
            <a:r>
              <a:rPr lang="en" sz="1500">
                <a:solidFill>
                  <a:schemeClr val="dk1"/>
                </a:solidFill>
              </a:rPr>
              <a:t> of that type.</a:t>
            </a:r>
            <a:endParaRPr sz="1000">
              <a:solidFill>
                <a:srgbClr val="38761D"/>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rPr>
              <a:t>🏷️ </a:t>
            </a:r>
            <a:r>
              <a:rPr lang="en" sz="1100" u="sng">
                <a:solidFill>
                  <a:schemeClr val="dk1"/>
                </a:solidFill>
                <a:highlight>
                  <a:srgbClr val="FFFF00"/>
                </a:highlight>
                <a:latin typeface="Courier New"/>
                <a:ea typeface="Courier New"/>
                <a:cs typeface="Courier New"/>
                <a:sym typeface="Courier New"/>
              </a:rPr>
              <a:t>http://www.w3.org/2000/01/rdf-schema#label</a:t>
            </a:r>
            <a:r>
              <a:rPr lang="en" sz="1500">
                <a:solidFill>
                  <a:schemeClr val="dk1"/>
                </a:solidFill>
              </a:rPr>
              <a:t> aka. </a:t>
            </a:r>
            <a:r>
              <a:rPr lang="en" sz="1500">
                <a:solidFill>
                  <a:schemeClr val="dk1"/>
                </a:solidFill>
                <a:latin typeface="Courier New"/>
                <a:ea typeface="Courier New"/>
                <a:cs typeface="Courier New"/>
                <a:sym typeface="Courier New"/>
              </a:rPr>
              <a:t>rdfs:label</a:t>
            </a:r>
            <a:r>
              <a:rPr lang="en" sz="1500">
                <a:solidFill>
                  <a:schemeClr val="dk1"/>
                </a:solidFill>
              </a:rPr>
              <a:t>, is a predicate defined by the RDF Shema vocabulary which can be used to attach a string label or name to an entity in the graph.</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38761D"/>
                </a:solidFill>
              </a:rPr>
              <a:t>&lt;http://somenamespace.com/</a:t>
            </a:r>
            <a:r>
              <a:rPr b="1" lang="en" sz="1100">
                <a:solidFill>
                  <a:srgbClr val="38761D"/>
                </a:solidFill>
              </a:rPr>
              <a:t>starrynight</a:t>
            </a:r>
            <a:r>
              <a:rPr lang="en" sz="1100">
                <a:solidFill>
                  <a:srgbClr val="38761D"/>
                </a:solidFill>
              </a:rPr>
              <a:t>&gt;  &lt;http://www.w3.org/2000/01/rdf-schema#</a:t>
            </a:r>
            <a:r>
              <a:rPr b="1" lang="en" sz="1100">
                <a:solidFill>
                  <a:srgbClr val="38761D"/>
                </a:solidFill>
              </a:rPr>
              <a:t>label</a:t>
            </a:r>
            <a:r>
              <a:rPr lang="en" sz="1100">
                <a:solidFill>
                  <a:srgbClr val="38761D"/>
                </a:solidFill>
              </a:rPr>
              <a:t>&gt; “The Starry Night”@en . </a:t>
            </a:r>
            <a:endParaRPr sz="1100">
              <a:solidFill>
                <a:srgbClr val="38761D"/>
              </a:solidFill>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324" name="Google Shape;324;p46"/>
          <p:cNvSpPr txBox="1"/>
          <p:nvPr/>
        </p:nvSpPr>
        <p:spPr>
          <a:xfrm>
            <a:off x="311700" y="3118670"/>
            <a:ext cx="87408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38761D"/>
                </a:solidFill>
              </a:rPr>
              <a:t>&lt;http://somenamespace.com/</a:t>
            </a:r>
            <a:r>
              <a:rPr b="1" lang="en" sz="1100">
                <a:solidFill>
                  <a:srgbClr val="38761D"/>
                </a:solidFill>
              </a:rPr>
              <a:t>starrynight</a:t>
            </a:r>
            <a:r>
              <a:rPr lang="en" sz="1100">
                <a:solidFill>
                  <a:srgbClr val="38761D"/>
                </a:solidFill>
              </a:rPr>
              <a:t>&gt;  &lt;http://www.w3.org/1999/02/22-rdf-syntax-ns#</a:t>
            </a:r>
            <a:r>
              <a:rPr b="1" lang="en" sz="1100">
                <a:solidFill>
                  <a:srgbClr val="38761D"/>
                </a:solidFill>
              </a:rPr>
              <a:t>type</a:t>
            </a:r>
            <a:r>
              <a:rPr lang="en" sz="1100">
                <a:solidFill>
                  <a:srgbClr val="38761D"/>
                </a:solidFill>
              </a:rPr>
              <a:t>&gt; &lt;http://somenamespace.com/</a:t>
            </a:r>
            <a:r>
              <a:rPr b="1" lang="en" sz="1100">
                <a:solidFill>
                  <a:srgbClr val="38761D"/>
                </a:solidFill>
              </a:rPr>
              <a:t>Painting</a:t>
            </a:r>
            <a:r>
              <a:rPr lang="en" sz="1100">
                <a:solidFill>
                  <a:srgbClr val="38761D"/>
                </a:solidFill>
              </a:rPr>
              <a:t>&gt; .</a:t>
            </a:r>
            <a:endParaRPr sz="1800">
              <a:solidFill>
                <a:schemeClr val="dk2"/>
              </a:solidFill>
            </a:endParaRPr>
          </a:p>
          <a:p>
            <a:pPr indent="0" lvl="0" marL="0" rtl="0" algn="l">
              <a:spcBef>
                <a:spcPts val="0"/>
              </a:spcBef>
              <a:spcAft>
                <a:spcPts val="0"/>
              </a:spcAft>
              <a:buNone/>
            </a:pPr>
            <a:r>
              <a:t/>
            </a:r>
            <a:endParaRPr/>
          </a:p>
        </p:txBody>
      </p:sp>
      <p:sp>
        <p:nvSpPr>
          <p:cNvPr id="325" name="Google Shape;325;p46"/>
          <p:cNvSpPr txBox="1"/>
          <p:nvPr/>
        </p:nvSpPr>
        <p:spPr>
          <a:xfrm>
            <a:off x="1368700" y="3275170"/>
            <a:ext cx="11340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CC0000"/>
                </a:solidFill>
              </a:rPr>
              <a:t>Instance</a:t>
            </a:r>
            <a:endParaRPr b="1" sz="1200">
              <a:solidFill>
                <a:srgbClr val="CC0000"/>
              </a:solidFill>
            </a:endParaRPr>
          </a:p>
        </p:txBody>
      </p:sp>
      <p:sp>
        <p:nvSpPr>
          <p:cNvPr id="326" name="Google Shape;326;p46"/>
          <p:cNvSpPr txBox="1"/>
          <p:nvPr/>
        </p:nvSpPr>
        <p:spPr>
          <a:xfrm>
            <a:off x="2659100" y="3319695"/>
            <a:ext cx="41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rPr>
              <a:t>“Starry night is an instance of the Painting class”</a:t>
            </a:r>
            <a:endParaRPr>
              <a:solidFill>
                <a:srgbClr val="CC0000"/>
              </a:solidFill>
            </a:endParaRPr>
          </a:p>
        </p:txBody>
      </p:sp>
      <p:sp>
        <p:nvSpPr>
          <p:cNvPr id="327" name="Google Shape;327;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46"/>
          <p:cNvSpPr txBox="1"/>
          <p:nvPr/>
        </p:nvSpPr>
        <p:spPr>
          <a:xfrm>
            <a:off x="7262650" y="3275158"/>
            <a:ext cx="7212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CC0000"/>
                </a:solidFill>
              </a:rPr>
              <a:t>Class</a:t>
            </a:r>
            <a:endParaRPr b="1" sz="1200">
              <a:solidFill>
                <a:srgbClr val="CC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1C4587"/>
                </a:solidFill>
              </a:rPr>
              <a:t>RDF Schema</a:t>
            </a:r>
            <a:endParaRPr>
              <a:solidFill>
                <a:srgbClr val="1C4587"/>
              </a:solidFill>
            </a:endParaRPr>
          </a:p>
        </p:txBody>
      </p:sp>
      <p:sp>
        <p:nvSpPr>
          <p:cNvPr id="334" name="Google Shape;334;p47"/>
          <p:cNvSpPr txBox="1"/>
          <p:nvPr>
            <p:ph idx="1" type="body"/>
          </p:nvPr>
        </p:nvSpPr>
        <p:spPr>
          <a:xfrm>
            <a:off x="110625" y="1152475"/>
            <a:ext cx="891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rgbClr val="073763"/>
                </a:solidFill>
              </a:rPr>
              <a:t>RDF Schema</a:t>
            </a:r>
            <a:r>
              <a:rPr lang="en" sz="2000"/>
              <a:t> is a </a:t>
            </a:r>
            <a:r>
              <a:rPr lang="en" sz="2000">
                <a:solidFill>
                  <a:srgbClr val="FF9900"/>
                </a:solidFill>
              </a:rPr>
              <a:t>vocabulary </a:t>
            </a:r>
            <a:r>
              <a:rPr lang="en" sz="2000"/>
              <a:t>to enhance the </a:t>
            </a:r>
            <a:r>
              <a:rPr lang="en" sz="2000" u="sng"/>
              <a:t>meaning</a:t>
            </a:r>
            <a:r>
              <a:rPr lang="en" sz="2000"/>
              <a:t> of </a:t>
            </a:r>
            <a:r>
              <a:rPr lang="en" sz="2000">
                <a:solidFill>
                  <a:srgbClr val="A61C00"/>
                </a:solidFill>
              </a:rPr>
              <a:t>RDF </a:t>
            </a:r>
            <a:r>
              <a:rPr lang="en" sz="2000"/>
              <a:t>entities with </a:t>
            </a:r>
            <a:r>
              <a:rPr lang="en" sz="2000" u="sng"/>
              <a:t>human readable annotations</a:t>
            </a:r>
            <a:r>
              <a:rPr lang="en" sz="2000"/>
              <a:t> and </a:t>
            </a:r>
            <a:r>
              <a:rPr lang="en" sz="2000" u="sng"/>
              <a:t>machine-understandable semantic</a:t>
            </a:r>
            <a:r>
              <a:rPr lang="en" sz="2000"/>
              <a:t>s</a:t>
            </a:r>
            <a:endParaRPr sz="2000"/>
          </a:p>
          <a:p>
            <a:pPr indent="0" lvl="0" marL="0" rtl="0" algn="l">
              <a:lnSpc>
                <a:spcPct val="115000"/>
              </a:lnSpc>
              <a:spcBef>
                <a:spcPts val="1600"/>
              </a:spcBef>
              <a:spcAft>
                <a:spcPts val="0"/>
              </a:spcAft>
              <a:buSzPts val="1800"/>
              <a:buNone/>
            </a:pPr>
            <a:r>
              <a:rPr b="1" lang="en" sz="2000">
                <a:solidFill>
                  <a:srgbClr val="073763"/>
                </a:solidFill>
              </a:rPr>
              <a:t>RDF Schema</a:t>
            </a:r>
            <a:r>
              <a:rPr b="1" lang="en" sz="2000"/>
              <a:t> </a:t>
            </a:r>
            <a:r>
              <a:rPr lang="en" sz="2000"/>
              <a:t>defines a vocabulary for:</a:t>
            </a:r>
            <a:endParaRPr sz="2000"/>
          </a:p>
          <a:p>
            <a:pPr indent="-355600" lvl="0" marL="914400" rtl="0" algn="l">
              <a:lnSpc>
                <a:spcPct val="115000"/>
              </a:lnSpc>
              <a:spcBef>
                <a:spcPts val="1600"/>
              </a:spcBef>
              <a:spcAft>
                <a:spcPts val="0"/>
              </a:spcAft>
              <a:buSzPts val="2000"/>
              <a:buChar char="●"/>
            </a:pPr>
            <a:r>
              <a:rPr lang="en" sz="2000"/>
              <a:t>labels, descriptions, and pointers to other resources</a:t>
            </a:r>
            <a:endParaRPr sz="2000"/>
          </a:p>
          <a:p>
            <a:pPr indent="-355600" lvl="0" marL="914400" rtl="0" algn="l">
              <a:lnSpc>
                <a:spcPct val="115000"/>
              </a:lnSpc>
              <a:spcBef>
                <a:spcPts val="0"/>
              </a:spcBef>
              <a:spcAft>
                <a:spcPts val="0"/>
              </a:spcAft>
              <a:buSzPts val="2000"/>
              <a:buChar char="●"/>
            </a:pPr>
            <a:r>
              <a:rPr lang="en" sz="2000"/>
              <a:t>classes and class hierarchies </a:t>
            </a:r>
            <a:endParaRPr sz="2000"/>
          </a:p>
          <a:p>
            <a:pPr indent="-355600" lvl="0" marL="914400" rtl="0" algn="l">
              <a:lnSpc>
                <a:spcPct val="115000"/>
              </a:lnSpc>
              <a:spcBef>
                <a:spcPts val="0"/>
              </a:spcBef>
              <a:spcAft>
                <a:spcPts val="0"/>
              </a:spcAft>
              <a:buSzPts val="2000"/>
              <a:buChar char="●"/>
            </a:pPr>
            <a:r>
              <a:rPr lang="en" sz="2000"/>
              <a:t>properties and property hierarchies</a:t>
            </a:r>
            <a:endParaRPr sz="2000"/>
          </a:p>
          <a:p>
            <a:pPr indent="-355600" lvl="0" marL="914400" rtl="0" algn="l">
              <a:lnSpc>
                <a:spcPct val="115000"/>
              </a:lnSpc>
              <a:spcBef>
                <a:spcPts val="0"/>
              </a:spcBef>
              <a:spcAft>
                <a:spcPts val="0"/>
              </a:spcAft>
              <a:buSzPts val="2000"/>
              <a:buChar char="●"/>
            </a:pPr>
            <a:r>
              <a:rPr lang="en" sz="2000"/>
              <a:t>the domains and ranges of properties</a:t>
            </a:r>
            <a:endParaRPr sz="2000"/>
          </a:p>
          <a:p>
            <a:pPr indent="0" lvl="0" marL="0" rtl="0" algn="l">
              <a:lnSpc>
                <a:spcPct val="115000"/>
              </a:lnSpc>
              <a:spcBef>
                <a:spcPts val="1600"/>
              </a:spcBef>
              <a:spcAft>
                <a:spcPts val="0"/>
              </a:spcAft>
              <a:buSzPts val="1800"/>
              <a:buNone/>
            </a:pPr>
            <a:r>
              <a:rPr b="1" lang="en" sz="1500">
                <a:solidFill>
                  <a:schemeClr val="dk1"/>
                </a:solidFill>
              </a:rPr>
              <a:t>RDF Schema Doc: </a:t>
            </a:r>
            <a:r>
              <a:rPr b="1" lang="en" sz="1500" u="sng">
                <a:solidFill>
                  <a:schemeClr val="hlink"/>
                </a:solidFill>
                <a:hlinkClick r:id="rId3"/>
              </a:rPr>
              <a:t>https://www.w3.org/TR/rdf-schema/</a:t>
            </a:r>
            <a:r>
              <a:rPr b="1" lang="en" sz="1500">
                <a:solidFill>
                  <a:schemeClr val="dk1"/>
                </a:solidFill>
              </a:rPr>
              <a:t> </a:t>
            </a:r>
            <a:endParaRPr b="1" sz="1500">
              <a:solidFill>
                <a:schemeClr val="dk1"/>
              </a:solidFill>
            </a:endParaRPr>
          </a:p>
          <a:p>
            <a:pPr indent="0" lvl="0" marL="0" rtl="0" algn="l">
              <a:lnSpc>
                <a:spcPct val="115000"/>
              </a:lnSpc>
              <a:spcBef>
                <a:spcPts val="0"/>
              </a:spcBef>
              <a:spcAft>
                <a:spcPts val="0"/>
              </a:spcAft>
              <a:buSzPts val="1800"/>
              <a:buNone/>
            </a:pPr>
            <a:r>
              <a:rPr b="1" lang="en" sz="1500">
                <a:solidFill>
                  <a:schemeClr val="dk1"/>
                </a:solidFill>
              </a:rPr>
              <a:t>RDFS: </a:t>
            </a:r>
            <a:r>
              <a:rPr b="1" lang="en" sz="1500" u="sng">
                <a:solidFill>
                  <a:schemeClr val="accent5"/>
                </a:solidFill>
                <a:hlinkClick r:id="rId4">
                  <a:extLst>
                    <a:ext uri="{A12FA001-AC4F-418D-AE19-62706E023703}">
                      <ahyp:hlinkClr val="tx"/>
                    </a:ext>
                  </a:extLst>
                </a:hlinkClick>
              </a:rPr>
              <a:t>http://www.w3.org/2000/01/rdf-schema#</a:t>
            </a:r>
            <a:endParaRPr b="1" sz="1500">
              <a:solidFill>
                <a:schemeClr val="dk1"/>
              </a:solidFill>
            </a:endParaRPr>
          </a:p>
        </p:txBody>
      </p:sp>
      <p:sp>
        <p:nvSpPr>
          <p:cNvPr id="335" name="Google Shape;335;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1C4587"/>
                </a:solidFill>
              </a:rPr>
              <a:t>RDF(S) Annotation Properties</a:t>
            </a:r>
            <a:endParaRPr>
              <a:solidFill>
                <a:srgbClr val="1C4587"/>
              </a:solidFill>
            </a:endParaRPr>
          </a:p>
        </p:txBody>
      </p:sp>
      <p:sp>
        <p:nvSpPr>
          <p:cNvPr id="341" name="Google Shape;341;p48"/>
          <p:cNvSpPr txBox="1"/>
          <p:nvPr>
            <p:ph idx="1" type="body"/>
          </p:nvPr>
        </p:nvSpPr>
        <p:spPr>
          <a:xfrm>
            <a:off x="311700" y="1152475"/>
            <a:ext cx="8520600" cy="38298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Properties that improve human readability</a:t>
            </a:r>
            <a:endParaRPr sz="1900"/>
          </a:p>
          <a:p>
            <a:pPr indent="-349250" lvl="1" marL="914400" rtl="0" algn="l">
              <a:lnSpc>
                <a:spcPct val="100000"/>
              </a:lnSpc>
              <a:spcBef>
                <a:spcPts val="0"/>
              </a:spcBef>
              <a:spcAft>
                <a:spcPts val="0"/>
              </a:spcAft>
              <a:buSzPts val="1900"/>
              <a:buChar char="○"/>
            </a:pPr>
            <a:r>
              <a:rPr lang="en" sz="1900">
                <a:latin typeface="Arial Black"/>
                <a:ea typeface="Arial Black"/>
                <a:cs typeface="Arial Black"/>
                <a:sym typeface="Arial Black"/>
              </a:rPr>
              <a:t>rdfs:label</a:t>
            </a:r>
            <a:r>
              <a:rPr lang="en" sz="1900"/>
              <a:t>, to associate a human friendly label (name) with the resource. Range: Literal</a:t>
            </a:r>
            <a:endParaRPr sz="1900"/>
          </a:p>
          <a:p>
            <a:pPr indent="-349250" lvl="1" marL="914400" rtl="0" algn="l">
              <a:lnSpc>
                <a:spcPct val="100000"/>
              </a:lnSpc>
              <a:spcBef>
                <a:spcPts val="0"/>
              </a:spcBef>
              <a:spcAft>
                <a:spcPts val="0"/>
              </a:spcAft>
              <a:buSzPts val="1900"/>
              <a:buChar char="○"/>
            </a:pPr>
            <a:r>
              <a:rPr lang="en" sz="1900">
                <a:latin typeface="Arial Black"/>
                <a:ea typeface="Arial Black"/>
                <a:cs typeface="Arial Black"/>
                <a:sym typeface="Arial Black"/>
              </a:rPr>
              <a:t>rdfs:comment</a:t>
            </a:r>
            <a:r>
              <a:rPr lang="en" sz="1900"/>
              <a:t>, to add additional information about the resource. Range: Literal</a:t>
            </a:r>
            <a:endParaRPr sz="1900"/>
          </a:p>
          <a:p>
            <a:pPr indent="-349250" lvl="1" marL="914400" rtl="0" algn="l">
              <a:lnSpc>
                <a:spcPct val="100000"/>
              </a:lnSpc>
              <a:spcBef>
                <a:spcPts val="0"/>
              </a:spcBef>
              <a:spcAft>
                <a:spcPts val="0"/>
              </a:spcAft>
              <a:buSzPts val="1900"/>
              <a:buChar char="○"/>
            </a:pPr>
            <a:r>
              <a:rPr b="1" lang="en" sz="1900">
                <a:latin typeface="Arial Black"/>
                <a:ea typeface="Arial Black"/>
                <a:cs typeface="Arial Black"/>
                <a:sym typeface="Arial Black"/>
              </a:rPr>
              <a:t>rdf:value</a:t>
            </a:r>
            <a:r>
              <a:rPr lang="en" sz="1900"/>
              <a:t>, to add a structured value for the resource. Range: Literal</a:t>
            </a:r>
            <a:endParaRPr sz="1900"/>
          </a:p>
          <a:p>
            <a:pPr indent="0" lvl="0" marL="0" rtl="0" algn="l">
              <a:lnSpc>
                <a:spcPct val="100000"/>
              </a:lnSpc>
              <a:spcBef>
                <a:spcPts val="0"/>
              </a:spcBef>
              <a:spcAft>
                <a:spcPts val="0"/>
              </a:spcAft>
              <a:buSzPts val="1800"/>
              <a:buNone/>
            </a:pPr>
            <a:r>
              <a:t/>
            </a:r>
            <a:endParaRPr sz="1900"/>
          </a:p>
          <a:p>
            <a:pPr indent="-349250" lvl="0" marL="457200" rtl="0" algn="l">
              <a:lnSpc>
                <a:spcPct val="100000"/>
              </a:lnSpc>
              <a:spcBef>
                <a:spcPts val="0"/>
              </a:spcBef>
              <a:spcAft>
                <a:spcPts val="0"/>
              </a:spcAft>
              <a:buSzPts val="1900"/>
              <a:buChar char="●"/>
            </a:pPr>
            <a:r>
              <a:rPr lang="en" sz="1900"/>
              <a:t>Properties that enables us to refer other RDF definitions</a:t>
            </a:r>
            <a:endParaRPr sz="1900"/>
          </a:p>
          <a:p>
            <a:pPr indent="-349250" lvl="1" marL="914400" rtl="0" algn="l">
              <a:lnSpc>
                <a:spcPct val="100000"/>
              </a:lnSpc>
              <a:spcBef>
                <a:spcPts val="0"/>
              </a:spcBef>
              <a:spcAft>
                <a:spcPts val="0"/>
              </a:spcAft>
              <a:buSzPts val="1900"/>
              <a:buChar char="○"/>
            </a:pPr>
            <a:r>
              <a:rPr lang="en" sz="1900">
                <a:latin typeface="Arial Black"/>
                <a:ea typeface="Arial Black"/>
                <a:cs typeface="Arial Black"/>
                <a:sym typeface="Arial Black"/>
              </a:rPr>
              <a:t>rdfs:seeAlso</a:t>
            </a:r>
            <a:r>
              <a:rPr lang="en" sz="1900"/>
              <a:t>, to point to another resource that provides additional information about the resource. Range: IRI</a:t>
            </a:r>
            <a:endParaRPr sz="1900"/>
          </a:p>
          <a:p>
            <a:pPr indent="-349250" lvl="1" marL="914400" rtl="0" algn="l">
              <a:lnSpc>
                <a:spcPct val="100000"/>
              </a:lnSpc>
              <a:spcBef>
                <a:spcPts val="0"/>
              </a:spcBef>
              <a:spcAft>
                <a:spcPts val="0"/>
              </a:spcAft>
              <a:buSzPts val="1900"/>
              <a:buChar char="○"/>
            </a:pPr>
            <a:r>
              <a:rPr lang="en" sz="1900">
                <a:latin typeface="Arial Black"/>
                <a:ea typeface="Arial Black"/>
                <a:cs typeface="Arial Black"/>
                <a:sym typeface="Arial Black"/>
              </a:rPr>
              <a:t>rdf:isDefinedBy</a:t>
            </a:r>
            <a:r>
              <a:rPr lang="en" sz="1900"/>
              <a:t>, to specify the resource that is responsible for its definition (e.g. an ontology or vocabulary). Range: IRI</a:t>
            </a:r>
            <a:endParaRPr sz="1900"/>
          </a:p>
        </p:txBody>
      </p:sp>
      <p:sp>
        <p:nvSpPr>
          <p:cNvPr id="342" name="Google Shape;34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1C4587"/>
                </a:solidFill>
              </a:rPr>
              <a:t>RDFS Classes</a:t>
            </a:r>
            <a:endParaRPr>
              <a:solidFill>
                <a:srgbClr val="1C4587"/>
              </a:solidFill>
            </a:endParaRPr>
          </a:p>
        </p:txBody>
      </p:sp>
      <p:sp>
        <p:nvSpPr>
          <p:cNvPr id="348" name="Google Shape;348;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000"/>
              <a:t>RDF Schema contains the following classes: </a:t>
            </a:r>
            <a:endParaRPr sz="2000"/>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rdfs:Resource</a:t>
            </a:r>
            <a:r>
              <a:rPr lang="en" sz="2000"/>
              <a:t>, the class of all resources</a:t>
            </a:r>
            <a:endParaRPr sz="2000"/>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rdfs:Class</a:t>
            </a:r>
            <a:r>
              <a:rPr lang="en" sz="2000"/>
              <a:t>, the class of all classes</a:t>
            </a:r>
            <a:endParaRPr sz="2000"/>
          </a:p>
          <a:p>
            <a:pPr indent="0" lvl="0" marL="457200" rtl="0" algn="l">
              <a:lnSpc>
                <a:spcPct val="100000"/>
              </a:lnSpc>
              <a:spcBef>
                <a:spcPts val="0"/>
              </a:spcBef>
              <a:spcAft>
                <a:spcPts val="0"/>
              </a:spcAft>
              <a:buClr>
                <a:schemeClr val="dk1"/>
              </a:buClr>
              <a:buSzPts val="1100"/>
              <a:buFont typeface="Arial"/>
              <a:buNone/>
            </a:pPr>
            <a:r>
              <a:t/>
            </a:r>
            <a:endParaRPr sz="2000"/>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rdf:Property</a:t>
            </a:r>
            <a:r>
              <a:rPr lang="en" sz="2000"/>
              <a:t>, the class of all Properties</a:t>
            </a:r>
            <a:endParaRPr sz="2000"/>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rdf:langString</a:t>
            </a:r>
            <a:r>
              <a:rPr lang="en" sz="2000"/>
              <a:t>, the class of language-tagged string values</a:t>
            </a:r>
            <a:endParaRPr sz="2000"/>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rdfs:Literal</a:t>
            </a:r>
            <a:r>
              <a:rPr lang="en" sz="2000"/>
              <a:t>, the class of all literals (strings)</a:t>
            </a:r>
            <a:endParaRPr sz="2000"/>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rdfs:Datatype</a:t>
            </a:r>
            <a:r>
              <a:rPr lang="en" sz="2000"/>
              <a:t>, the class of datatypes</a:t>
            </a:r>
            <a:endParaRPr sz="2000"/>
          </a:p>
          <a:p>
            <a:pPr indent="0" lvl="0" marL="457200" rtl="0" algn="l">
              <a:lnSpc>
                <a:spcPct val="100000"/>
              </a:lnSpc>
              <a:spcBef>
                <a:spcPts val="0"/>
              </a:spcBef>
              <a:spcAft>
                <a:spcPts val="0"/>
              </a:spcAft>
              <a:buSzPts val="1800"/>
              <a:buNone/>
            </a:pPr>
            <a:r>
              <a:t/>
            </a:r>
            <a:endParaRPr sz="2000"/>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rdf:Statement</a:t>
            </a:r>
            <a:r>
              <a:rPr lang="en" sz="2000"/>
              <a:t>, the class of all reified statements (using the predicates rdf:subject, rdf:predicate and rdf:object)</a:t>
            </a:r>
            <a:endParaRPr sz="2000"/>
          </a:p>
          <a:p>
            <a:pPr indent="0" lvl="0" marL="457200" rtl="0" algn="l">
              <a:lnSpc>
                <a:spcPct val="100000"/>
              </a:lnSpc>
              <a:spcBef>
                <a:spcPts val="0"/>
              </a:spcBef>
              <a:spcAft>
                <a:spcPts val="0"/>
              </a:spcAft>
              <a:buSzPts val="1800"/>
              <a:buNone/>
            </a:pPr>
            <a:r>
              <a:t/>
            </a:r>
            <a:endParaRPr sz="2000"/>
          </a:p>
          <a:p>
            <a:pPr indent="0" lvl="0" marL="45720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p:txBody>
      </p:sp>
      <p:sp>
        <p:nvSpPr>
          <p:cNvPr id="349" name="Google Shape;349;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RDFS </a:t>
            </a:r>
            <a:r>
              <a:rPr lang="en">
                <a:solidFill>
                  <a:srgbClr val="1C4587"/>
                </a:solidFill>
              </a:rPr>
              <a:t>Inferenc</a:t>
            </a:r>
            <a:r>
              <a:rPr lang="en"/>
              <a:t>e</a:t>
            </a:r>
            <a:endParaRPr>
              <a:solidFill>
                <a:srgbClr val="1C4587"/>
              </a:solidFill>
            </a:endParaRPr>
          </a:p>
        </p:txBody>
      </p:sp>
      <p:sp>
        <p:nvSpPr>
          <p:cNvPr id="355" name="Google Shape;355;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000"/>
              <a:t>RDF Schema offers basic inference with those properties: </a:t>
            </a:r>
            <a:endParaRPr sz="2000"/>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rdfs:subClassOf</a:t>
            </a:r>
            <a:endParaRPr sz="2000">
              <a:latin typeface="Arial Black"/>
              <a:ea typeface="Arial Black"/>
              <a:cs typeface="Arial Black"/>
              <a:sym typeface="Arial Black"/>
            </a:endParaRPr>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rdfs:subPropertyOf</a:t>
            </a:r>
            <a:endParaRPr sz="2000">
              <a:latin typeface="Arial Black"/>
              <a:ea typeface="Arial Black"/>
              <a:cs typeface="Arial Black"/>
              <a:sym typeface="Arial Black"/>
            </a:endParaRPr>
          </a:p>
          <a:p>
            <a:pPr indent="0" lvl="0" marL="457200" rtl="0" algn="l">
              <a:lnSpc>
                <a:spcPct val="100000"/>
              </a:lnSpc>
              <a:spcBef>
                <a:spcPts val="1600"/>
              </a:spcBef>
              <a:spcAft>
                <a:spcPts val="0"/>
              </a:spcAft>
              <a:buSzPts val="1800"/>
              <a:buNone/>
            </a:pPr>
            <a:r>
              <a:rPr lang="en" sz="2000">
                <a:latin typeface="Arial Black"/>
                <a:ea typeface="Arial Black"/>
                <a:cs typeface="Arial Black"/>
                <a:sym typeface="Arial Black"/>
              </a:rPr>
              <a:t>rdfs:domain</a:t>
            </a:r>
            <a:endParaRPr sz="2000">
              <a:latin typeface="Arial Black"/>
              <a:ea typeface="Arial Black"/>
              <a:cs typeface="Arial Black"/>
              <a:sym typeface="Arial Black"/>
            </a:endParaRPr>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rdfs:range</a:t>
            </a:r>
            <a:endParaRPr sz="2000">
              <a:latin typeface="Arial Black"/>
              <a:ea typeface="Arial Black"/>
              <a:cs typeface="Arial Black"/>
              <a:sym typeface="Arial Black"/>
            </a:endParaRPr>
          </a:p>
          <a:p>
            <a:pPr indent="0" lvl="0" marL="279400" rtl="0" algn="l">
              <a:spcBef>
                <a:spcPts val="0"/>
              </a:spcBef>
              <a:spcAft>
                <a:spcPts val="0"/>
              </a:spcAft>
              <a:buSzPts val="1100"/>
              <a:buNone/>
            </a:pPr>
            <a:r>
              <a:t/>
            </a:r>
            <a:endParaRPr sz="1100">
              <a:solidFill>
                <a:srgbClr val="FF4500"/>
              </a:solidFill>
              <a:highlight>
                <a:srgbClr val="FFFFFF"/>
              </a:highlight>
            </a:endParaRPr>
          </a:p>
          <a:p>
            <a:pPr indent="0" lvl="0" marL="279400" rtl="0" algn="l">
              <a:spcBef>
                <a:spcPts val="0"/>
              </a:spcBef>
              <a:spcAft>
                <a:spcPts val="0"/>
              </a:spcAft>
              <a:buSzPts val="1100"/>
              <a:buNone/>
            </a:pPr>
            <a:r>
              <a:t/>
            </a:r>
            <a:endParaRPr sz="1100">
              <a:solidFill>
                <a:srgbClr val="FF4500"/>
              </a:solidFill>
              <a:highlight>
                <a:srgbClr val="FFFFFF"/>
              </a:highlight>
            </a:endParaRPr>
          </a:p>
          <a:p>
            <a:pPr indent="0" lvl="0" marL="0" rtl="0" algn="l">
              <a:lnSpc>
                <a:spcPct val="100000"/>
              </a:lnSpc>
              <a:spcBef>
                <a:spcPts val="0"/>
              </a:spcBef>
              <a:spcAft>
                <a:spcPts val="0"/>
              </a:spcAft>
              <a:buSzPts val="1800"/>
              <a:buNone/>
            </a:pPr>
            <a:r>
              <a:t/>
            </a:r>
            <a:endParaRPr sz="2000">
              <a:latin typeface="Arial Black"/>
              <a:ea typeface="Arial Black"/>
              <a:cs typeface="Arial Black"/>
              <a:sym typeface="Arial Black"/>
            </a:endParaRPr>
          </a:p>
          <a:p>
            <a:pPr indent="0" lvl="0" marL="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p:txBody>
      </p:sp>
      <p:sp>
        <p:nvSpPr>
          <p:cNvPr id="356" name="Google Shape;356;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RDFS </a:t>
            </a:r>
            <a:r>
              <a:rPr lang="en">
                <a:solidFill>
                  <a:srgbClr val="1C4587"/>
                </a:solidFill>
              </a:rPr>
              <a:t>Inferenc</a:t>
            </a:r>
            <a:r>
              <a:rPr lang="en"/>
              <a:t>e</a:t>
            </a:r>
            <a:endParaRPr>
              <a:solidFill>
                <a:srgbClr val="1C4587"/>
              </a:solidFill>
            </a:endParaRPr>
          </a:p>
        </p:txBody>
      </p:sp>
      <p:sp>
        <p:nvSpPr>
          <p:cNvPr id="362" name="Google Shape;362;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000"/>
              <a:t>RDF Schema offers basic inference with those properties: </a:t>
            </a:r>
            <a:endParaRPr sz="2000"/>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rdfs:subClassOf</a:t>
            </a:r>
            <a:endParaRPr sz="2000">
              <a:latin typeface="Arial Black"/>
              <a:ea typeface="Arial Black"/>
              <a:cs typeface="Arial Black"/>
              <a:sym typeface="Arial Black"/>
            </a:endParaRPr>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rdfs:subPropertyOf</a:t>
            </a:r>
            <a:endParaRPr sz="2000">
              <a:latin typeface="Arial Black"/>
              <a:ea typeface="Arial Black"/>
              <a:cs typeface="Arial Black"/>
              <a:sym typeface="Arial Black"/>
            </a:endParaRPr>
          </a:p>
          <a:p>
            <a:pPr indent="0" lvl="0" marL="457200" rtl="0" algn="l">
              <a:lnSpc>
                <a:spcPct val="100000"/>
              </a:lnSpc>
              <a:spcBef>
                <a:spcPts val="1600"/>
              </a:spcBef>
              <a:spcAft>
                <a:spcPts val="0"/>
              </a:spcAft>
              <a:buSzPts val="1800"/>
              <a:buNone/>
            </a:pPr>
            <a:r>
              <a:rPr lang="en" sz="2000">
                <a:latin typeface="Arial Black"/>
                <a:ea typeface="Arial Black"/>
                <a:cs typeface="Arial Black"/>
                <a:sym typeface="Arial Black"/>
              </a:rPr>
              <a:t>rdfs:domain</a:t>
            </a:r>
            <a:endParaRPr sz="2000">
              <a:latin typeface="Arial Black"/>
              <a:ea typeface="Arial Black"/>
              <a:cs typeface="Arial Black"/>
              <a:sym typeface="Arial Black"/>
            </a:endParaRPr>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rdfs:range</a:t>
            </a:r>
            <a:endParaRPr sz="2000">
              <a:latin typeface="Arial Black"/>
              <a:ea typeface="Arial Black"/>
              <a:cs typeface="Arial Black"/>
              <a:sym typeface="Arial Black"/>
            </a:endParaRPr>
          </a:p>
          <a:p>
            <a:pPr indent="0" lvl="0" marL="457200" rtl="0" algn="l">
              <a:lnSpc>
                <a:spcPct val="100000"/>
              </a:lnSpc>
              <a:spcBef>
                <a:spcPts val="0"/>
              </a:spcBef>
              <a:spcAft>
                <a:spcPts val="0"/>
              </a:spcAft>
              <a:buSzPts val="1800"/>
              <a:buNone/>
            </a:pPr>
            <a:r>
              <a:t/>
            </a:r>
            <a:endParaRPr sz="2000">
              <a:latin typeface="Arial Black"/>
              <a:ea typeface="Arial Black"/>
              <a:cs typeface="Arial Black"/>
              <a:sym typeface="Arial Black"/>
            </a:endParaRPr>
          </a:p>
          <a:p>
            <a:pPr indent="0" lvl="0" marL="279400" rtl="0" algn="l">
              <a:spcBef>
                <a:spcPts val="0"/>
              </a:spcBef>
              <a:spcAft>
                <a:spcPts val="0"/>
              </a:spcAft>
              <a:buSzPts val="1100"/>
              <a:buNone/>
            </a:pPr>
            <a:r>
              <a:rPr lang="en" sz="1100">
                <a:solidFill>
                  <a:srgbClr val="FF4500"/>
                </a:solidFill>
                <a:highlight>
                  <a:srgbClr val="FFFFFF"/>
                </a:highlight>
              </a:rPr>
              <a:t>ex:Bob foaf:knows ex:Alice</a:t>
            </a:r>
            <a:endParaRPr sz="1100">
              <a:solidFill>
                <a:srgbClr val="FF4500"/>
              </a:solidFill>
              <a:highlight>
                <a:srgbClr val="FFFFFF"/>
              </a:highlight>
            </a:endParaRPr>
          </a:p>
          <a:p>
            <a:pPr indent="0" lvl="0" marL="279400" rtl="0" algn="l">
              <a:spcBef>
                <a:spcPts val="0"/>
              </a:spcBef>
              <a:spcAft>
                <a:spcPts val="0"/>
              </a:spcAft>
              <a:buSzPts val="1100"/>
              <a:buNone/>
            </a:pPr>
            <a:r>
              <a:rPr lang="en" sz="1100">
                <a:solidFill>
                  <a:srgbClr val="FF4500"/>
                </a:solidFill>
                <a:highlight>
                  <a:srgbClr val="FFFFFF"/>
                </a:highlight>
              </a:rPr>
              <a:t>foaf:knows rdfs:domain foaf:Person .</a:t>
            </a:r>
            <a:endParaRPr sz="1100">
              <a:solidFill>
                <a:srgbClr val="FF4500"/>
              </a:solidFill>
              <a:highlight>
                <a:srgbClr val="FFFFFF"/>
              </a:highlight>
            </a:endParaRPr>
          </a:p>
          <a:p>
            <a:pPr indent="0" lvl="0" marL="279400" rtl="0" algn="l">
              <a:spcBef>
                <a:spcPts val="0"/>
              </a:spcBef>
              <a:spcAft>
                <a:spcPts val="0"/>
              </a:spcAft>
              <a:buSzPts val="1100"/>
              <a:buNone/>
            </a:pPr>
            <a:r>
              <a:t/>
            </a:r>
            <a:endParaRPr sz="1100">
              <a:solidFill>
                <a:srgbClr val="FF4500"/>
              </a:solidFill>
              <a:highlight>
                <a:srgbClr val="FFFFFF"/>
              </a:highlight>
            </a:endParaRPr>
          </a:p>
          <a:p>
            <a:pPr indent="0" lvl="0" marL="0" rtl="0" algn="l">
              <a:lnSpc>
                <a:spcPct val="100000"/>
              </a:lnSpc>
              <a:spcBef>
                <a:spcPts val="0"/>
              </a:spcBef>
              <a:spcAft>
                <a:spcPts val="0"/>
              </a:spcAft>
              <a:buSzPts val="1800"/>
              <a:buNone/>
            </a:pPr>
            <a:r>
              <a:t/>
            </a:r>
            <a:endParaRPr sz="2000">
              <a:latin typeface="Arial Black"/>
              <a:ea typeface="Arial Black"/>
              <a:cs typeface="Arial Black"/>
              <a:sym typeface="Arial Black"/>
            </a:endParaRPr>
          </a:p>
          <a:p>
            <a:pPr indent="0" lvl="0" marL="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p:txBody>
      </p:sp>
      <p:sp>
        <p:nvSpPr>
          <p:cNvPr id="363" name="Google Shape;363;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RDFS </a:t>
            </a:r>
            <a:r>
              <a:rPr lang="en">
                <a:solidFill>
                  <a:srgbClr val="1C4587"/>
                </a:solidFill>
              </a:rPr>
              <a:t>Inferenc</a:t>
            </a:r>
            <a:r>
              <a:rPr lang="en"/>
              <a:t>e</a:t>
            </a:r>
            <a:endParaRPr>
              <a:solidFill>
                <a:srgbClr val="1C4587"/>
              </a:solidFill>
            </a:endParaRPr>
          </a:p>
        </p:txBody>
      </p:sp>
      <p:sp>
        <p:nvSpPr>
          <p:cNvPr id="369" name="Google Shape;369;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000"/>
              <a:t>RDF Schema offers basic inference with those properties: </a:t>
            </a:r>
            <a:endParaRPr sz="2000"/>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rdfs:subClassOf</a:t>
            </a:r>
            <a:endParaRPr sz="2000">
              <a:latin typeface="Arial Black"/>
              <a:ea typeface="Arial Black"/>
              <a:cs typeface="Arial Black"/>
              <a:sym typeface="Arial Black"/>
            </a:endParaRPr>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rdfs:subPropertyOf</a:t>
            </a:r>
            <a:endParaRPr sz="2000">
              <a:latin typeface="Arial Black"/>
              <a:ea typeface="Arial Black"/>
              <a:cs typeface="Arial Black"/>
              <a:sym typeface="Arial Black"/>
            </a:endParaRPr>
          </a:p>
          <a:p>
            <a:pPr indent="0" lvl="0" marL="457200" rtl="0" algn="l">
              <a:lnSpc>
                <a:spcPct val="100000"/>
              </a:lnSpc>
              <a:spcBef>
                <a:spcPts val="1600"/>
              </a:spcBef>
              <a:spcAft>
                <a:spcPts val="0"/>
              </a:spcAft>
              <a:buSzPts val="1800"/>
              <a:buNone/>
            </a:pPr>
            <a:r>
              <a:rPr lang="en" sz="2000">
                <a:latin typeface="Arial Black"/>
                <a:ea typeface="Arial Black"/>
                <a:cs typeface="Arial Black"/>
                <a:sym typeface="Arial Black"/>
              </a:rPr>
              <a:t>rdfs:domain</a:t>
            </a:r>
            <a:endParaRPr sz="2000">
              <a:latin typeface="Arial Black"/>
              <a:ea typeface="Arial Black"/>
              <a:cs typeface="Arial Black"/>
              <a:sym typeface="Arial Black"/>
            </a:endParaRPr>
          </a:p>
          <a:p>
            <a:pPr indent="0" lvl="0" marL="457200" rtl="0" algn="l">
              <a:lnSpc>
                <a:spcPct val="100000"/>
              </a:lnSpc>
              <a:spcBef>
                <a:spcPts val="0"/>
              </a:spcBef>
              <a:spcAft>
                <a:spcPts val="0"/>
              </a:spcAft>
              <a:buSzPts val="1800"/>
              <a:buNone/>
            </a:pPr>
            <a:r>
              <a:rPr lang="en" sz="2000">
                <a:latin typeface="Arial Black"/>
                <a:ea typeface="Arial Black"/>
                <a:cs typeface="Arial Black"/>
                <a:sym typeface="Arial Black"/>
              </a:rPr>
              <a:t>r</a:t>
            </a:r>
            <a:r>
              <a:rPr lang="en" sz="2000">
                <a:latin typeface="Arial Black"/>
                <a:ea typeface="Arial Black"/>
                <a:cs typeface="Arial Black"/>
                <a:sym typeface="Arial Black"/>
              </a:rPr>
              <a:t>dfs:range</a:t>
            </a:r>
            <a:endParaRPr sz="2000">
              <a:latin typeface="Arial Black"/>
              <a:ea typeface="Arial Black"/>
              <a:cs typeface="Arial Black"/>
              <a:sym typeface="Arial Black"/>
            </a:endParaRPr>
          </a:p>
          <a:p>
            <a:pPr indent="0" lvl="0" marL="457200" rtl="0" algn="l">
              <a:lnSpc>
                <a:spcPct val="100000"/>
              </a:lnSpc>
              <a:spcBef>
                <a:spcPts val="0"/>
              </a:spcBef>
              <a:spcAft>
                <a:spcPts val="0"/>
              </a:spcAft>
              <a:buSzPts val="1800"/>
              <a:buNone/>
            </a:pPr>
            <a:r>
              <a:t/>
            </a:r>
            <a:endParaRPr sz="2000">
              <a:latin typeface="Arial Black"/>
              <a:ea typeface="Arial Black"/>
              <a:cs typeface="Arial Black"/>
              <a:sym typeface="Arial Black"/>
            </a:endParaRPr>
          </a:p>
          <a:p>
            <a:pPr indent="0" lvl="0" marL="279400" rtl="0" algn="l">
              <a:spcBef>
                <a:spcPts val="0"/>
              </a:spcBef>
              <a:spcAft>
                <a:spcPts val="0"/>
              </a:spcAft>
              <a:buClr>
                <a:schemeClr val="dk1"/>
              </a:buClr>
              <a:buSzPts val="1100"/>
              <a:buFont typeface="Arial"/>
              <a:buNone/>
            </a:pPr>
            <a:r>
              <a:rPr lang="en" sz="1100">
                <a:solidFill>
                  <a:srgbClr val="FF4500"/>
                </a:solidFill>
                <a:highlight>
                  <a:srgbClr val="FFFFFF"/>
                </a:highlight>
              </a:rPr>
              <a:t>ex:Bob foaf:knows ex:Alice .</a:t>
            </a:r>
            <a:endParaRPr sz="1100">
              <a:solidFill>
                <a:srgbClr val="FF4500"/>
              </a:solidFill>
              <a:highlight>
                <a:srgbClr val="FFFFFF"/>
              </a:highlight>
            </a:endParaRPr>
          </a:p>
          <a:p>
            <a:pPr indent="0" lvl="0" marL="279400" rtl="0" algn="l">
              <a:spcBef>
                <a:spcPts val="0"/>
              </a:spcBef>
              <a:spcAft>
                <a:spcPts val="0"/>
              </a:spcAft>
              <a:buSzPts val="1100"/>
              <a:buNone/>
            </a:pPr>
            <a:r>
              <a:rPr lang="en" sz="1100">
                <a:solidFill>
                  <a:srgbClr val="FF4500"/>
                </a:solidFill>
                <a:highlight>
                  <a:srgbClr val="FFFFFF"/>
                </a:highlight>
              </a:rPr>
              <a:t>foaf:knows rdfs:domain foaf:Person .</a:t>
            </a:r>
            <a:endParaRPr sz="1100">
              <a:solidFill>
                <a:srgbClr val="FF4500"/>
              </a:solidFill>
              <a:highlight>
                <a:srgbClr val="FFFFFF"/>
              </a:highlight>
            </a:endParaRPr>
          </a:p>
          <a:p>
            <a:pPr indent="0" lvl="0" marL="279400" rtl="0" algn="l">
              <a:spcBef>
                <a:spcPts val="0"/>
              </a:spcBef>
              <a:spcAft>
                <a:spcPts val="0"/>
              </a:spcAft>
              <a:buSzPts val="1100"/>
              <a:buNone/>
            </a:pPr>
            <a:r>
              <a:rPr lang="en" sz="1100">
                <a:solidFill>
                  <a:srgbClr val="FF4500"/>
                </a:solidFill>
                <a:highlight>
                  <a:srgbClr val="FFFFFF"/>
                </a:highlight>
              </a:rPr>
              <a:t>-&gt;</a:t>
            </a:r>
            <a:endParaRPr sz="1100">
              <a:solidFill>
                <a:srgbClr val="FF4500"/>
              </a:solidFill>
              <a:highlight>
                <a:srgbClr val="FFFFFF"/>
              </a:highlight>
            </a:endParaRPr>
          </a:p>
          <a:p>
            <a:pPr indent="0" lvl="0" marL="279400" rtl="0" algn="l">
              <a:spcBef>
                <a:spcPts val="0"/>
              </a:spcBef>
              <a:spcAft>
                <a:spcPts val="0"/>
              </a:spcAft>
              <a:buSzPts val="1100"/>
              <a:buNone/>
            </a:pPr>
            <a:r>
              <a:rPr lang="en" sz="1100">
                <a:solidFill>
                  <a:srgbClr val="FF4500"/>
                </a:solidFill>
                <a:highlight>
                  <a:srgbClr val="FFFFFF"/>
                </a:highlight>
              </a:rPr>
              <a:t>ex:Bob rdf:type foaf:Person .</a:t>
            </a:r>
            <a:endParaRPr sz="1100">
              <a:solidFill>
                <a:srgbClr val="FF4500"/>
              </a:solidFill>
              <a:highlight>
                <a:srgbClr val="FFFFFF"/>
              </a:highlight>
            </a:endParaRPr>
          </a:p>
          <a:p>
            <a:pPr indent="0" lvl="0" marL="279400" rtl="0" algn="l">
              <a:spcBef>
                <a:spcPts val="0"/>
              </a:spcBef>
              <a:spcAft>
                <a:spcPts val="0"/>
              </a:spcAft>
              <a:buClr>
                <a:schemeClr val="dk1"/>
              </a:buClr>
              <a:buSzPts val="1100"/>
              <a:buFont typeface="Arial"/>
              <a:buNone/>
            </a:pPr>
            <a:r>
              <a:t/>
            </a:r>
            <a:endParaRPr sz="1100">
              <a:solidFill>
                <a:srgbClr val="FF4500"/>
              </a:solidFill>
              <a:highlight>
                <a:srgbClr val="FFFFFF"/>
              </a:highlight>
            </a:endParaRPr>
          </a:p>
          <a:p>
            <a:pPr indent="0" lvl="0" marL="0" rtl="0" algn="l">
              <a:lnSpc>
                <a:spcPct val="100000"/>
              </a:lnSpc>
              <a:spcBef>
                <a:spcPts val="0"/>
              </a:spcBef>
              <a:spcAft>
                <a:spcPts val="0"/>
              </a:spcAft>
              <a:buSzPts val="1800"/>
              <a:buNone/>
            </a:pPr>
            <a:r>
              <a:t/>
            </a:r>
            <a:endParaRPr sz="2000">
              <a:latin typeface="Arial Black"/>
              <a:ea typeface="Arial Black"/>
              <a:cs typeface="Arial Black"/>
              <a:sym typeface="Arial Black"/>
            </a:endParaRPr>
          </a:p>
          <a:p>
            <a:pPr indent="0" lvl="0" marL="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p:txBody>
      </p:sp>
      <p:sp>
        <p:nvSpPr>
          <p:cNvPr id="370" name="Google Shape;37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RDFS Inference</a:t>
            </a:r>
            <a:endParaRPr>
              <a:solidFill>
                <a:srgbClr val="1C4587"/>
              </a:solidFill>
            </a:endParaRPr>
          </a:p>
        </p:txBody>
      </p:sp>
      <p:sp>
        <p:nvSpPr>
          <p:cNvPr id="376" name="Google Shape;376;p53"/>
          <p:cNvSpPr txBox="1"/>
          <p:nvPr>
            <p:ph idx="1" type="body"/>
          </p:nvPr>
        </p:nvSpPr>
        <p:spPr>
          <a:xfrm>
            <a:off x="311700" y="2681075"/>
            <a:ext cx="8520600" cy="246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a:t>⚠️ </a:t>
            </a:r>
            <a:r>
              <a:rPr b="1" lang="en"/>
              <a:t>RDFS and ontologies are not built to constraint data!</a:t>
            </a:r>
            <a:r>
              <a:rPr lang="en"/>
              <a:t> Only to infer new statements.</a:t>
            </a:r>
            <a:endParaRPr/>
          </a:p>
          <a:p>
            <a:pPr indent="0" lvl="0" marL="0" rtl="0" algn="l">
              <a:lnSpc>
                <a:spcPct val="100000"/>
              </a:lnSpc>
              <a:spcBef>
                <a:spcPts val="1000"/>
              </a:spcBef>
              <a:spcAft>
                <a:spcPts val="0"/>
              </a:spcAft>
              <a:buSzPts val="1800"/>
              <a:buNone/>
            </a:pPr>
            <a:r>
              <a:rPr lang="en"/>
              <a:t>✅ So, we </a:t>
            </a:r>
            <a:r>
              <a:rPr b="1" lang="en"/>
              <a:t>can infer </a:t>
            </a:r>
            <a:r>
              <a:rPr lang="en"/>
              <a:t>that Bob is a Mammal</a:t>
            </a:r>
            <a:endParaRPr/>
          </a:p>
          <a:p>
            <a:pPr indent="0" lvl="0" marL="0" rtl="0" algn="l">
              <a:lnSpc>
                <a:spcPct val="100000"/>
              </a:lnSpc>
              <a:spcBef>
                <a:spcPts val="1000"/>
              </a:spcBef>
              <a:spcAft>
                <a:spcPts val="0"/>
              </a:spcAft>
              <a:buSzPts val="1800"/>
              <a:buNone/>
            </a:pPr>
            <a:r>
              <a:rPr lang="en"/>
              <a:t>❌ But you can’t make complicated inferences: An individual is either a bird or a person. all birds have feathers, Bob has no feathers, therefore Bob is not a Bird.</a:t>
            </a:r>
            <a:endParaRPr/>
          </a:p>
          <a:p>
            <a:pPr indent="0" lvl="0" marL="0" rtl="0" algn="l">
              <a:lnSpc>
                <a:spcPct val="100000"/>
              </a:lnSpc>
              <a:spcBef>
                <a:spcPts val="1000"/>
              </a:spcBef>
              <a:spcAft>
                <a:spcPts val="1000"/>
              </a:spcAft>
              <a:buClr>
                <a:schemeClr val="dk1"/>
              </a:buClr>
              <a:buSzPts val="1800"/>
              <a:buFont typeface="Arial"/>
              <a:buNone/>
            </a:pPr>
            <a:r>
              <a:rPr lang="en"/>
              <a:t>🌍️ </a:t>
            </a:r>
            <a:r>
              <a:rPr lang="en"/>
              <a:t>This kind of knowledge can be inferred with more sophisticated KR languages such as the Web Ontology Language</a:t>
            </a:r>
            <a:endParaRPr/>
          </a:p>
        </p:txBody>
      </p:sp>
      <p:sp>
        <p:nvSpPr>
          <p:cNvPr id="377" name="Google Shape;37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8" name="Google Shape;378;p53"/>
          <p:cNvSpPr txBox="1"/>
          <p:nvPr>
            <p:ph idx="1" type="body"/>
          </p:nvPr>
        </p:nvSpPr>
        <p:spPr>
          <a:xfrm>
            <a:off x="311700" y="1018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800"/>
              <a:buFont typeface="Arial"/>
              <a:buNone/>
            </a:pPr>
            <a:r>
              <a:rPr lang="en" sz="2000"/>
              <a:t>From</a:t>
            </a:r>
            <a:endParaRPr sz="2000"/>
          </a:p>
        </p:txBody>
      </p:sp>
      <p:sp>
        <p:nvSpPr>
          <p:cNvPr id="379" name="Google Shape;379;p53"/>
          <p:cNvSpPr txBox="1"/>
          <p:nvPr>
            <p:ph idx="1" type="body"/>
          </p:nvPr>
        </p:nvSpPr>
        <p:spPr>
          <a:xfrm>
            <a:off x="1238400" y="1076438"/>
            <a:ext cx="4568700" cy="7077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400">
                <a:solidFill>
                  <a:srgbClr val="6C71C4"/>
                </a:solidFill>
                <a:highlight>
                  <a:srgbClr val="FDF6E3"/>
                </a:highlight>
                <a:latin typeface="Courier New"/>
                <a:ea typeface="Courier New"/>
                <a:cs typeface="Courier New"/>
                <a:sym typeface="Courier New"/>
              </a:rPr>
              <a:t>ex:</a:t>
            </a:r>
            <a:r>
              <a:rPr lang="en" sz="1400">
                <a:solidFill>
                  <a:srgbClr val="333333"/>
                </a:solidFill>
                <a:highlight>
                  <a:srgbClr val="FDF6E3"/>
                </a:highlight>
                <a:latin typeface="Courier New"/>
                <a:ea typeface="Courier New"/>
                <a:cs typeface="Courier New"/>
                <a:sym typeface="Courier New"/>
              </a:rPr>
              <a:t>Bob </a:t>
            </a:r>
            <a:r>
              <a:rPr lang="en" sz="1400">
                <a:solidFill>
                  <a:srgbClr val="6C71C4"/>
                </a:solidFill>
                <a:highlight>
                  <a:srgbClr val="FDF6E3"/>
                </a:highlight>
                <a:latin typeface="Courier New"/>
                <a:ea typeface="Courier New"/>
                <a:cs typeface="Courier New"/>
                <a:sym typeface="Courier New"/>
              </a:rPr>
              <a:t>rdf:</a:t>
            </a:r>
            <a:r>
              <a:rPr lang="en" sz="1400">
                <a:solidFill>
                  <a:srgbClr val="333333"/>
                </a:solidFill>
                <a:highlight>
                  <a:srgbClr val="FDF6E3"/>
                </a:highlight>
                <a:latin typeface="Courier New"/>
                <a:ea typeface="Courier New"/>
                <a:cs typeface="Courier New"/>
                <a:sym typeface="Courier New"/>
              </a:rPr>
              <a:t>type </a:t>
            </a:r>
            <a:r>
              <a:rPr lang="en" sz="1400">
                <a:solidFill>
                  <a:srgbClr val="6C71C4"/>
                </a:solidFill>
                <a:highlight>
                  <a:srgbClr val="FDF6E3"/>
                </a:highlight>
                <a:latin typeface="Courier New"/>
                <a:ea typeface="Courier New"/>
                <a:cs typeface="Courier New"/>
                <a:sym typeface="Courier New"/>
              </a:rPr>
              <a:t>ex:</a:t>
            </a:r>
            <a:r>
              <a:rPr lang="en" sz="1400">
                <a:solidFill>
                  <a:srgbClr val="333333"/>
                </a:solidFill>
                <a:highlight>
                  <a:srgbClr val="FDF6E3"/>
                </a:highlight>
                <a:latin typeface="Courier New"/>
                <a:ea typeface="Courier New"/>
                <a:cs typeface="Courier New"/>
                <a:sym typeface="Courier New"/>
              </a:rPr>
              <a:t>Human .</a:t>
            </a:r>
            <a:endParaRPr sz="1400">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6C71C4"/>
                </a:solidFill>
                <a:highlight>
                  <a:srgbClr val="FDF6E3"/>
                </a:highlight>
                <a:latin typeface="Courier New"/>
                <a:ea typeface="Courier New"/>
                <a:cs typeface="Courier New"/>
                <a:sym typeface="Courier New"/>
              </a:rPr>
              <a:t>ex:</a:t>
            </a:r>
            <a:r>
              <a:rPr lang="en" sz="1400">
                <a:solidFill>
                  <a:srgbClr val="333333"/>
                </a:solidFill>
                <a:highlight>
                  <a:srgbClr val="FDF6E3"/>
                </a:highlight>
                <a:latin typeface="Courier New"/>
                <a:ea typeface="Courier New"/>
                <a:cs typeface="Courier New"/>
                <a:sym typeface="Courier New"/>
              </a:rPr>
              <a:t>Human </a:t>
            </a:r>
            <a:r>
              <a:rPr lang="en" sz="1400">
                <a:solidFill>
                  <a:srgbClr val="6C71C4"/>
                </a:solidFill>
                <a:highlight>
                  <a:srgbClr val="FDF6E3"/>
                </a:highlight>
                <a:latin typeface="Courier New"/>
                <a:ea typeface="Courier New"/>
                <a:cs typeface="Courier New"/>
                <a:sym typeface="Courier New"/>
              </a:rPr>
              <a:t>rdfs:</a:t>
            </a:r>
            <a:r>
              <a:rPr lang="en" sz="1400">
                <a:solidFill>
                  <a:srgbClr val="333333"/>
                </a:solidFill>
                <a:highlight>
                  <a:srgbClr val="FDF6E3"/>
                </a:highlight>
                <a:latin typeface="Courier New"/>
                <a:ea typeface="Courier New"/>
                <a:cs typeface="Courier New"/>
                <a:sym typeface="Courier New"/>
              </a:rPr>
              <a:t>subClassOf </a:t>
            </a:r>
            <a:r>
              <a:rPr lang="en" sz="1400">
                <a:solidFill>
                  <a:srgbClr val="6C71C4"/>
                </a:solidFill>
                <a:highlight>
                  <a:srgbClr val="FDF6E3"/>
                </a:highlight>
                <a:latin typeface="Courier New"/>
                <a:ea typeface="Courier New"/>
                <a:cs typeface="Courier New"/>
                <a:sym typeface="Courier New"/>
              </a:rPr>
              <a:t>ex:</a:t>
            </a:r>
            <a:r>
              <a:rPr lang="en" sz="1400">
                <a:solidFill>
                  <a:srgbClr val="333333"/>
                </a:solidFill>
                <a:highlight>
                  <a:srgbClr val="FDF6E3"/>
                </a:highlight>
                <a:latin typeface="Courier New"/>
                <a:ea typeface="Courier New"/>
                <a:cs typeface="Courier New"/>
                <a:sym typeface="Courier New"/>
              </a:rPr>
              <a:t>Mammal .</a:t>
            </a:r>
            <a:endParaRPr sz="1400"/>
          </a:p>
        </p:txBody>
      </p:sp>
      <p:sp>
        <p:nvSpPr>
          <p:cNvPr id="380" name="Google Shape;380;p53"/>
          <p:cNvSpPr txBox="1"/>
          <p:nvPr>
            <p:ph idx="1" type="body"/>
          </p:nvPr>
        </p:nvSpPr>
        <p:spPr>
          <a:xfrm>
            <a:off x="387900" y="19190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000"/>
              <a:t>🧠 </a:t>
            </a:r>
            <a:r>
              <a:rPr lang="en" sz="2000"/>
              <a:t>We can infer that Bob is a Mammal!</a:t>
            </a:r>
            <a:endParaRPr sz="2000"/>
          </a:p>
        </p:txBody>
      </p:sp>
      <p:sp>
        <p:nvSpPr>
          <p:cNvPr id="381" name="Google Shape;381;p53"/>
          <p:cNvSpPr txBox="1"/>
          <p:nvPr>
            <p:ph idx="1" type="body"/>
          </p:nvPr>
        </p:nvSpPr>
        <p:spPr>
          <a:xfrm>
            <a:off x="5037202" y="1938505"/>
            <a:ext cx="3234300" cy="4644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400">
                <a:solidFill>
                  <a:srgbClr val="6C71C4"/>
                </a:solidFill>
                <a:highlight>
                  <a:srgbClr val="FDF6E3"/>
                </a:highlight>
                <a:latin typeface="Courier New"/>
                <a:ea typeface="Courier New"/>
                <a:cs typeface="Courier New"/>
                <a:sym typeface="Courier New"/>
              </a:rPr>
              <a:t>ex:</a:t>
            </a:r>
            <a:r>
              <a:rPr lang="en" sz="1400">
                <a:solidFill>
                  <a:srgbClr val="333333"/>
                </a:solidFill>
                <a:highlight>
                  <a:srgbClr val="FDF6E3"/>
                </a:highlight>
                <a:latin typeface="Courier New"/>
                <a:ea typeface="Courier New"/>
                <a:cs typeface="Courier New"/>
                <a:sym typeface="Courier New"/>
              </a:rPr>
              <a:t>Bob </a:t>
            </a:r>
            <a:r>
              <a:rPr lang="en" sz="1400">
                <a:solidFill>
                  <a:srgbClr val="6C71C4"/>
                </a:solidFill>
                <a:highlight>
                  <a:srgbClr val="FDF6E3"/>
                </a:highlight>
                <a:latin typeface="Courier New"/>
                <a:ea typeface="Courier New"/>
                <a:cs typeface="Courier New"/>
                <a:sym typeface="Courier New"/>
              </a:rPr>
              <a:t>rdf:</a:t>
            </a:r>
            <a:r>
              <a:rPr lang="en" sz="1400">
                <a:solidFill>
                  <a:srgbClr val="333333"/>
                </a:solidFill>
                <a:highlight>
                  <a:srgbClr val="FDF6E3"/>
                </a:highlight>
                <a:latin typeface="Courier New"/>
                <a:ea typeface="Courier New"/>
                <a:cs typeface="Courier New"/>
                <a:sym typeface="Courier New"/>
              </a:rPr>
              <a:t>type </a:t>
            </a:r>
            <a:r>
              <a:rPr lang="en" sz="1400">
                <a:solidFill>
                  <a:srgbClr val="6C71C4"/>
                </a:solidFill>
                <a:highlight>
                  <a:srgbClr val="FDF6E3"/>
                </a:highlight>
                <a:latin typeface="Courier New"/>
                <a:ea typeface="Courier New"/>
                <a:cs typeface="Courier New"/>
                <a:sym typeface="Courier New"/>
              </a:rPr>
              <a:t>ex:</a:t>
            </a:r>
            <a:r>
              <a:rPr lang="en" sz="1400">
                <a:solidFill>
                  <a:srgbClr val="333333"/>
                </a:solidFill>
                <a:highlight>
                  <a:srgbClr val="FDF6E3"/>
                </a:highlight>
                <a:latin typeface="Courier New"/>
                <a:ea typeface="Courier New"/>
                <a:cs typeface="Courier New"/>
                <a:sym typeface="Courier New"/>
              </a:rPr>
              <a:t>Mammal .</a:t>
            </a:r>
            <a:endParaRPr sz="1400">
              <a:solidFill>
                <a:srgbClr val="6C71C4"/>
              </a:solidFill>
              <a:highlight>
                <a:srgbClr val="FDF6E3"/>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Long history of Knowledge Representation (KR)</a:t>
            </a:r>
            <a:endParaRPr>
              <a:solidFill>
                <a:srgbClr val="0B5394"/>
              </a:solidFill>
            </a:endParaRPr>
          </a:p>
        </p:txBody>
      </p:sp>
      <p:sp>
        <p:nvSpPr>
          <p:cNvPr id="113" name="Google Shape;11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u="sng">
                <a:solidFill>
                  <a:schemeClr val="hlink"/>
                </a:solidFill>
                <a:hlinkClick r:id="rId3"/>
              </a:rPr>
              <a:t>Existential Graphs</a:t>
            </a:r>
            <a:r>
              <a:rPr lang="en">
                <a:solidFill>
                  <a:srgbClr val="000000"/>
                </a:solidFill>
              </a:rPr>
              <a:t> (1896; Peirce)</a:t>
            </a:r>
            <a:endParaRPr>
              <a:solidFill>
                <a:srgbClr val="000000"/>
              </a:solidFill>
            </a:endParaRPr>
          </a:p>
          <a:p>
            <a:pPr indent="-342900" lvl="0" marL="457200" rtl="0" algn="l">
              <a:spcBef>
                <a:spcPts val="0"/>
              </a:spcBef>
              <a:spcAft>
                <a:spcPts val="0"/>
              </a:spcAft>
              <a:buClr>
                <a:srgbClr val="000000"/>
              </a:buClr>
              <a:buSzPts val="1800"/>
              <a:buChar char="●"/>
            </a:pPr>
            <a:r>
              <a:rPr lang="en" u="sng">
                <a:solidFill>
                  <a:schemeClr val="hlink"/>
                </a:solidFill>
                <a:hlinkClick r:id="rId4"/>
              </a:rPr>
              <a:t>Semantic Networks</a:t>
            </a:r>
            <a:r>
              <a:rPr lang="en">
                <a:solidFill>
                  <a:srgbClr val="000000"/>
                </a:solidFill>
              </a:rPr>
              <a:t> “semnets” (Introduced mid-1960s, hype 1980s),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Conceptual Graphs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Cognitive Semantic Networks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Structured Inheritance Networks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Multilayered Extended Semantic Networks (MultiNets)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Basic Conceptual Graphs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Full Conceptual Graphs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Hierarchical Semantic Form</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Resource Description Framework (RDF)</a:t>
            </a:r>
            <a:endParaRPr b="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Property Graph</a:t>
            </a:r>
            <a:endParaRPr>
              <a:solidFill>
                <a:srgbClr val="000000"/>
              </a:solidFill>
            </a:endParaRPr>
          </a:p>
        </p:txBody>
      </p:sp>
      <p:sp>
        <p:nvSpPr>
          <p:cNvPr id="114" name="Google Shape;11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idx="1" type="body"/>
          </p:nvPr>
        </p:nvSpPr>
        <p:spPr>
          <a:xfrm>
            <a:off x="311700" y="1152475"/>
            <a:ext cx="8520600" cy="3573000"/>
          </a:xfrm>
          <a:prstGeom prst="rect">
            <a:avLst/>
          </a:prstGeom>
        </p:spPr>
        <p:txBody>
          <a:bodyPr anchorCtr="0" anchor="t" bIns="0"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000000"/>
                </a:solidFill>
              </a:rPr>
              <a:t>There are other predicates, </a:t>
            </a:r>
            <a:r>
              <a:rPr b="1" lang="en" sz="1600">
                <a:solidFill>
                  <a:srgbClr val="000000"/>
                </a:solidFill>
              </a:rPr>
              <a:t>and classes</a:t>
            </a:r>
            <a:r>
              <a:rPr lang="en" sz="1600">
                <a:solidFill>
                  <a:srgbClr val="000000"/>
                </a:solidFill>
              </a:rPr>
              <a:t>, outside of RDF defined in other </a:t>
            </a:r>
            <a:r>
              <a:rPr b="1" lang="en" sz="1600">
                <a:solidFill>
                  <a:srgbClr val="000000"/>
                </a:solidFill>
              </a:rPr>
              <a:t>vocabularies</a:t>
            </a:r>
            <a:r>
              <a:rPr lang="en" sz="1600">
                <a:solidFill>
                  <a:srgbClr val="000000"/>
                </a:solidFill>
              </a:rPr>
              <a:t> on the Web. There are many of these vocabularies, anyone can define and publish one. </a:t>
            </a:r>
            <a:endParaRPr sz="16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600">
                <a:solidFill>
                  <a:srgbClr val="000000"/>
                </a:solidFill>
              </a:rPr>
              <a:t>Some domain-specific e.g. biomedicine, and some domain-agnostic.</a:t>
            </a:r>
            <a:endParaRPr sz="16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600">
                <a:solidFill>
                  <a:srgbClr val="000000"/>
                </a:solidFill>
              </a:rPr>
              <a:t>🔍️ You can </a:t>
            </a:r>
            <a:r>
              <a:rPr b="1" lang="en" sz="1600">
                <a:solidFill>
                  <a:srgbClr val="000000"/>
                </a:solidFill>
              </a:rPr>
              <a:t>search</a:t>
            </a:r>
            <a:r>
              <a:rPr lang="en" sz="1600">
                <a:solidFill>
                  <a:srgbClr val="000000"/>
                </a:solidFill>
              </a:rPr>
              <a:t> for predicates and classes in the Linked Open Vocabularies service: </a:t>
            </a:r>
            <a:r>
              <a:rPr b="1" lang="en" sz="1600">
                <a:solidFill>
                  <a:schemeClr val="hlink"/>
                </a:solidFill>
                <a:uFill>
                  <a:noFill/>
                </a:uFill>
                <a:hlinkClick r:id="rId3"/>
              </a:rPr>
              <a:t>https://lov.linkeddata.es/dataset/lov</a:t>
            </a:r>
            <a:endParaRPr b="1" sz="16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600">
                <a:solidFill>
                  <a:srgbClr val="000000"/>
                </a:solidFill>
              </a:rPr>
              <a:t>  </a:t>
            </a:r>
            <a:endParaRPr sz="16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600">
                <a:solidFill>
                  <a:srgbClr val="000000"/>
                </a:solidFill>
              </a:rPr>
              <a:t>E.g. the IRI </a:t>
            </a:r>
            <a:r>
              <a:rPr lang="en" sz="1200">
                <a:solidFill>
                  <a:srgbClr val="000000"/>
                </a:solidFill>
                <a:highlight>
                  <a:srgbClr val="FFFF00"/>
                </a:highlight>
                <a:latin typeface="Courier New"/>
                <a:ea typeface="Courier New"/>
                <a:cs typeface="Courier New"/>
                <a:sym typeface="Courier New"/>
              </a:rPr>
              <a:t>https://schema.org/employees</a:t>
            </a:r>
            <a:r>
              <a:rPr lang="en" sz="900">
                <a:solidFill>
                  <a:srgbClr val="000000"/>
                </a:solidFill>
                <a:latin typeface="Courier New"/>
                <a:ea typeface="Courier New"/>
                <a:cs typeface="Courier New"/>
                <a:sym typeface="Courier New"/>
              </a:rPr>
              <a:t> </a:t>
            </a:r>
            <a:r>
              <a:rPr lang="en" sz="1600">
                <a:solidFill>
                  <a:srgbClr val="000000"/>
                </a:solidFill>
              </a:rPr>
              <a:t>is a predicate defined by the popular </a:t>
            </a:r>
            <a:r>
              <a:rPr lang="en" sz="1600" u="sng">
                <a:solidFill>
                  <a:schemeClr val="hlink"/>
                </a:solidFill>
                <a:hlinkClick r:id="rId4"/>
              </a:rPr>
              <a:t>Schema.org</a:t>
            </a:r>
            <a:r>
              <a:rPr lang="en" sz="1600">
                <a:solidFill>
                  <a:srgbClr val="000000"/>
                </a:solidFill>
              </a:rPr>
              <a:t> vocabulary, defined by a collaboration among the world’s major search engines.</a:t>
            </a:r>
            <a:endParaRPr sz="16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38761D"/>
                </a:solidFill>
              </a:rPr>
              <a:t>&lt;http://somenamespace.com/</a:t>
            </a:r>
            <a:r>
              <a:rPr b="1" lang="en" sz="1100">
                <a:solidFill>
                  <a:srgbClr val="38761D"/>
                </a:solidFill>
              </a:rPr>
              <a:t>maastricht_university</a:t>
            </a:r>
            <a:r>
              <a:rPr lang="en" sz="1100">
                <a:solidFill>
                  <a:srgbClr val="38761D"/>
                </a:solidFill>
              </a:rPr>
              <a:t>&gt;  &lt;https://schema.org/</a:t>
            </a:r>
            <a:r>
              <a:rPr b="1" lang="en" sz="1100">
                <a:solidFill>
                  <a:srgbClr val="38761D"/>
                </a:solidFill>
              </a:rPr>
              <a:t>employees</a:t>
            </a:r>
            <a:r>
              <a:rPr lang="en" sz="1100">
                <a:solidFill>
                  <a:srgbClr val="38761D"/>
                </a:solidFill>
              </a:rPr>
              <a:t>&gt;  &lt;http://somenamespace.com/</a:t>
            </a:r>
            <a:r>
              <a:rPr b="1" lang="en" sz="1100">
                <a:solidFill>
                  <a:srgbClr val="38761D"/>
                </a:solidFill>
              </a:rPr>
              <a:t>Xu</a:t>
            </a:r>
            <a:r>
              <a:rPr lang="en" sz="1100">
                <a:solidFill>
                  <a:srgbClr val="38761D"/>
                </a:solidFill>
              </a:rPr>
              <a:t>&gt; . </a:t>
            </a:r>
            <a:endParaRPr/>
          </a:p>
        </p:txBody>
      </p:sp>
      <p:sp>
        <p:nvSpPr>
          <p:cNvPr id="387" name="Google Shape;38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RDF Predicates and Classes (external)</a:t>
            </a:r>
            <a:endParaRPr>
              <a:solidFill>
                <a:srgbClr val="0B5394"/>
              </a:solidFill>
            </a:endParaRPr>
          </a:p>
        </p:txBody>
      </p:sp>
      <p:sp>
        <p:nvSpPr>
          <p:cNvPr id="388" name="Google Shape;388;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5"/>
          <p:cNvPicPr preferRelativeResize="0"/>
          <p:nvPr/>
        </p:nvPicPr>
        <p:blipFill>
          <a:blip r:embed="rId3">
            <a:alphaModFix/>
          </a:blip>
          <a:stretch>
            <a:fillRect/>
          </a:stretch>
        </p:blipFill>
        <p:spPr>
          <a:xfrm>
            <a:off x="76776" y="46025"/>
            <a:ext cx="4237198" cy="5143500"/>
          </a:xfrm>
          <a:prstGeom prst="rect">
            <a:avLst/>
          </a:prstGeom>
          <a:noFill/>
          <a:ln>
            <a:noFill/>
          </a:ln>
        </p:spPr>
      </p:pic>
      <p:sp>
        <p:nvSpPr>
          <p:cNvPr id="394" name="Google Shape;394;p55"/>
          <p:cNvSpPr txBox="1"/>
          <p:nvPr/>
        </p:nvSpPr>
        <p:spPr>
          <a:xfrm>
            <a:off x="5472575" y="46266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https://lov.linkeddata.es/dataset/lov/</a:t>
            </a:r>
            <a:endParaRPr/>
          </a:p>
        </p:txBody>
      </p:sp>
      <p:pic>
        <p:nvPicPr>
          <p:cNvPr id="395" name="Google Shape;395;p55"/>
          <p:cNvPicPr preferRelativeResize="0"/>
          <p:nvPr/>
        </p:nvPicPr>
        <p:blipFill>
          <a:blip r:embed="rId4">
            <a:alphaModFix/>
          </a:blip>
          <a:stretch>
            <a:fillRect/>
          </a:stretch>
        </p:blipFill>
        <p:spPr>
          <a:xfrm>
            <a:off x="4571999" y="1170950"/>
            <a:ext cx="4525227" cy="3196720"/>
          </a:xfrm>
          <a:prstGeom prst="rect">
            <a:avLst/>
          </a:prstGeom>
          <a:noFill/>
          <a:ln>
            <a:noFill/>
          </a:ln>
        </p:spPr>
      </p:pic>
      <p:sp>
        <p:nvSpPr>
          <p:cNvPr id="396" name="Google Shape;396;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From natural language to RDF data model to machine readable statements</a:t>
            </a:r>
            <a:endParaRPr>
              <a:solidFill>
                <a:srgbClr val="0B5394"/>
              </a:solidFill>
            </a:endParaRPr>
          </a:p>
        </p:txBody>
      </p:sp>
      <p:sp>
        <p:nvSpPr>
          <p:cNvPr id="402" name="Google Shape;402;p56"/>
          <p:cNvSpPr/>
          <p:nvPr/>
        </p:nvSpPr>
        <p:spPr>
          <a:xfrm>
            <a:off x="2219500" y="2666825"/>
            <a:ext cx="832800" cy="37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w3:</a:t>
            </a:r>
            <a:r>
              <a:rPr lang="en"/>
              <a:t>RDF</a:t>
            </a:r>
            <a:endParaRPr/>
          </a:p>
        </p:txBody>
      </p:sp>
      <p:sp>
        <p:nvSpPr>
          <p:cNvPr id="403" name="Google Shape;403;p56"/>
          <p:cNvSpPr/>
          <p:nvPr/>
        </p:nvSpPr>
        <p:spPr>
          <a:xfrm>
            <a:off x="3885200" y="2692025"/>
            <a:ext cx="17496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w3:</a:t>
            </a:r>
            <a:r>
              <a:rPr lang="en"/>
              <a:t>standards</a:t>
            </a:r>
            <a:endParaRPr/>
          </a:p>
        </p:txBody>
      </p:sp>
      <p:cxnSp>
        <p:nvCxnSpPr>
          <p:cNvPr id="404" name="Google Shape;404;p56"/>
          <p:cNvCxnSpPr>
            <a:stCxn id="402" idx="3"/>
            <a:endCxn id="403" idx="1"/>
          </p:cNvCxnSpPr>
          <p:nvPr/>
        </p:nvCxnSpPr>
        <p:spPr>
          <a:xfrm>
            <a:off x="3052300" y="2851925"/>
            <a:ext cx="832800" cy="0"/>
          </a:xfrm>
          <a:prstGeom prst="straightConnector1">
            <a:avLst/>
          </a:prstGeom>
          <a:noFill/>
          <a:ln cap="flat" cmpd="sng" w="28575">
            <a:solidFill>
              <a:schemeClr val="dk2"/>
            </a:solidFill>
            <a:prstDash val="solid"/>
            <a:round/>
            <a:headEnd len="med" w="med" type="none"/>
            <a:tailEnd len="med" w="med" type="triangle"/>
          </a:ln>
        </p:spPr>
      </p:cxnSp>
      <p:sp>
        <p:nvSpPr>
          <p:cNvPr id="405" name="Google Shape;405;p56"/>
          <p:cNvSpPr txBox="1"/>
          <p:nvPr/>
        </p:nvSpPr>
        <p:spPr>
          <a:xfrm>
            <a:off x="2997703" y="2540350"/>
            <a:ext cx="780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rdf:type</a:t>
            </a:r>
            <a:endParaRPr i="1"/>
          </a:p>
        </p:txBody>
      </p:sp>
      <p:sp>
        <p:nvSpPr>
          <p:cNvPr id="406" name="Google Shape;406;p56"/>
          <p:cNvSpPr txBox="1"/>
          <p:nvPr/>
        </p:nvSpPr>
        <p:spPr>
          <a:xfrm>
            <a:off x="2135925" y="2095925"/>
            <a:ext cx="29964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RDF is a W3C standard</a:t>
            </a:r>
            <a:endParaRPr/>
          </a:p>
        </p:txBody>
      </p:sp>
      <p:sp>
        <p:nvSpPr>
          <p:cNvPr id="407" name="Google Shape;407;p56"/>
          <p:cNvSpPr txBox="1"/>
          <p:nvPr/>
        </p:nvSpPr>
        <p:spPr>
          <a:xfrm>
            <a:off x="135875" y="2095925"/>
            <a:ext cx="1928700" cy="409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t>natural language</a:t>
            </a:r>
            <a:endParaRPr/>
          </a:p>
        </p:txBody>
      </p:sp>
      <p:sp>
        <p:nvSpPr>
          <p:cNvPr id="408" name="Google Shape;408;p56"/>
          <p:cNvSpPr txBox="1"/>
          <p:nvPr/>
        </p:nvSpPr>
        <p:spPr>
          <a:xfrm>
            <a:off x="271600" y="2612900"/>
            <a:ext cx="1749600" cy="409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t>abstract syntax</a:t>
            </a:r>
            <a:endParaRPr/>
          </a:p>
          <a:p>
            <a:pPr indent="0" lvl="0" marL="0" rtl="0" algn="ctr">
              <a:spcBef>
                <a:spcPts val="0"/>
              </a:spcBef>
              <a:spcAft>
                <a:spcPts val="0"/>
              </a:spcAft>
              <a:buNone/>
            </a:pPr>
            <a:r>
              <a:rPr lang="en"/>
              <a:t>(data model)</a:t>
            </a:r>
            <a:endParaRPr/>
          </a:p>
        </p:txBody>
      </p:sp>
      <p:sp>
        <p:nvSpPr>
          <p:cNvPr id="409" name="Google Shape;409;p56"/>
          <p:cNvSpPr txBox="1"/>
          <p:nvPr/>
        </p:nvSpPr>
        <p:spPr>
          <a:xfrm>
            <a:off x="538450" y="3444200"/>
            <a:ext cx="1255800" cy="409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t>serialization</a:t>
            </a:r>
            <a:endParaRPr/>
          </a:p>
        </p:txBody>
      </p:sp>
      <p:sp>
        <p:nvSpPr>
          <p:cNvPr id="410" name="Google Shape;410;p56"/>
          <p:cNvSpPr txBox="1"/>
          <p:nvPr/>
        </p:nvSpPr>
        <p:spPr>
          <a:xfrm>
            <a:off x="2135925" y="3575225"/>
            <a:ext cx="6611100" cy="9480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&lt;</a:t>
            </a:r>
            <a:r>
              <a:rPr lang="en">
                <a:latin typeface="Courier New"/>
                <a:ea typeface="Courier New"/>
                <a:cs typeface="Courier New"/>
                <a:sym typeface="Courier New"/>
              </a:rPr>
              <a:t>https://www.w3.org/RDF</a:t>
            </a:r>
            <a:r>
              <a:rPr lang="en">
                <a:latin typeface="Courier New"/>
                <a:ea typeface="Courier New"/>
                <a:cs typeface="Courier New"/>
                <a:sym typeface="Courier New"/>
              </a:rPr>
              <a:t>&gt;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&lt;http://www.w3.org/1999/02/22-rdf-syntax-ns#type&gt;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a:t>
            </a:r>
            <a:r>
              <a:rPr lang="en">
                <a:solidFill>
                  <a:schemeClr val="dk1"/>
                </a:solidFill>
                <a:latin typeface="Courier New"/>
                <a:ea typeface="Courier New"/>
                <a:cs typeface="Courier New"/>
                <a:sym typeface="Courier New"/>
              </a:rPr>
              <a:t>https://www.w3.org/standards</a:t>
            </a:r>
            <a:r>
              <a:rPr lang="en">
                <a:latin typeface="Courier New"/>
                <a:ea typeface="Courier New"/>
                <a:cs typeface="Courier New"/>
                <a:sym typeface="Courier New"/>
              </a:rPr>
              <a:t>&gt; .</a:t>
            </a:r>
            <a:endParaRPr>
              <a:latin typeface="Courier New"/>
              <a:ea typeface="Courier New"/>
              <a:cs typeface="Courier New"/>
              <a:sym typeface="Courier New"/>
            </a:endParaRPr>
          </a:p>
        </p:txBody>
      </p:sp>
      <p:sp>
        <p:nvSpPr>
          <p:cNvPr id="411" name="Google Shape;411;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RDF Syntaxes: </a:t>
            </a:r>
            <a:r>
              <a:rPr lang="en" u="sng">
                <a:solidFill>
                  <a:schemeClr val="hlink"/>
                </a:solidFill>
                <a:hlinkClick r:id="rId3"/>
              </a:rPr>
              <a:t>N-Triples</a:t>
            </a:r>
            <a:endParaRPr>
              <a:solidFill>
                <a:srgbClr val="0B5394"/>
              </a:solidFill>
            </a:endParaRPr>
          </a:p>
        </p:txBody>
      </p:sp>
      <p:sp>
        <p:nvSpPr>
          <p:cNvPr id="417" name="Google Shape;417;p57"/>
          <p:cNvSpPr/>
          <p:nvPr/>
        </p:nvSpPr>
        <p:spPr>
          <a:xfrm>
            <a:off x="171675" y="1986075"/>
            <a:ext cx="983100" cy="316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N-Triples</a:t>
            </a:r>
            <a:endParaRPr>
              <a:solidFill>
                <a:srgbClr val="FF0000"/>
              </a:solidFill>
            </a:endParaRPr>
          </a:p>
        </p:txBody>
      </p:sp>
      <p:sp>
        <p:nvSpPr>
          <p:cNvPr id="418" name="Google Shape;418;p57"/>
          <p:cNvSpPr txBox="1"/>
          <p:nvPr/>
        </p:nvSpPr>
        <p:spPr>
          <a:xfrm>
            <a:off x="138275" y="2400625"/>
            <a:ext cx="8763000" cy="6762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solidFill>
                  <a:srgbClr val="333333"/>
                </a:solidFill>
                <a:highlight>
                  <a:srgbClr val="FDF6E3"/>
                </a:highlight>
                <a:latin typeface="Courier New"/>
                <a:ea typeface="Courier New"/>
                <a:cs typeface="Courier New"/>
                <a:sym typeface="Courier New"/>
              </a:rPr>
              <a:t>&lt;https://www.w3.org/RDF&gt; &lt;http://www.w3.org/2000/01/rdf-schema#label&gt; </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Resource Description Framework</a:t>
            </a:r>
            <a:r>
              <a:rPr lang="en">
                <a:solidFill>
                  <a:srgbClr val="2AA198"/>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a:t>
            </a:r>
            <a:r>
              <a:rPr lang="en">
                <a:solidFill>
                  <a:srgbClr val="B58900"/>
                </a:solidFill>
                <a:highlight>
                  <a:srgbClr val="FDF6E3"/>
                </a:highlight>
                <a:latin typeface="Courier New"/>
                <a:ea typeface="Courier New"/>
                <a:cs typeface="Courier New"/>
                <a:sym typeface="Courier New"/>
              </a:rPr>
              <a:t>en</a:t>
            </a:r>
            <a:r>
              <a:rPr lang="en">
                <a:solidFill>
                  <a:srgbClr val="333333"/>
                </a:solidFill>
                <a:highlight>
                  <a:srgbClr val="FDF6E3"/>
                </a:highlight>
                <a:latin typeface="Courier New"/>
                <a:ea typeface="Courier New"/>
                <a:cs typeface="Courier New"/>
                <a:sym typeface="Courier New"/>
              </a:rPr>
              <a:t> .</a:t>
            </a:r>
            <a:endParaRPr>
              <a:solidFill>
                <a:srgbClr val="333333"/>
              </a:solidFill>
              <a:highlight>
                <a:srgbClr val="FDF6E3"/>
              </a:highlight>
              <a:latin typeface="Courier New"/>
              <a:ea typeface="Courier New"/>
              <a:cs typeface="Courier New"/>
              <a:sym typeface="Courier New"/>
            </a:endParaRPr>
          </a:p>
        </p:txBody>
      </p:sp>
      <p:sp>
        <p:nvSpPr>
          <p:cNvPr id="419" name="Google Shape;419;p57"/>
          <p:cNvSpPr/>
          <p:nvPr/>
        </p:nvSpPr>
        <p:spPr>
          <a:xfrm>
            <a:off x="2035750" y="1330950"/>
            <a:ext cx="983100" cy="37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w3</a:t>
            </a:r>
            <a:r>
              <a:rPr lang="en"/>
              <a:t>:RDF</a:t>
            </a:r>
            <a:endParaRPr/>
          </a:p>
        </p:txBody>
      </p:sp>
      <p:sp>
        <p:nvSpPr>
          <p:cNvPr id="420" name="Google Shape;420;p57"/>
          <p:cNvSpPr/>
          <p:nvPr/>
        </p:nvSpPr>
        <p:spPr>
          <a:xfrm>
            <a:off x="4537675" y="1356150"/>
            <a:ext cx="35136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“Resource Description Framework”@en</a:t>
            </a:r>
            <a:endParaRPr/>
          </a:p>
        </p:txBody>
      </p:sp>
      <p:cxnSp>
        <p:nvCxnSpPr>
          <p:cNvPr id="421" name="Google Shape;421;p57"/>
          <p:cNvCxnSpPr>
            <a:stCxn id="419" idx="3"/>
            <a:endCxn id="420" idx="1"/>
          </p:cNvCxnSpPr>
          <p:nvPr/>
        </p:nvCxnSpPr>
        <p:spPr>
          <a:xfrm>
            <a:off x="3018850" y="1516050"/>
            <a:ext cx="1518900" cy="0"/>
          </a:xfrm>
          <a:prstGeom prst="straightConnector1">
            <a:avLst/>
          </a:prstGeom>
          <a:noFill/>
          <a:ln cap="flat" cmpd="sng" w="28575">
            <a:solidFill>
              <a:schemeClr val="dk2"/>
            </a:solidFill>
            <a:prstDash val="solid"/>
            <a:round/>
            <a:headEnd len="med" w="med" type="none"/>
            <a:tailEnd len="med" w="med" type="triangle"/>
          </a:ln>
        </p:spPr>
      </p:cxnSp>
      <p:sp>
        <p:nvSpPr>
          <p:cNvPr id="422" name="Google Shape;422;p57"/>
          <p:cNvSpPr txBox="1"/>
          <p:nvPr/>
        </p:nvSpPr>
        <p:spPr>
          <a:xfrm>
            <a:off x="3125637" y="1204475"/>
            <a:ext cx="12108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rdfs:label</a:t>
            </a:r>
            <a:endParaRPr i="1"/>
          </a:p>
        </p:txBody>
      </p:sp>
      <p:sp>
        <p:nvSpPr>
          <p:cNvPr id="423" name="Google Shape;423;p57"/>
          <p:cNvSpPr txBox="1"/>
          <p:nvPr/>
        </p:nvSpPr>
        <p:spPr>
          <a:xfrm>
            <a:off x="900250" y="3513750"/>
            <a:ext cx="8001000" cy="10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Each line is composed of subject, predicate, object</a:t>
            </a:r>
            <a:endParaRPr/>
          </a:p>
          <a:p>
            <a:pPr indent="0" lvl="0" marL="0" rtl="0" algn="l">
              <a:spcBef>
                <a:spcPts val="0"/>
              </a:spcBef>
              <a:spcAft>
                <a:spcPts val="0"/>
              </a:spcAft>
              <a:buNone/>
            </a:pPr>
            <a:r>
              <a:rPr lang="en"/>
              <a:t>IRIs are encapsulated by angled brackets &lt; &gt;</a:t>
            </a:r>
            <a:endParaRPr/>
          </a:p>
          <a:p>
            <a:pPr indent="0" lvl="0" marL="0" rtl="0" algn="l">
              <a:spcBef>
                <a:spcPts val="0"/>
              </a:spcBef>
              <a:spcAft>
                <a:spcPts val="0"/>
              </a:spcAft>
              <a:buNone/>
            </a:pPr>
            <a:r>
              <a:rPr lang="en"/>
              <a:t>Literals by quotes “” and optionally with language tags (@lang) or datatype IRIs (^^IRI)</a:t>
            </a:r>
            <a:endParaRPr/>
          </a:p>
          <a:p>
            <a:pPr indent="0" lvl="0" marL="0" rtl="0" algn="l">
              <a:spcBef>
                <a:spcPts val="0"/>
              </a:spcBef>
              <a:spcAft>
                <a:spcPts val="0"/>
              </a:spcAft>
              <a:buNone/>
            </a:pPr>
            <a:r>
              <a:rPr lang="en"/>
              <a:t>lines terminated by periods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ℹ️ </a:t>
            </a:r>
            <a:r>
              <a:rPr lang="en"/>
              <a:t>Easier to stream or split the data in chunks, but less readable and larger files</a:t>
            </a:r>
            <a:endParaRPr/>
          </a:p>
        </p:txBody>
      </p:sp>
      <p:sp>
        <p:nvSpPr>
          <p:cNvPr id="424" name="Google Shape;424;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RDF Syntaxes: </a:t>
            </a:r>
            <a:r>
              <a:rPr lang="en" u="sng">
                <a:solidFill>
                  <a:schemeClr val="hlink"/>
                </a:solidFill>
                <a:hlinkClick r:id="rId3"/>
              </a:rPr>
              <a:t>Turtle</a:t>
            </a:r>
            <a:endParaRPr>
              <a:solidFill>
                <a:srgbClr val="0B5394"/>
              </a:solidFill>
            </a:endParaRPr>
          </a:p>
        </p:txBody>
      </p:sp>
      <p:sp>
        <p:nvSpPr>
          <p:cNvPr id="430" name="Google Shape;430;p58"/>
          <p:cNvSpPr/>
          <p:nvPr/>
        </p:nvSpPr>
        <p:spPr>
          <a:xfrm>
            <a:off x="462650" y="2413500"/>
            <a:ext cx="983100" cy="316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Turtle</a:t>
            </a:r>
            <a:endParaRPr>
              <a:solidFill>
                <a:srgbClr val="FF0000"/>
              </a:solidFill>
            </a:endParaRPr>
          </a:p>
        </p:txBody>
      </p:sp>
      <p:sp>
        <p:nvSpPr>
          <p:cNvPr id="431" name="Google Shape;431;p58"/>
          <p:cNvSpPr/>
          <p:nvPr/>
        </p:nvSpPr>
        <p:spPr>
          <a:xfrm>
            <a:off x="2035750" y="1330950"/>
            <a:ext cx="983100" cy="37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w3</a:t>
            </a:r>
            <a:r>
              <a:rPr lang="en"/>
              <a:t>:RDF</a:t>
            </a:r>
            <a:endParaRPr/>
          </a:p>
        </p:txBody>
      </p:sp>
      <p:sp>
        <p:nvSpPr>
          <p:cNvPr id="432" name="Google Shape;432;p58"/>
          <p:cNvSpPr/>
          <p:nvPr/>
        </p:nvSpPr>
        <p:spPr>
          <a:xfrm>
            <a:off x="4537675" y="1356150"/>
            <a:ext cx="35136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“Resource Description Framework”@en</a:t>
            </a:r>
            <a:endParaRPr/>
          </a:p>
        </p:txBody>
      </p:sp>
      <p:cxnSp>
        <p:nvCxnSpPr>
          <p:cNvPr id="433" name="Google Shape;433;p58"/>
          <p:cNvCxnSpPr>
            <a:stCxn id="431" idx="3"/>
            <a:endCxn id="432" idx="1"/>
          </p:cNvCxnSpPr>
          <p:nvPr/>
        </p:nvCxnSpPr>
        <p:spPr>
          <a:xfrm>
            <a:off x="3018850" y="1516050"/>
            <a:ext cx="1518900" cy="0"/>
          </a:xfrm>
          <a:prstGeom prst="straightConnector1">
            <a:avLst/>
          </a:prstGeom>
          <a:noFill/>
          <a:ln cap="flat" cmpd="sng" w="28575">
            <a:solidFill>
              <a:schemeClr val="dk2"/>
            </a:solidFill>
            <a:prstDash val="solid"/>
            <a:round/>
            <a:headEnd len="med" w="med" type="none"/>
            <a:tailEnd len="med" w="med" type="triangle"/>
          </a:ln>
        </p:spPr>
      </p:cxnSp>
      <p:sp>
        <p:nvSpPr>
          <p:cNvPr id="434" name="Google Shape;434;p58"/>
          <p:cNvSpPr txBox="1"/>
          <p:nvPr/>
        </p:nvSpPr>
        <p:spPr>
          <a:xfrm>
            <a:off x="3125637" y="1204475"/>
            <a:ext cx="12108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rdfs:label</a:t>
            </a:r>
            <a:endParaRPr i="1"/>
          </a:p>
        </p:txBody>
      </p:sp>
      <p:sp>
        <p:nvSpPr>
          <p:cNvPr id="435" name="Google Shape;435;p58"/>
          <p:cNvSpPr txBox="1"/>
          <p:nvPr/>
        </p:nvSpPr>
        <p:spPr>
          <a:xfrm>
            <a:off x="1700675" y="2400625"/>
            <a:ext cx="7200600" cy="9816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2AA198"/>
                </a:solidFill>
                <a:highlight>
                  <a:srgbClr val="FDF6E3"/>
                </a:highlight>
                <a:latin typeface="Courier New"/>
                <a:ea typeface="Courier New"/>
                <a:cs typeface="Courier New"/>
                <a:sym typeface="Courier New"/>
              </a:rPr>
              <a:t>@prefix </a:t>
            </a:r>
            <a:r>
              <a:rPr lang="en">
                <a:solidFill>
                  <a:srgbClr val="6C71C4"/>
                </a:solidFill>
                <a:highlight>
                  <a:srgbClr val="FDF6E3"/>
                </a:highlight>
                <a:latin typeface="Courier New"/>
                <a:ea typeface="Courier New"/>
                <a:cs typeface="Courier New"/>
                <a:sym typeface="Courier New"/>
              </a:rPr>
              <a:t>rdfs:</a:t>
            </a:r>
            <a:r>
              <a:rPr lang="en">
                <a:solidFill>
                  <a:srgbClr val="333333"/>
                </a:solidFill>
                <a:highlight>
                  <a:srgbClr val="FDF6E3"/>
                </a:highlight>
                <a:latin typeface="Courier New"/>
                <a:ea typeface="Courier New"/>
                <a:cs typeface="Courier New"/>
                <a:sym typeface="Courier New"/>
              </a:rPr>
              <a:t> &lt;http://www.w3.org/2000/01/rdf-schema#&gt;</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2AA198"/>
                </a:solidFill>
                <a:highlight>
                  <a:srgbClr val="FDF6E3"/>
                </a:highlight>
                <a:latin typeface="Courier New"/>
                <a:ea typeface="Courier New"/>
                <a:cs typeface="Courier New"/>
                <a:sym typeface="Courier New"/>
              </a:rPr>
              <a:t>@prefix </a:t>
            </a:r>
            <a:r>
              <a:rPr lang="en">
                <a:solidFill>
                  <a:srgbClr val="6C71C4"/>
                </a:solidFill>
                <a:highlight>
                  <a:srgbClr val="FDF6E3"/>
                </a:highlight>
                <a:latin typeface="Courier New"/>
                <a:ea typeface="Courier New"/>
                <a:cs typeface="Courier New"/>
                <a:sym typeface="Courier New"/>
              </a:rPr>
              <a:t>w3:</a:t>
            </a:r>
            <a:r>
              <a:rPr lang="en">
                <a:solidFill>
                  <a:srgbClr val="333333"/>
                </a:solidFill>
                <a:highlight>
                  <a:srgbClr val="FDF6E3"/>
                </a:highlight>
                <a:latin typeface="Courier New"/>
                <a:ea typeface="Courier New"/>
                <a:cs typeface="Courier New"/>
                <a:sym typeface="Courier New"/>
              </a:rPr>
              <a:t> &lt;</a:t>
            </a:r>
            <a:r>
              <a:rPr lang="en">
                <a:solidFill>
                  <a:schemeClr val="dk1"/>
                </a:solidFill>
                <a:latin typeface="Courier New"/>
                <a:ea typeface="Courier New"/>
                <a:cs typeface="Courier New"/>
                <a:sym typeface="Courier New"/>
              </a:rPr>
              <a:t>https://www.w3.org/</a:t>
            </a:r>
            <a:r>
              <a:rPr lang="en">
                <a:solidFill>
                  <a:srgbClr val="333333"/>
                </a:solidFill>
                <a:highlight>
                  <a:srgbClr val="FDF6E3"/>
                </a:highlight>
                <a:latin typeface="Courier New"/>
                <a:ea typeface="Courier New"/>
                <a:cs typeface="Courier New"/>
                <a:sym typeface="Courier New"/>
              </a:rPr>
              <a:t>&gt;</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6C71C4"/>
                </a:solidFill>
                <a:highlight>
                  <a:srgbClr val="FDF6E3"/>
                </a:highlight>
                <a:latin typeface="Courier New"/>
                <a:ea typeface="Courier New"/>
                <a:cs typeface="Courier New"/>
                <a:sym typeface="Courier New"/>
              </a:rPr>
              <a:t>w3:</a:t>
            </a:r>
            <a:r>
              <a:rPr lang="en">
                <a:solidFill>
                  <a:srgbClr val="333333"/>
                </a:solidFill>
                <a:highlight>
                  <a:srgbClr val="FDF6E3"/>
                </a:highlight>
                <a:latin typeface="Courier New"/>
                <a:ea typeface="Courier New"/>
                <a:cs typeface="Courier New"/>
                <a:sym typeface="Courier New"/>
              </a:rPr>
              <a:t>RDF </a:t>
            </a:r>
            <a:r>
              <a:rPr lang="en">
                <a:solidFill>
                  <a:srgbClr val="6C71C4"/>
                </a:solidFill>
                <a:highlight>
                  <a:srgbClr val="FDF6E3"/>
                </a:highlight>
                <a:latin typeface="Courier New"/>
                <a:ea typeface="Courier New"/>
                <a:cs typeface="Courier New"/>
                <a:sym typeface="Courier New"/>
              </a:rPr>
              <a:t>rdfs:</a:t>
            </a:r>
            <a:r>
              <a:rPr lang="en">
                <a:solidFill>
                  <a:srgbClr val="333333"/>
                </a:solidFill>
                <a:highlight>
                  <a:srgbClr val="FDF6E3"/>
                </a:highlight>
                <a:latin typeface="Courier New"/>
                <a:ea typeface="Courier New"/>
                <a:cs typeface="Courier New"/>
                <a:sym typeface="Courier New"/>
              </a:rPr>
              <a:t>label </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Resource Description Framework</a:t>
            </a:r>
            <a:r>
              <a:rPr lang="en">
                <a:solidFill>
                  <a:srgbClr val="2AA198"/>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a:t>
            </a:r>
            <a:r>
              <a:rPr lang="en">
                <a:solidFill>
                  <a:srgbClr val="B58900"/>
                </a:solidFill>
                <a:highlight>
                  <a:srgbClr val="FDF6E3"/>
                </a:highlight>
                <a:latin typeface="Courier New"/>
                <a:ea typeface="Courier New"/>
                <a:cs typeface="Courier New"/>
                <a:sym typeface="Courier New"/>
              </a:rPr>
              <a:t>en</a:t>
            </a:r>
            <a:r>
              <a:rPr lang="en">
                <a:solidFill>
                  <a:srgbClr val="333333"/>
                </a:solidFill>
                <a:highlight>
                  <a:srgbClr val="FDF6E3"/>
                </a:highlight>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p:txBody>
      </p:sp>
      <p:sp>
        <p:nvSpPr>
          <p:cNvPr id="436" name="Google Shape;436;p58"/>
          <p:cNvSpPr txBox="1"/>
          <p:nvPr/>
        </p:nvSpPr>
        <p:spPr>
          <a:xfrm>
            <a:off x="152100" y="3502100"/>
            <a:ext cx="8880900" cy="12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Each line composed of subject, predicate, object</a:t>
            </a:r>
            <a:endParaRPr/>
          </a:p>
          <a:p>
            <a:pPr indent="0" lvl="0" marL="0" rtl="0" algn="l">
              <a:spcBef>
                <a:spcPts val="0"/>
              </a:spcBef>
              <a:spcAft>
                <a:spcPts val="0"/>
              </a:spcAft>
              <a:buNone/>
            </a:pPr>
            <a:r>
              <a:rPr b="1" lang="en"/>
              <a:t>Prefixes can be defined at the start</a:t>
            </a:r>
            <a:r>
              <a:rPr lang="en"/>
              <a:t>, and used in a shorthand notation prefix:suffix that expands to valid IRIs</a:t>
            </a:r>
            <a:endParaRPr/>
          </a:p>
          <a:p>
            <a:pPr indent="0" lvl="0" marL="0" rtl="0" algn="l">
              <a:spcBef>
                <a:spcPts val="0"/>
              </a:spcBef>
              <a:spcAft>
                <a:spcPts val="0"/>
              </a:spcAft>
              <a:buNone/>
            </a:pPr>
            <a:r>
              <a:rPr lang="en"/>
              <a:t>IRIs are encapsulated by angled brackets &lt; &gt;</a:t>
            </a:r>
            <a:endParaRPr/>
          </a:p>
          <a:p>
            <a:pPr indent="0" lvl="0" marL="0" rtl="0" algn="l">
              <a:spcBef>
                <a:spcPts val="0"/>
              </a:spcBef>
              <a:spcAft>
                <a:spcPts val="0"/>
              </a:spcAft>
              <a:buClr>
                <a:schemeClr val="dk1"/>
              </a:buClr>
              <a:buSzPts val="1100"/>
              <a:buFont typeface="Arial"/>
              <a:buNone/>
            </a:pPr>
            <a:r>
              <a:rPr lang="en">
                <a:solidFill>
                  <a:schemeClr val="dk1"/>
                </a:solidFill>
              </a:rPr>
              <a:t>Literals by quotes “” and optionally with language tags (@lang) or prefixed datatypes (^^xsd:datatype)</a:t>
            </a:r>
            <a:endParaRPr/>
          </a:p>
          <a:p>
            <a:pPr indent="0" lvl="0" marL="0" rtl="0" algn="l">
              <a:spcBef>
                <a:spcPts val="0"/>
              </a:spcBef>
              <a:spcAft>
                <a:spcPts val="0"/>
              </a:spcAft>
              <a:buNone/>
            </a:pPr>
            <a:r>
              <a:rPr lang="en"/>
              <a:t>lines terminated by periods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ℹ️ One of the most popular way to write RDF, compact and easy to read</a:t>
            </a:r>
            <a:endParaRPr/>
          </a:p>
        </p:txBody>
      </p:sp>
      <p:sp>
        <p:nvSpPr>
          <p:cNvPr id="437" name="Google Shape;437;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Turtle: </a:t>
            </a:r>
            <a:r>
              <a:rPr lang="en">
                <a:solidFill>
                  <a:srgbClr val="0B5394"/>
                </a:solidFill>
              </a:rPr>
              <a:t>M</a:t>
            </a:r>
            <a:r>
              <a:rPr lang="en">
                <a:solidFill>
                  <a:srgbClr val="0B5394"/>
                </a:solidFill>
              </a:rPr>
              <a:t>ultiple statements about one resource</a:t>
            </a:r>
            <a:endParaRPr>
              <a:solidFill>
                <a:srgbClr val="0B5394"/>
              </a:solidFill>
            </a:endParaRPr>
          </a:p>
        </p:txBody>
      </p:sp>
      <p:sp>
        <p:nvSpPr>
          <p:cNvPr id="443" name="Google Shape;443;p59"/>
          <p:cNvSpPr txBox="1"/>
          <p:nvPr>
            <p:ph idx="1" type="body"/>
          </p:nvPr>
        </p:nvSpPr>
        <p:spPr>
          <a:xfrm>
            <a:off x="311700" y="1152475"/>
            <a:ext cx="8520600" cy="1503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A resource may have </a:t>
            </a:r>
            <a:r>
              <a:rPr b="1" lang="en" sz="2000">
                <a:solidFill>
                  <a:srgbClr val="000000"/>
                </a:solidFill>
              </a:rPr>
              <a:t>multiple properties</a:t>
            </a:r>
            <a:r>
              <a:rPr lang="en" sz="2000">
                <a:solidFill>
                  <a:srgbClr val="000000"/>
                </a:solidFill>
              </a:rPr>
              <a:t> with values</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Specified by separating the properties</a:t>
            </a:r>
            <a:r>
              <a:rPr lang="en" sz="2000">
                <a:solidFill>
                  <a:srgbClr val="000000"/>
                </a:solidFill>
              </a:rPr>
              <a:t> with </a:t>
            </a:r>
            <a:r>
              <a:rPr lang="en" sz="2000">
                <a:solidFill>
                  <a:srgbClr val="000000"/>
                </a:solidFill>
              </a:rPr>
              <a:t>values by semicolons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 property of a resource may contain </a:t>
            </a:r>
            <a:r>
              <a:rPr b="1" lang="en" sz="2000">
                <a:solidFill>
                  <a:srgbClr val="000000"/>
                </a:solidFill>
              </a:rPr>
              <a:t>multiple values</a:t>
            </a:r>
            <a:endParaRPr b="1"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Specified by separating the values by commas:</a:t>
            </a:r>
            <a:endParaRPr sz="2000">
              <a:solidFill>
                <a:srgbClr val="000000"/>
              </a:solidFill>
            </a:endParaRPr>
          </a:p>
          <a:p>
            <a:pPr indent="0" lvl="0" marL="0" rtl="0" algn="l">
              <a:spcBef>
                <a:spcPts val="0"/>
              </a:spcBef>
              <a:spcAft>
                <a:spcPts val="0"/>
              </a:spcAft>
              <a:buNone/>
            </a:pPr>
            <a:r>
              <a:rPr lang="en" sz="2000">
                <a:solidFill>
                  <a:srgbClr val="000000"/>
                </a:solidFill>
              </a:rPr>
              <a:t>   </a:t>
            </a:r>
            <a:endParaRPr sz="2000">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sz="1300">
              <a:solidFill>
                <a:srgbClr val="BBBBBB"/>
              </a:solidFill>
              <a:highlight>
                <a:srgbClr val="002B3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00">
              <a:solidFill>
                <a:srgbClr val="BBBBBB"/>
              </a:solidFill>
              <a:highlight>
                <a:srgbClr val="002B3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00">
              <a:solidFill>
                <a:srgbClr val="BBBBBB"/>
              </a:solidFill>
              <a:highlight>
                <a:srgbClr val="002B36"/>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rgbClr val="00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2000">
                <a:solidFill>
                  <a:srgbClr val="000000"/>
                </a:solidFill>
              </a:rPr>
              <a:t>     </a:t>
            </a:r>
            <a:endParaRPr sz="2000">
              <a:solidFill>
                <a:srgbClr val="000000"/>
              </a:solidFill>
            </a:endParaRPr>
          </a:p>
        </p:txBody>
      </p:sp>
      <p:sp>
        <p:nvSpPr>
          <p:cNvPr id="444" name="Google Shape;444;p59"/>
          <p:cNvSpPr/>
          <p:nvPr/>
        </p:nvSpPr>
        <p:spPr>
          <a:xfrm>
            <a:off x="155600" y="2876550"/>
            <a:ext cx="983100" cy="316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Turtle</a:t>
            </a:r>
            <a:endParaRPr>
              <a:solidFill>
                <a:srgbClr val="FF0000"/>
              </a:solidFill>
            </a:endParaRPr>
          </a:p>
        </p:txBody>
      </p:sp>
      <p:sp>
        <p:nvSpPr>
          <p:cNvPr id="445" name="Google Shape;445;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6" name="Google Shape;446;p59"/>
          <p:cNvSpPr txBox="1"/>
          <p:nvPr/>
        </p:nvSpPr>
        <p:spPr>
          <a:xfrm>
            <a:off x="1258225" y="2790525"/>
            <a:ext cx="7341900" cy="1862400"/>
          </a:xfrm>
          <a:prstGeom prst="rect">
            <a:avLst/>
          </a:prstGeom>
          <a:solidFill>
            <a:srgbClr val="FDF6E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solidFill>
                  <a:srgbClr val="2AA198"/>
                </a:solidFill>
                <a:highlight>
                  <a:srgbClr val="FDF6E3"/>
                </a:highlight>
                <a:latin typeface="Courier New"/>
                <a:ea typeface="Courier New"/>
                <a:cs typeface="Courier New"/>
                <a:sym typeface="Courier New"/>
              </a:rPr>
              <a:t>@prefix </a:t>
            </a:r>
            <a:r>
              <a:rPr lang="en">
                <a:solidFill>
                  <a:srgbClr val="6C71C4"/>
                </a:solidFill>
                <a:highlight>
                  <a:srgbClr val="FDF6E3"/>
                </a:highlight>
                <a:latin typeface="Courier New"/>
                <a:ea typeface="Courier New"/>
                <a:cs typeface="Courier New"/>
                <a:sym typeface="Courier New"/>
              </a:rPr>
              <a:t>rdfs:</a:t>
            </a:r>
            <a:r>
              <a:rPr lang="en">
                <a:solidFill>
                  <a:srgbClr val="333333"/>
                </a:solidFill>
                <a:highlight>
                  <a:srgbClr val="FDF6E3"/>
                </a:highlight>
                <a:latin typeface="Courier New"/>
                <a:ea typeface="Courier New"/>
                <a:cs typeface="Courier New"/>
                <a:sym typeface="Courier New"/>
              </a:rPr>
              <a:t> &lt;http://www.w3.org/2000/01/rdf-schema#&gt;</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2AA198"/>
                </a:solidFill>
                <a:highlight>
                  <a:srgbClr val="FDF6E3"/>
                </a:highlight>
                <a:latin typeface="Courier New"/>
                <a:ea typeface="Courier New"/>
                <a:cs typeface="Courier New"/>
                <a:sym typeface="Courier New"/>
              </a:rPr>
              <a:t>@prefix </a:t>
            </a:r>
            <a:r>
              <a:rPr lang="en">
                <a:solidFill>
                  <a:srgbClr val="6C71C4"/>
                </a:solidFill>
                <a:highlight>
                  <a:srgbClr val="FDF6E3"/>
                </a:highlight>
                <a:latin typeface="Courier New"/>
                <a:ea typeface="Courier New"/>
                <a:cs typeface="Courier New"/>
                <a:sym typeface="Courier New"/>
              </a:rPr>
              <a:t>schema:</a:t>
            </a:r>
            <a:r>
              <a:rPr lang="en">
                <a:solidFill>
                  <a:srgbClr val="333333"/>
                </a:solidFill>
                <a:highlight>
                  <a:srgbClr val="FDF6E3"/>
                </a:highlight>
                <a:latin typeface="Courier New"/>
                <a:ea typeface="Courier New"/>
                <a:cs typeface="Courier New"/>
                <a:sym typeface="Courier New"/>
              </a:rPr>
              <a:t> &lt;https://schema.org/&gt;</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2AA198"/>
                </a:solidFill>
                <a:highlight>
                  <a:srgbClr val="FDF6E3"/>
                </a:highlight>
                <a:latin typeface="Courier New"/>
                <a:ea typeface="Courier New"/>
                <a:cs typeface="Courier New"/>
                <a:sym typeface="Courier New"/>
              </a:rPr>
              <a:t>@prefix </a:t>
            </a:r>
            <a:r>
              <a:rPr lang="en">
                <a:solidFill>
                  <a:srgbClr val="6C71C4"/>
                </a:solidFill>
                <a:highlight>
                  <a:srgbClr val="FDF6E3"/>
                </a:highlight>
                <a:latin typeface="Courier New"/>
                <a:ea typeface="Courier New"/>
                <a:cs typeface="Courier New"/>
                <a:sym typeface="Courier New"/>
              </a:rPr>
              <a:t>um:</a:t>
            </a:r>
            <a:r>
              <a:rPr lang="en">
                <a:solidFill>
                  <a:srgbClr val="333333"/>
                </a:solidFill>
                <a:highlight>
                  <a:srgbClr val="FDF6E3"/>
                </a:highlight>
                <a:latin typeface="Courier New"/>
                <a:ea typeface="Courier New"/>
                <a:cs typeface="Courier New"/>
                <a:sym typeface="Courier New"/>
              </a:rPr>
              <a:t> &lt;http://maastrichtuniversity.nl/&gt;</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6C71C4"/>
                </a:solidFill>
                <a:highlight>
                  <a:srgbClr val="FDF6E3"/>
                </a:highlight>
                <a:latin typeface="Courier New"/>
                <a:ea typeface="Courier New"/>
                <a:cs typeface="Courier New"/>
                <a:sym typeface="Courier New"/>
              </a:rPr>
              <a:t>um</a:t>
            </a:r>
            <a:r>
              <a:rPr lang="en">
                <a:solidFill>
                  <a:srgbClr val="6C71C4"/>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 </a:t>
            </a:r>
            <a:r>
              <a:rPr lang="en">
                <a:solidFill>
                  <a:srgbClr val="6C71C4"/>
                </a:solidFill>
                <a:highlight>
                  <a:srgbClr val="FDF6E3"/>
                </a:highlight>
                <a:latin typeface="Courier New"/>
                <a:ea typeface="Courier New"/>
                <a:cs typeface="Courier New"/>
                <a:sym typeface="Courier New"/>
              </a:rPr>
              <a:t>a</a:t>
            </a:r>
            <a:r>
              <a:rPr lang="en">
                <a:solidFill>
                  <a:srgbClr val="333333"/>
                </a:solidFill>
                <a:highlight>
                  <a:srgbClr val="FDF6E3"/>
                </a:highlight>
                <a:latin typeface="Courier New"/>
                <a:ea typeface="Courier New"/>
                <a:cs typeface="Courier New"/>
                <a:sym typeface="Courier New"/>
              </a:rPr>
              <a:t> </a:t>
            </a:r>
            <a:r>
              <a:rPr lang="en">
                <a:solidFill>
                  <a:srgbClr val="6C71C4"/>
                </a:solidFill>
                <a:highlight>
                  <a:srgbClr val="FDF6E3"/>
                </a:highlight>
                <a:latin typeface="Courier New"/>
                <a:ea typeface="Courier New"/>
                <a:cs typeface="Courier New"/>
                <a:sym typeface="Courier New"/>
              </a:rPr>
              <a:t>schema</a:t>
            </a:r>
            <a:r>
              <a:rPr lang="en">
                <a:solidFill>
                  <a:srgbClr val="6C71C4"/>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CollegeOrUniversity ;</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333333"/>
                </a:solidFill>
                <a:highlight>
                  <a:srgbClr val="FDF6E3"/>
                </a:highlight>
                <a:latin typeface="Courier New"/>
                <a:ea typeface="Courier New"/>
                <a:cs typeface="Courier New"/>
                <a:sym typeface="Courier New"/>
              </a:rPr>
              <a:t>    </a:t>
            </a:r>
            <a:r>
              <a:rPr lang="en">
                <a:solidFill>
                  <a:srgbClr val="6C71C4"/>
                </a:solidFill>
                <a:highlight>
                  <a:srgbClr val="FDF6E3"/>
                </a:highlight>
                <a:latin typeface="Courier New"/>
                <a:ea typeface="Courier New"/>
                <a:cs typeface="Courier New"/>
                <a:sym typeface="Courier New"/>
              </a:rPr>
              <a:t>rdfs:</a:t>
            </a:r>
            <a:r>
              <a:rPr lang="en">
                <a:solidFill>
                  <a:srgbClr val="333333"/>
                </a:solidFill>
                <a:highlight>
                  <a:srgbClr val="FDF6E3"/>
                </a:highlight>
                <a:latin typeface="Courier New"/>
                <a:ea typeface="Courier New"/>
                <a:cs typeface="Courier New"/>
                <a:sym typeface="Courier New"/>
              </a:rPr>
              <a:t>label </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Maastricht University</a:t>
            </a:r>
            <a:r>
              <a:rPr lang="en">
                <a:solidFill>
                  <a:srgbClr val="2AA198"/>
                </a:solidFill>
                <a:highlight>
                  <a:srgbClr val="FDF6E3"/>
                </a:highlight>
                <a:latin typeface="Courier New"/>
                <a:ea typeface="Courier New"/>
                <a:cs typeface="Courier New"/>
                <a:sym typeface="Courier New"/>
              </a:rPr>
              <a:t>" </a:t>
            </a:r>
            <a:r>
              <a:rPr lang="en">
                <a:solidFill>
                  <a:srgbClr val="333333"/>
                </a:solidFill>
                <a:highlight>
                  <a:srgbClr val="FDF6E3"/>
                </a:highlight>
                <a:latin typeface="Courier New"/>
                <a:ea typeface="Courier New"/>
                <a:cs typeface="Courier New"/>
                <a:sym typeface="Courier New"/>
              </a:rPr>
              <a:t>;</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6C71C4"/>
                </a:solidFill>
                <a:highlight>
                  <a:srgbClr val="FDF6E3"/>
                </a:highlight>
                <a:latin typeface="Courier New"/>
                <a:ea typeface="Courier New"/>
                <a:cs typeface="Courier New"/>
                <a:sym typeface="Courier New"/>
              </a:rPr>
              <a:t>schema:</a:t>
            </a:r>
            <a:r>
              <a:rPr lang="en">
                <a:solidFill>
                  <a:srgbClr val="333333"/>
                </a:solidFill>
                <a:highlight>
                  <a:srgbClr val="FDF6E3"/>
                </a:highlight>
                <a:latin typeface="Courier New"/>
                <a:ea typeface="Courier New"/>
                <a:cs typeface="Courier New"/>
                <a:sym typeface="Courier New"/>
              </a:rPr>
              <a:t>department </a:t>
            </a:r>
            <a:r>
              <a:rPr lang="en">
                <a:solidFill>
                  <a:srgbClr val="6C71C4"/>
                </a:solidFill>
                <a:highlight>
                  <a:srgbClr val="FDF6E3"/>
                </a:highlight>
                <a:latin typeface="Courier New"/>
                <a:ea typeface="Courier New"/>
                <a:cs typeface="Courier New"/>
                <a:sym typeface="Courier New"/>
              </a:rPr>
              <a:t>um</a:t>
            </a:r>
            <a:r>
              <a:rPr lang="en">
                <a:solidFill>
                  <a:srgbClr val="6C71C4"/>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FSE, </a:t>
            </a:r>
            <a:r>
              <a:rPr lang="en">
                <a:solidFill>
                  <a:srgbClr val="6C71C4"/>
                </a:solidFill>
                <a:highlight>
                  <a:srgbClr val="FDF6E3"/>
                </a:highlight>
                <a:latin typeface="Courier New"/>
                <a:ea typeface="Courier New"/>
                <a:cs typeface="Courier New"/>
                <a:sym typeface="Courier New"/>
              </a:rPr>
              <a:t>um</a:t>
            </a:r>
            <a:r>
              <a:rPr lang="en">
                <a:solidFill>
                  <a:srgbClr val="6C71C4"/>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FHML .</a:t>
            </a:r>
            <a:endParaRPr>
              <a:solidFill>
                <a:srgbClr val="2AA198"/>
              </a:solidFill>
              <a:highlight>
                <a:srgbClr val="FDF6E3"/>
              </a:highlight>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RDF syntaxes: RDF/XML</a:t>
            </a:r>
            <a:endParaRPr>
              <a:solidFill>
                <a:srgbClr val="0B5394"/>
              </a:solidFill>
            </a:endParaRPr>
          </a:p>
        </p:txBody>
      </p:sp>
      <p:sp>
        <p:nvSpPr>
          <p:cNvPr id="452" name="Google Shape;452;p60"/>
          <p:cNvSpPr/>
          <p:nvPr/>
        </p:nvSpPr>
        <p:spPr>
          <a:xfrm>
            <a:off x="95475" y="2322275"/>
            <a:ext cx="983100" cy="316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RDF/XML</a:t>
            </a:r>
            <a:endParaRPr>
              <a:solidFill>
                <a:srgbClr val="FF0000"/>
              </a:solidFill>
            </a:endParaRPr>
          </a:p>
        </p:txBody>
      </p:sp>
      <p:sp>
        <p:nvSpPr>
          <p:cNvPr id="453" name="Google Shape;453;p60"/>
          <p:cNvSpPr txBox="1"/>
          <p:nvPr/>
        </p:nvSpPr>
        <p:spPr>
          <a:xfrm>
            <a:off x="1230975" y="1833600"/>
            <a:ext cx="7912800" cy="28809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2AA198"/>
                </a:solidFill>
                <a:highlight>
                  <a:srgbClr val="FDF6E3"/>
                </a:highlight>
                <a:latin typeface="Courier New"/>
                <a:ea typeface="Courier New"/>
                <a:cs typeface="Courier New"/>
                <a:sym typeface="Courier New"/>
              </a:rPr>
              <a:t>&lt;?</a:t>
            </a:r>
            <a:r>
              <a:rPr lang="en">
                <a:solidFill>
                  <a:srgbClr val="CF4B56"/>
                </a:solidFill>
                <a:highlight>
                  <a:srgbClr val="FDF6E3"/>
                </a:highlight>
                <a:latin typeface="Courier New"/>
                <a:ea typeface="Courier New"/>
                <a:cs typeface="Courier New"/>
                <a:sym typeface="Courier New"/>
              </a:rPr>
              <a:t>xml</a:t>
            </a:r>
            <a:r>
              <a:rPr lang="en">
                <a:solidFill>
                  <a:srgbClr val="6C71C4"/>
                </a:solidFill>
                <a:highlight>
                  <a:srgbClr val="FDF6E3"/>
                </a:highlight>
                <a:latin typeface="Courier New"/>
                <a:ea typeface="Courier New"/>
                <a:cs typeface="Courier New"/>
                <a:sym typeface="Courier New"/>
              </a:rPr>
              <a:t> version</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1.0</a:t>
            </a:r>
            <a:r>
              <a:rPr lang="en">
                <a:solidFill>
                  <a:srgbClr val="2AA198"/>
                </a:solidFill>
                <a:highlight>
                  <a:srgbClr val="FDF6E3"/>
                </a:highlight>
                <a:latin typeface="Courier New"/>
                <a:ea typeface="Courier New"/>
                <a:cs typeface="Courier New"/>
                <a:sym typeface="Courier New"/>
              </a:rPr>
              <a:t>"?&gt;</a:t>
            </a:r>
            <a:endParaRPr>
              <a:solidFill>
                <a:srgbClr val="2AA198"/>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2AA198"/>
                </a:solidFill>
                <a:highlight>
                  <a:srgbClr val="FDF6E3"/>
                </a:highlight>
                <a:latin typeface="Courier New"/>
                <a:ea typeface="Courier New"/>
                <a:cs typeface="Courier New"/>
                <a:sym typeface="Courier New"/>
              </a:rPr>
              <a:t>&lt;</a:t>
            </a:r>
            <a:r>
              <a:rPr lang="en">
                <a:solidFill>
                  <a:srgbClr val="CF4B56"/>
                </a:solidFill>
                <a:highlight>
                  <a:srgbClr val="FDF6E3"/>
                </a:highlight>
                <a:latin typeface="Courier New"/>
                <a:ea typeface="Courier New"/>
                <a:cs typeface="Courier New"/>
                <a:sym typeface="Courier New"/>
              </a:rPr>
              <a:t>rdf</a:t>
            </a:r>
            <a:r>
              <a:rPr lang="en">
                <a:solidFill>
                  <a:srgbClr val="2AA198"/>
                </a:solidFill>
                <a:highlight>
                  <a:srgbClr val="FDF6E3"/>
                </a:highlight>
                <a:latin typeface="Courier New"/>
                <a:ea typeface="Courier New"/>
                <a:cs typeface="Courier New"/>
                <a:sym typeface="Courier New"/>
              </a:rPr>
              <a:t>:</a:t>
            </a:r>
            <a:r>
              <a:rPr lang="en">
                <a:solidFill>
                  <a:srgbClr val="CF4B56"/>
                </a:solidFill>
                <a:highlight>
                  <a:srgbClr val="FDF6E3"/>
                </a:highlight>
                <a:latin typeface="Courier New"/>
                <a:ea typeface="Courier New"/>
                <a:cs typeface="Courier New"/>
                <a:sym typeface="Courier New"/>
              </a:rPr>
              <a:t>RDF</a:t>
            </a:r>
            <a:endParaRPr>
              <a:solidFill>
                <a:srgbClr val="CF4B56"/>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2AA198"/>
                </a:solidFill>
                <a:highlight>
                  <a:srgbClr val="FDF6E3"/>
                </a:highlight>
                <a:latin typeface="Courier New"/>
                <a:ea typeface="Courier New"/>
                <a:cs typeface="Courier New"/>
                <a:sym typeface="Courier New"/>
              </a:rPr>
              <a:t>   </a:t>
            </a:r>
            <a:r>
              <a:rPr lang="en">
                <a:solidFill>
                  <a:srgbClr val="6C71C4"/>
                </a:solidFill>
                <a:highlight>
                  <a:srgbClr val="FDF6E3"/>
                </a:highlight>
                <a:latin typeface="Courier New"/>
                <a:ea typeface="Courier New"/>
                <a:cs typeface="Courier New"/>
                <a:sym typeface="Courier New"/>
              </a:rPr>
              <a:t>xmlns</a:t>
            </a:r>
            <a:r>
              <a:rPr lang="en">
                <a:solidFill>
                  <a:srgbClr val="2AA198"/>
                </a:solidFill>
                <a:highlight>
                  <a:srgbClr val="FDF6E3"/>
                </a:highlight>
                <a:latin typeface="Courier New"/>
                <a:ea typeface="Courier New"/>
                <a:cs typeface="Courier New"/>
                <a:sym typeface="Courier New"/>
              </a:rPr>
              <a:t>:</a:t>
            </a:r>
            <a:r>
              <a:rPr lang="en">
                <a:solidFill>
                  <a:srgbClr val="6C71C4"/>
                </a:solidFill>
                <a:highlight>
                  <a:srgbClr val="FDF6E3"/>
                </a:highlight>
                <a:latin typeface="Courier New"/>
                <a:ea typeface="Courier New"/>
                <a:cs typeface="Courier New"/>
                <a:sym typeface="Courier New"/>
              </a:rPr>
              <a:t>rdf</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http://www.w3.org/1999/02/22-rdf-syntax-ns#</a:t>
            </a: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2AA198"/>
                </a:solidFill>
                <a:highlight>
                  <a:srgbClr val="FDF6E3"/>
                </a:highlight>
                <a:latin typeface="Courier New"/>
                <a:ea typeface="Courier New"/>
                <a:cs typeface="Courier New"/>
                <a:sym typeface="Courier New"/>
              </a:rPr>
              <a:t>   </a:t>
            </a:r>
            <a:r>
              <a:rPr lang="en">
                <a:solidFill>
                  <a:srgbClr val="6C71C4"/>
                </a:solidFill>
                <a:highlight>
                  <a:srgbClr val="FDF6E3"/>
                </a:highlight>
                <a:latin typeface="Courier New"/>
                <a:ea typeface="Courier New"/>
                <a:cs typeface="Courier New"/>
                <a:sym typeface="Courier New"/>
              </a:rPr>
              <a:t>xmlns</a:t>
            </a:r>
            <a:r>
              <a:rPr lang="en">
                <a:solidFill>
                  <a:srgbClr val="2AA198"/>
                </a:solidFill>
                <a:highlight>
                  <a:srgbClr val="FDF6E3"/>
                </a:highlight>
                <a:latin typeface="Courier New"/>
                <a:ea typeface="Courier New"/>
                <a:cs typeface="Courier New"/>
                <a:sym typeface="Courier New"/>
              </a:rPr>
              <a:t>:</a:t>
            </a:r>
            <a:r>
              <a:rPr lang="en">
                <a:solidFill>
                  <a:srgbClr val="6C71C4"/>
                </a:solidFill>
                <a:highlight>
                  <a:srgbClr val="FDF6E3"/>
                </a:highlight>
                <a:latin typeface="Courier New"/>
                <a:ea typeface="Courier New"/>
                <a:cs typeface="Courier New"/>
                <a:sym typeface="Courier New"/>
              </a:rPr>
              <a:t>rdfs</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http://www.w3.org/2000/01/rdf-schema#</a:t>
            </a: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2AA198"/>
                </a:solidFill>
                <a:highlight>
                  <a:srgbClr val="FDF6E3"/>
                </a:highlight>
                <a:latin typeface="Courier New"/>
                <a:ea typeface="Courier New"/>
                <a:cs typeface="Courier New"/>
                <a:sym typeface="Courier New"/>
              </a:rPr>
              <a:t>   &lt;rdf:Description </a:t>
            </a:r>
            <a:r>
              <a:rPr lang="en">
                <a:solidFill>
                  <a:srgbClr val="6C71C4"/>
                </a:solidFill>
                <a:highlight>
                  <a:srgbClr val="FDF6E3"/>
                </a:highlight>
                <a:latin typeface="Courier New"/>
                <a:ea typeface="Courier New"/>
                <a:cs typeface="Courier New"/>
                <a:sym typeface="Courier New"/>
              </a:rPr>
              <a:t>rdf</a:t>
            </a:r>
            <a:r>
              <a:rPr lang="en">
                <a:solidFill>
                  <a:srgbClr val="2AA198"/>
                </a:solidFill>
                <a:highlight>
                  <a:srgbClr val="FDF6E3"/>
                </a:highlight>
                <a:latin typeface="Courier New"/>
                <a:ea typeface="Courier New"/>
                <a:cs typeface="Courier New"/>
                <a:sym typeface="Courier New"/>
              </a:rPr>
              <a:t>:</a:t>
            </a:r>
            <a:r>
              <a:rPr lang="en">
                <a:solidFill>
                  <a:srgbClr val="6C71C4"/>
                </a:solidFill>
                <a:highlight>
                  <a:srgbClr val="FDF6E3"/>
                </a:highlight>
                <a:latin typeface="Courier New"/>
                <a:ea typeface="Courier New"/>
                <a:cs typeface="Courier New"/>
                <a:sym typeface="Courier New"/>
              </a:rPr>
              <a:t>about</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https://www.w3.org/RDF</a:t>
            </a:r>
            <a:r>
              <a:rPr lang="en">
                <a:solidFill>
                  <a:srgbClr val="2AA198"/>
                </a:solidFill>
                <a:highlight>
                  <a:srgbClr val="FDF6E3"/>
                </a:highlight>
                <a:latin typeface="Courier New"/>
                <a:ea typeface="Courier New"/>
                <a:cs typeface="Courier New"/>
                <a:sym typeface="Courier New"/>
              </a:rPr>
              <a:t>"&gt;</a:t>
            </a:r>
            <a:endParaRPr>
              <a:solidFill>
                <a:srgbClr val="2AA198"/>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&lt;</a:t>
            </a:r>
            <a:r>
              <a:rPr lang="en">
                <a:solidFill>
                  <a:srgbClr val="CF4B56"/>
                </a:solidFill>
                <a:highlight>
                  <a:srgbClr val="FDF6E3"/>
                </a:highlight>
                <a:latin typeface="Courier New"/>
                <a:ea typeface="Courier New"/>
                <a:cs typeface="Courier New"/>
                <a:sym typeface="Courier New"/>
              </a:rPr>
              <a:t>rdfs</a:t>
            </a:r>
            <a:r>
              <a:rPr lang="en">
                <a:solidFill>
                  <a:srgbClr val="2AA198"/>
                </a:solidFill>
                <a:highlight>
                  <a:srgbClr val="FDF6E3"/>
                </a:highlight>
                <a:latin typeface="Courier New"/>
                <a:ea typeface="Courier New"/>
                <a:cs typeface="Courier New"/>
                <a:sym typeface="Courier New"/>
              </a:rPr>
              <a:t>:</a:t>
            </a:r>
            <a:r>
              <a:rPr lang="en">
                <a:solidFill>
                  <a:srgbClr val="CF4B56"/>
                </a:solidFill>
                <a:highlight>
                  <a:srgbClr val="FDF6E3"/>
                </a:highlight>
                <a:latin typeface="Courier New"/>
                <a:ea typeface="Courier New"/>
                <a:cs typeface="Courier New"/>
                <a:sym typeface="Courier New"/>
              </a:rPr>
              <a:t>label</a:t>
            </a:r>
            <a:r>
              <a:rPr lang="en">
                <a:solidFill>
                  <a:srgbClr val="2AA198"/>
                </a:solidFill>
                <a:highlight>
                  <a:srgbClr val="FDF6E3"/>
                </a:highlight>
                <a:latin typeface="Courier New"/>
                <a:ea typeface="Courier New"/>
                <a:cs typeface="Courier New"/>
                <a:sym typeface="Courier New"/>
              </a:rPr>
              <a:t> </a:t>
            </a:r>
            <a:r>
              <a:rPr lang="en">
                <a:solidFill>
                  <a:srgbClr val="6C71C4"/>
                </a:solidFill>
                <a:highlight>
                  <a:srgbClr val="FDF6E3"/>
                </a:highlight>
                <a:latin typeface="Courier New"/>
                <a:ea typeface="Courier New"/>
                <a:cs typeface="Courier New"/>
                <a:sym typeface="Courier New"/>
              </a:rPr>
              <a:t>lang</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en</a:t>
            </a:r>
            <a:r>
              <a:rPr lang="en">
                <a:solidFill>
                  <a:srgbClr val="2AA198"/>
                </a:solidFill>
                <a:highlight>
                  <a:srgbClr val="FDF6E3"/>
                </a:highlight>
                <a:latin typeface="Courier New"/>
                <a:ea typeface="Courier New"/>
                <a:cs typeface="Courier New"/>
                <a:sym typeface="Courier New"/>
              </a:rPr>
              <a:t>"&gt;</a:t>
            </a:r>
            <a:r>
              <a:rPr lang="en">
                <a:solidFill>
                  <a:srgbClr val="333333"/>
                </a:solidFill>
                <a:highlight>
                  <a:srgbClr val="FDF6E3"/>
                </a:highlight>
                <a:latin typeface="Courier New"/>
                <a:ea typeface="Courier New"/>
                <a:cs typeface="Courier New"/>
                <a:sym typeface="Courier New"/>
              </a:rPr>
              <a:t>Resource Description Framework</a:t>
            </a:r>
            <a:r>
              <a:rPr lang="en">
                <a:solidFill>
                  <a:srgbClr val="2AA198"/>
                </a:solidFill>
                <a:highlight>
                  <a:srgbClr val="FDF6E3"/>
                </a:highlight>
                <a:latin typeface="Courier New"/>
                <a:ea typeface="Courier New"/>
                <a:cs typeface="Courier New"/>
                <a:sym typeface="Courier New"/>
              </a:rPr>
              <a:t>&lt;/</a:t>
            </a:r>
            <a:r>
              <a:rPr lang="en">
                <a:solidFill>
                  <a:srgbClr val="CF4B56"/>
                </a:solidFill>
                <a:highlight>
                  <a:srgbClr val="FDF6E3"/>
                </a:highlight>
                <a:latin typeface="Courier New"/>
                <a:ea typeface="Courier New"/>
                <a:cs typeface="Courier New"/>
                <a:sym typeface="Courier New"/>
              </a:rPr>
              <a:t>rdfs</a:t>
            </a:r>
            <a:r>
              <a:rPr lang="en">
                <a:solidFill>
                  <a:srgbClr val="2AA198"/>
                </a:solidFill>
                <a:highlight>
                  <a:srgbClr val="FDF6E3"/>
                </a:highlight>
                <a:latin typeface="Courier New"/>
                <a:ea typeface="Courier New"/>
                <a:cs typeface="Courier New"/>
                <a:sym typeface="Courier New"/>
              </a:rPr>
              <a:t>:</a:t>
            </a:r>
            <a:r>
              <a:rPr lang="en">
                <a:solidFill>
                  <a:srgbClr val="CF4B56"/>
                </a:solidFill>
                <a:highlight>
                  <a:srgbClr val="FDF6E3"/>
                </a:highlight>
                <a:latin typeface="Courier New"/>
                <a:ea typeface="Courier New"/>
                <a:cs typeface="Courier New"/>
                <a:sym typeface="Courier New"/>
              </a:rPr>
              <a:t>label</a:t>
            </a:r>
            <a:r>
              <a:rPr lang="en">
                <a:solidFill>
                  <a:srgbClr val="2AA198"/>
                </a:solidFill>
                <a:highlight>
                  <a:srgbClr val="FDF6E3"/>
                </a:highlight>
                <a:latin typeface="Courier New"/>
                <a:ea typeface="Courier New"/>
                <a:cs typeface="Courier New"/>
                <a:sym typeface="Courier New"/>
              </a:rPr>
              <a:t>&gt;</a:t>
            </a:r>
            <a:endParaRPr>
              <a:solidFill>
                <a:srgbClr val="2AA198"/>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&lt;/</a:t>
            </a:r>
            <a:r>
              <a:rPr lang="en">
                <a:solidFill>
                  <a:srgbClr val="CF4B56"/>
                </a:solidFill>
                <a:highlight>
                  <a:srgbClr val="FDF6E3"/>
                </a:highlight>
                <a:latin typeface="Courier New"/>
                <a:ea typeface="Courier New"/>
                <a:cs typeface="Courier New"/>
                <a:sym typeface="Courier New"/>
              </a:rPr>
              <a:t>rdf</a:t>
            </a:r>
            <a:r>
              <a:rPr lang="en">
                <a:solidFill>
                  <a:srgbClr val="2AA198"/>
                </a:solidFill>
                <a:highlight>
                  <a:srgbClr val="FDF6E3"/>
                </a:highlight>
                <a:latin typeface="Courier New"/>
                <a:ea typeface="Courier New"/>
                <a:cs typeface="Courier New"/>
                <a:sym typeface="Courier New"/>
              </a:rPr>
              <a:t>:</a:t>
            </a:r>
            <a:r>
              <a:rPr lang="en">
                <a:solidFill>
                  <a:srgbClr val="CF4B56"/>
                </a:solidFill>
                <a:highlight>
                  <a:srgbClr val="FDF6E3"/>
                </a:highlight>
                <a:latin typeface="Courier New"/>
                <a:ea typeface="Courier New"/>
                <a:cs typeface="Courier New"/>
                <a:sym typeface="Courier New"/>
              </a:rPr>
              <a:t>Description</a:t>
            </a:r>
            <a:r>
              <a:rPr lang="en">
                <a:solidFill>
                  <a:srgbClr val="2AA198"/>
                </a:solidFill>
                <a:highlight>
                  <a:srgbClr val="FDF6E3"/>
                </a:highlight>
                <a:latin typeface="Courier New"/>
                <a:ea typeface="Courier New"/>
                <a:cs typeface="Courier New"/>
                <a:sym typeface="Courier New"/>
              </a:rPr>
              <a:t>&gt;</a:t>
            </a:r>
            <a:endParaRPr>
              <a:solidFill>
                <a:srgbClr val="2AA198"/>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2AA198"/>
                </a:solidFill>
                <a:highlight>
                  <a:srgbClr val="FDF6E3"/>
                </a:highlight>
                <a:latin typeface="Courier New"/>
                <a:ea typeface="Courier New"/>
                <a:cs typeface="Courier New"/>
                <a:sym typeface="Courier New"/>
              </a:rPr>
              <a:t>&lt;/</a:t>
            </a:r>
            <a:r>
              <a:rPr lang="en">
                <a:solidFill>
                  <a:srgbClr val="CF4B56"/>
                </a:solidFill>
                <a:highlight>
                  <a:srgbClr val="FDF6E3"/>
                </a:highlight>
                <a:latin typeface="Courier New"/>
                <a:ea typeface="Courier New"/>
                <a:cs typeface="Courier New"/>
                <a:sym typeface="Courier New"/>
              </a:rPr>
              <a:t>rdf</a:t>
            </a:r>
            <a:r>
              <a:rPr lang="en">
                <a:solidFill>
                  <a:srgbClr val="2AA198"/>
                </a:solidFill>
                <a:highlight>
                  <a:srgbClr val="FDF6E3"/>
                </a:highlight>
                <a:latin typeface="Courier New"/>
                <a:ea typeface="Courier New"/>
                <a:cs typeface="Courier New"/>
                <a:sym typeface="Courier New"/>
              </a:rPr>
              <a:t>:</a:t>
            </a:r>
            <a:r>
              <a:rPr lang="en">
                <a:solidFill>
                  <a:srgbClr val="CF4B56"/>
                </a:solidFill>
                <a:highlight>
                  <a:srgbClr val="FDF6E3"/>
                </a:highlight>
                <a:latin typeface="Courier New"/>
                <a:ea typeface="Courier New"/>
                <a:cs typeface="Courier New"/>
                <a:sym typeface="Courier New"/>
              </a:rPr>
              <a:t>RDF</a:t>
            </a:r>
            <a:r>
              <a:rPr lang="en">
                <a:solidFill>
                  <a:srgbClr val="2AA198"/>
                </a:solidFill>
                <a:highlight>
                  <a:srgbClr val="FDF6E3"/>
                </a:highlight>
                <a:latin typeface="Courier New"/>
                <a:ea typeface="Courier New"/>
                <a:cs typeface="Courier New"/>
                <a:sym typeface="Courier New"/>
              </a:rPr>
              <a:t>&gt;</a:t>
            </a:r>
            <a:endParaRPr>
              <a:solidFill>
                <a:schemeClr val="dk1"/>
              </a:solidFill>
              <a:latin typeface="Courier New"/>
              <a:ea typeface="Courier New"/>
              <a:cs typeface="Courier New"/>
              <a:sym typeface="Courier New"/>
            </a:endParaRPr>
          </a:p>
        </p:txBody>
      </p:sp>
      <p:sp>
        <p:nvSpPr>
          <p:cNvPr id="454" name="Google Shape;454;p60"/>
          <p:cNvSpPr/>
          <p:nvPr/>
        </p:nvSpPr>
        <p:spPr>
          <a:xfrm>
            <a:off x="2342925" y="1338075"/>
            <a:ext cx="983100" cy="37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w3:</a:t>
            </a:r>
            <a:r>
              <a:rPr lang="en"/>
              <a:t>RDF</a:t>
            </a:r>
            <a:endParaRPr/>
          </a:p>
        </p:txBody>
      </p:sp>
      <p:sp>
        <p:nvSpPr>
          <p:cNvPr id="455" name="Google Shape;455;p60"/>
          <p:cNvSpPr/>
          <p:nvPr/>
        </p:nvSpPr>
        <p:spPr>
          <a:xfrm>
            <a:off x="4844850" y="1363275"/>
            <a:ext cx="35136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“Resource Description Framework”@en</a:t>
            </a:r>
            <a:endParaRPr/>
          </a:p>
        </p:txBody>
      </p:sp>
      <p:cxnSp>
        <p:nvCxnSpPr>
          <p:cNvPr id="456" name="Google Shape;456;p60"/>
          <p:cNvCxnSpPr>
            <a:stCxn id="454" idx="3"/>
            <a:endCxn id="455" idx="1"/>
          </p:cNvCxnSpPr>
          <p:nvPr/>
        </p:nvCxnSpPr>
        <p:spPr>
          <a:xfrm>
            <a:off x="3326025" y="1523175"/>
            <a:ext cx="1518900" cy="0"/>
          </a:xfrm>
          <a:prstGeom prst="straightConnector1">
            <a:avLst/>
          </a:prstGeom>
          <a:noFill/>
          <a:ln cap="flat" cmpd="sng" w="28575">
            <a:solidFill>
              <a:schemeClr val="dk2"/>
            </a:solidFill>
            <a:prstDash val="solid"/>
            <a:round/>
            <a:headEnd len="med" w="med" type="none"/>
            <a:tailEnd len="med" w="med" type="triangle"/>
          </a:ln>
        </p:spPr>
      </p:cxnSp>
      <p:sp>
        <p:nvSpPr>
          <p:cNvPr id="457" name="Google Shape;457;p60"/>
          <p:cNvSpPr txBox="1"/>
          <p:nvPr/>
        </p:nvSpPr>
        <p:spPr>
          <a:xfrm>
            <a:off x="3432812" y="1211600"/>
            <a:ext cx="12108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rdfs:label</a:t>
            </a:r>
            <a:endParaRPr i="1"/>
          </a:p>
        </p:txBody>
      </p:sp>
      <p:sp>
        <p:nvSpPr>
          <p:cNvPr id="458" name="Google Shape;458;p60"/>
          <p:cNvSpPr txBox="1"/>
          <p:nvPr/>
        </p:nvSpPr>
        <p:spPr>
          <a:xfrm>
            <a:off x="50150" y="3663775"/>
            <a:ext cx="12645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Namespace declarations</a:t>
            </a:r>
            <a:endParaRPr/>
          </a:p>
        </p:txBody>
      </p:sp>
      <p:sp>
        <p:nvSpPr>
          <p:cNvPr id="459" name="Google Shape;459;p60"/>
          <p:cNvSpPr/>
          <p:nvPr/>
        </p:nvSpPr>
        <p:spPr>
          <a:xfrm>
            <a:off x="1078575" y="2686550"/>
            <a:ext cx="483758" cy="1281646"/>
          </a:xfrm>
          <a:custGeom>
            <a:rect b="b" l="l" r="r" t="t"/>
            <a:pathLst>
              <a:path extrusionOk="0" h="45720" w="53721">
                <a:moveTo>
                  <a:pt x="0" y="45720"/>
                </a:moveTo>
                <a:cubicBezTo>
                  <a:pt x="3048" y="44339"/>
                  <a:pt x="12907" y="44244"/>
                  <a:pt x="18288" y="37433"/>
                </a:cubicBezTo>
                <a:cubicBezTo>
                  <a:pt x="23670" y="30623"/>
                  <a:pt x="26384" y="11096"/>
                  <a:pt x="32289" y="4857"/>
                </a:cubicBezTo>
                <a:cubicBezTo>
                  <a:pt x="38195" y="-1382"/>
                  <a:pt x="50149" y="810"/>
                  <a:pt x="53721" y="0"/>
                </a:cubicBezTo>
              </a:path>
            </a:pathLst>
          </a:custGeom>
          <a:noFill/>
          <a:ln cap="flat" cmpd="sng" w="9525">
            <a:solidFill>
              <a:schemeClr val="dk2"/>
            </a:solidFill>
            <a:prstDash val="solid"/>
            <a:round/>
            <a:headEnd len="med" w="med" type="none"/>
            <a:tailEnd len="med" w="med" type="triangle"/>
          </a:ln>
        </p:spPr>
      </p:sp>
      <p:sp>
        <p:nvSpPr>
          <p:cNvPr id="460" name="Google Shape;460;p60"/>
          <p:cNvSpPr txBox="1"/>
          <p:nvPr/>
        </p:nvSpPr>
        <p:spPr>
          <a:xfrm>
            <a:off x="903150" y="4520300"/>
            <a:ext cx="74553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rPr>
              <a:t>Uses the</a:t>
            </a:r>
            <a:r>
              <a:rPr lang="en"/>
              <a:t> </a:t>
            </a:r>
            <a:r>
              <a:rPr lang="en" sz="1200">
                <a:solidFill>
                  <a:srgbClr val="222222"/>
                </a:solidFill>
                <a:highlight>
                  <a:srgbClr val="FFFFFF"/>
                </a:highlight>
              </a:rPr>
              <a:t>eXtensible Markup Language to represent RDF triples; can define and use namespaces. </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A namespace in XML refers to a location on the web where resources are defined.</a:t>
            </a:r>
            <a:endParaRPr sz="1200">
              <a:solidFill>
                <a:srgbClr val="222222"/>
              </a:solidFill>
              <a:highlight>
                <a:srgbClr val="FFFFFF"/>
              </a:highlight>
            </a:endParaRPr>
          </a:p>
        </p:txBody>
      </p:sp>
      <p:sp>
        <p:nvSpPr>
          <p:cNvPr id="461" name="Google Shape;461;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1"/>
          <p:cNvSpPr txBox="1"/>
          <p:nvPr>
            <p:ph type="title"/>
          </p:nvPr>
        </p:nvSpPr>
        <p:spPr>
          <a:xfrm>
            <a:off x="261675" y="118975"/>
            <a:ext cx="8520600" cy="99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B5394"/>
                </a:solidFill>
              </a:rPr>
              <a:t>We can connect triples and a graph emerges where the node IRIs are shared</a:t>
            </a:r>
            <a:endParaRPr>
              <a:solidFill>
                <a:srgbClr val="0B5394"/>
              </a:solidFill>
            </a:endParaRPr>
          </a:p>
        </p:txBody>
      </p:sp>
      <p:cxnSp>
        <p:nvCxnSpPr>
          <p:cNvPr id="467" name="Google Shape;467;p61"/>
          <p:cNvCxnSpPr>
            <a:stCxn id="468" idx="3"/>
            <a:endCxn id="469" idx="1"/>
          </p:cNvCxnSpPr>
          <p:nvPr/>
        </p:nvCxnSpPr>
        <p:spPr>
          <a:xfrm flipH="1" rot="10800000">
            <a:off x="3907750" y="3207625"/>
            <a:ext cx="1542900" cy="620400"/>
          </a:xfrm>
          <a:prstGeom prst="curvedConnector3">
            <a:avLst>
              <a:gd fmla="val 50001" name="adj1"/>
            </a:avLst>
          </a:prstGeom>
          <a:noFill/>
          <a:ln cap="flat" cmpd="sng" w="19050">
            <a:solidFill>
              <a:schemeClr val="dk2"/>
            </a:solidFill>
            <a:prstDash val="solid"/>
            <a:round/>
            <a:headEnd len="med" w="med" type="none"/>
            <a:tailEnd len="med" w="med" type="triangle"/>
          </a:ln>
        </p:spPr>
      </p:cxnSp>
      <p:sp>
        <p:nvSpPr>
          <p:cNvPr id="470" name="Google Shape;470;p61"/>
          <p:cNvSpPr txBox="1"/>
          <p:nvPr/>
        </p:nvSpPr>
        <p:spPr>
          <a:xfrm>
            <a:off x="4136072" y="3109100"/>
            <a:ext cx="1314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rdfs:label</a:t>
            </a:r>
            <a:endParaRPr i="1"/>
          </a:p>
        </p:txBody>
      </p:sp>
      <p:sp>
        <p:nvSpPr>
          <p:cNvPr id="468" name="Google Shape;468;p61"/>
          <p:cNvSpPr/>
          <p:nvPr/>
        </p:nvSpPr>
        <p:spPr>
          <a:xfrm>
            <a:off x="2786050" y="3668125"/>
            <a:ext cx="11217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w3</a:t>
            </a:r>
            <a:r>
              <a:rPr lang="en"/>
              <a:t>:W3C</a:t>
            </a:r>
            <a:endParaRPr/>
          </a:p>
        </p:txBody>
      </p:sp>
      <p:sp>
        <p:nvSpPr>
          <p:cNvPr id="469" name="Google Shape;469;p61"/>
          <p:cNvSpPr/>
          <p:nvPr/>
        </p:nvSpPr>
        <p:spPr>
          <a:xfrm>
            <a:off x="5450675" y="3047650"/>
            <a:ext cx="36219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lang="en"/>
              <a:t>World Wide Web Consortium”@en</a:t>
            </a:r>
            <a:endParaRPr/>
          </a:p>
        </p:txBody>
      </p:sp>
      <p:cxnSp>
        <p:nvCxnSpPr>
          <p:cNvPr id="471" name="Google Shape;471;p61"/>
          <p:cNvCxnSpPr>
            <a:stCxn id="468" idx="3"/>
            <a:endCxn id="472" idx="1"/>
          </p:cNvCxnSpPr>
          <p:nvPr/>
        </p:nvCxnSpPr>
        <p:spPr>
          <a:xfrm>
            <a:off x="3907750" y="3828025"/>
            <a:ext cx="2535900" cy="1269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472" name="Google Shape;472;p61"/>
          <p:cNvSpPr/>
          <p:nvPr/>
        </p:nvSpPr>
        <p:spPr>
          <a:xfrm>
            <a:off x="6443675" y="3795050"/>
            <a:ext cx="19503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1994-10-01^^xsd:date</a:t>
            </a:r>
            <a:endParaRPr/>
          </a:p>
        </p:txBody>
      </p:sp>
      <p:sp>
        <p:nvSpPr>
          <p:cNvPr id="473" name="Google Shape;473;p61"/>
          <p:cNvSpPr txBox="1"/>
          <p:nvPr/>
        </p:nvSpPr>
        <p:spPr>
          <a:xfrm>
            <a:off x="5045725" y="3987925"/>
            <a:ext cx="15195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ex:established</a:t>
            </a:r>
            <a:endParaRPr i="1"/>
          </a:p>
        </p:txBody>
      </p:sp>
      <p:cxnSp>
        <p:nvCxnSpPr>
          <p:cNvPr id="474" name="Google Shape;474;p61"/>
          <p:cNvCxnSpPr>
            <a:stCxn id="468" idx="3"/>
            <a:endCxn id="475" idx="1"/>
          </p:cNvCxnSpPr>
          <p:nvPr/>
        </p:nvCxnSpPr>
        <p:spPr>
          <a:xfrm>
            <a:off x="3907750" y="3828025"/>
            <a:ext cx="2729100" cy="1093500"/>
          </a:xfrm>
          <a:prstGeom prst="curvedConnector3">
            <a:avLst>
              <a:gd fmla="val 49999" name="adj1"/>
            </a:avLst>
          </a:prstGeom>
          <a:noFill/>
          <a:ln cap="flat" cmpd="sng" w="19050">
            <a:solidFill>
              <a:schemeClr val="dk2"/>
            </a:solidFill>
            <a:prstDash val="solid"/>
            <a:round/>
            <a:headEnd len="med" w="med" type="none"/>
            <a:tailEnd len="med" w="med" type="triangle"/>
          </a:ln>
        </p:spPr>
      </p:cxnSp>
      <p:sp>
        <p:nvSpPr>
          <p:cNvPr id="475" name="Google Shape;475;p61"/>
          <p:cNvSpPr/>
          <p:nvPr/>
        </p:nvSpPr>
        <p:spPr>
          <a:xfrm>
            <a:off x="6636800" y="4761575"/>
            <a:ext cx="6141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TBL</a:t>
            </a:r>
            <a:endParaRPr/>
          </a:p>
        </p:txBody>
      </p:sp>
      <p:sp>
        <p:nvSpPr>
          <p:cNvPr id="476" name="Google Shape;476;p61"/>
          <p:cNvSpPr txBox="1"/>
          <p:nvPr/>
        </p:nvSpPr>
        <p:spPr>
          <a:xfrm>
            <a:off x="4626825" y="4691075"/>
            <a:ext cx="15195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ex:has-director</a:t>
            </a:r>
            <a:endParaRPr i="1"/>
          </a:p>
        </p:txBody>
      </p:sp>
      <p:sp>
        <p:nvSpPr>
          <p:cNvPr id="477" name="Google Shape;477;p61"/>
          <p:cNvSpPr/>
          <p:nvPr/>
        </p:nvSpPr>
        <p:spPr>
          <a:xfrm>
            <a:off x="0" y="2312025"/>
            <a:ext cx="861300" cy="37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w3</a:t>
            </a:r>
            <a:r>
              <a:rPr lang="en"/>
              <a:t>:RDF</a:t>
            </a:r>
            <a:endParaRPr/>
          </a:p>
        </p:txBody>
      </p:sp>
      <p:sp>
        <p:nvSpPr>
          <p:cNvPr id="478" name="Google Shape;478;p61"/>
          <p:cNvSpPr/>
          <p:nvPr/>
        </p:nvSpPr>
        <p:spPr>
          <a:xfrm>
            <a:off x="3168750" y="2337225"/>
            <a:ext cx="18075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“1999”^^xsd:year</a:t>
            </a:r>
            <a:endParaRPr/>
          </a:p>
        </p:txBody>
      </p:sp>
      <p:sp>
        <p:nvSpPr>
          <p:cNvPr id="479" name="Google Shape;479;p61"/>
          <p:cNvSpPr txBox="1"/>
          <p:nvPr/>
        </p:nvSpPr>
        <p:spPr>
          <a:xfrm>
            <a:off x="1925577" y="3009225"/>
            <a:ext cx="15534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ex:created-by</a:t>
            </a:r>
            <a:endParaRPr i="1"/>
          </a:p>
        </p:txBody>
      </p:sp>
      <p:cxnSp>
        <p:nvCxnSpPr>
          <p:cNvPr id="480" name="Google Shape;480;p61"/>
          <p:cNvCxnSpPr>
            <a:stCxn id="477" idx="3"/>
            <a:endCxn id="478" idx="1"/>
          </p:cNvCxnSpPr>
          <p:nvPr/>
        </p:nvCxnSpPr>
        <p:spPr>
          <a:xfrm>
            <a:off x="861300" y="2497125"/>
            <a:ext cx="2307600" cy="600"/>
          </a:xfrm>
          <a:prstGeom prst="curvedConnector3">
            <a:avLst>
              <a:gd fmla="val 49997" name="adj1"/>
            </a:avLst>
          </a:prstGeom>
          <a:noFill/>
          <a:ln cap="flat" cmpd="sng" w="19050">
            <a:solidFill>
              <a:schemeClr val="dk2"/>
            </a:solidFill>
            <a:prstDash val="solid"/>
            <a:round/>
            <a:headEnd len="med" w="med" type="none"/>
            <a:tailEnd len="med" w="med" type="triangle"/>
          </a:ln>
        </p:spPr>
      </p:cxnSp>
      <p:cxnSp>
        <p:nvCxnSpPr>
          <p:cNvPr id="481" name="Google Shape;481;p61"/>
          <p:cNvCxnSpPr>
            <a:stCxn id="477" idx="3"/>
          </p:cNvCxnSpPr>
          <p:nvPr/>
        </p:nvCxnSpPr>
        <p:spPr>
          <a:xfrm flipH="1" rot="10800000">
            <a:off x="861300" y="1622925"/>
            <a:ext cx="2174700" cy="8742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482" name="Google Shape;482;p61"/>
          <p:cNvSpPr txBox="1"/>
          <p:nvPr/>
        </p:nvSpPr>
        <p:spPr>
          <a:xfrm>
            <a:off x="1321722" y="1580075"/>
            <a:ext cx="1314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rdfs:label</a:t>
            </a:r>
            <a:endParaRPr i="1"/>
          </a:p>
        </p:txBody>
      </p:sp>
      <p:sp>
        <p:nvSpPr>
          <p:cNvPr id="483" name="Google Shape;483;p61"/>
          <p:cNvSpPr/>
          <p:nvPr/>
        </p:nvSpPr>
        <p:spPr>
          <a:xfrm>
            <a:off x="3036125" y="1489500"/>
            <a:ext cx="36219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“Resource Description Framework”</a:t>
            </a:r>
            <a:endParaRPr/>
          </a:p>
        </p:txBody>
      </p:sp>
      <p:cxnSp>
        <p:nvCxnSpPr>
          <p:cNvPr id="484" name="Google Shape;484;p61"/>
          <p:cNvCxnSpPr>
            <a:stCxn id="477" idx="3"/>
            <a:endCxn id="468" idx="1"/>
          </p:cNvCxnSpPr>
          <p:nvPr/>
        </p:nvCxnSpPr>
        <p:spPr>
          <a:xfrm>
            <a:off x="861300" y="2497125"/>
            <a:ext cx="1924800" cy="1330800"/>
          </a:xfrm>
          <a:prstGeom prst="curvedConnector3">
            <a:avLst>
              <a:gd fmla="val 49999" name="adj1"/>
            </a:avLst>
          </a:prstGeom>
          <a:noFill/>
          <a:ln cap="flat" cmpd="sng" w="19050">
            <a:solidFill>
              <a:schemeClr val="dk2"/>
            </a:solidFill>
            <a:prstDash val="solid"/>
            <a:round/>
            <a:headEnd len="med" w="med" type="none"/>
            <a:tailEnd len="med" w="med" type="triangle"/>
          </a:ln>
        </p:spPr>
      </p:cxnSp>
      <p:sp>
        <p:nvSpPr>
          <p:cNvPr id="485" name="Google Shape;485;p61"/>
          <p:cNvSpPr txBox="1"/>
          <p:nvPr/>
        </p:nvSpPr>
        <p:spPr>
          <a:xfrm>
            <a:off x="1516627" y="2407275"/>
            <a:ext cx="15195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dcterms:created</a:t>
            </a:r>
            <a:endParaRPr i="1"/>
          </a:p>
        </p:txBody>
      </p:sp>
      <p:sp>
        <p:nvSpPr>
          <p:cNvPr id="486" name="Google Shape;486;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2"/>
          <p:cNvSpPr/>
          <p:nvPr/>
        </p:nvSpPr>
        <p:spPr>
          <a:xfrm>
            <a:off x="2188375" y="2376900"/>
            <a:ext cx="4417200" cy="251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RDF Graphs</a:t>
            </a:r>
            <a:endParaRPr>
              <a:solidFill>
                <a:srgbClr val="0B5394"/>
              </a:solidFill>
            </a:endParaRPr>
          </a:p>
        </p:txBody>
      </p:sp>
      <p:sp>
        <p:nvSpPr>
          <p:cNvPr id="493" name="Google Shape;493;p62"/>
          <p:cNvSpPr txBox="1"/>
          <p:nvPr>
            <p:ph idx="1" type="body"/>
          </p:nvPr>
        </p:nvSpPr>
        <p:spPr>
          <a:xfrm>
            <a:off x="225825" y="1103750"/>
            <a:ext cx="8520600" cy="98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A</a:t>
            </a:r>
            <a:r>
              <a:rPr lang="en">
                <a:solidFill>
                  <a:srgbClr val="000000"/>
                </a:solidFill>
              </a:rPr>
              <a:t>n </a:t>
            </a:r>
            <a:r>
              <a:rPr b="1" lang="en">
                <a:solidFill>
                  <a:srgbClr val="000000"/>
                </a:solidFill>
              </a:rPr>
              <a:t>RDF Graph</a:t>
            </a:r>
            <a:r>
              <a:rPr lang="en">
                <a:solidFill>
                  <a:srgbClr val="000000"/>
                </a:solidFill>
              </a:rPr>
              <a:t> </a:t>
            </a:r>
            <a:r>
              <a:rPr lang="en">
                <a:solidFill>
                  <a:srgbClr val="000000"/>
                </a:solidFill>
              </a:rPr>
              <a:t>is a </a:t>
            </a:r>
            <a:r>
              <a:rPr b="1" lang="en">
                <a:solidFill>
                  <a:srgbClr val="000000"/>
                </a:solidFill>
              </a:rPr>
              <a:t>labeled, directed multigraph</a:t>
            </a:r>
            <a:r>
              <a:rPr lang="en">
                <a:solidFill>
                  <a:srgbClr val="000000"/>
                </a:solidFill>
              </a:rPr>
              <a:t>. An </a:t>
            </a:r>
            <a:r>
              <a:rPr b="1" lang="en">
                <a:solidFill>
                  <a:srgbClr val="000000"/>
                </a:solidFill>
              </a:rPr>
              <a:t>RDF Named Graph</a:t>
            </a:r>
            <a:r>
              <a:rPr lang="en">
                <a:solidFill>
                  <a:srgbClr val="000000"/>
                </a:solidFill>
              </a:rPr>
              <a:t> is identified by an URI. The resources in this graph will share this URI as their common namespace</a:t>
            </a:r>
            <a:endParaRPr>
              <a:solidFill>
                <a:srgbClr val="000000"/>
              </a:solidFill>
            </a:endParaRPr>
          </a:p>
        </p:txBody>
      </p:sp>
      <p:grpSp>
        <p:nvGrpSpPr>
          <p:cNvPr id="494" name="Google Shape;494;p62"/>
          <p:cNvGrpSpPr/>
          <p:nvPr/>
        </p:nvGrpSpPr>
        <p:grpSpPr>
          <a:xfrm>
            <a:off x="2705175" y="2500588"/>
            <a:ext cx="3125475" cy="557175"/>
            <a:chOff x="2013750" y="1836725"/>
            <a:chExt cx="3125475" cy="557175"/>
          </a:xfrm>
        </p:grpSpPr>
        <p:sp>
          <p:nvSpPr>
            <p:cNvPr id="495" name="Google Shape;495;p62"/>
            <p:cNvSpPr/>
            <p:nvPr/>
          </p:nvSpPr>
          <p:spPr>
            <a:xfrm>
              <a:off x="2013750" y="2023700"/>
              <a:ext cx="1053900" cy="37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subject</a:t>
              </a:r>
              <a:endParaRPr/>
            </a:p>
          </p:txBody>
        </p:sp>
        <p:sp>
          <p:nvSpPr>
            <p:cNvPr id="496" name="Google Shape;496;p62"/>
            <p:cNvSpPr/>
            <p:nvPr/>
          </p:nvSpPr>
          <p:spPr>
            <a:xfrm>
              <a:off x="4226025" y="2048900"/>
              <a:ext cx="9132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object</a:t>
              </a:r>
              <a:endParaRPr/>
            </a:p>
          </p:txBody>
        </p:sp>
        <p:sp>
          <p:nvSpPr>
            <p:cNvPr id="497" name="Google Shape;497;p62"/>
            <p:cNvSpPr txBox="1"/>
            <p:nvPr/>
          </p:nvSpPr>
          <p:spPr>
            <a:xfrm>
              <a:off x="3143895" y="1836725"/>
              <a:ext cx="1005900" cy="319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predicate</a:t>
              </a:r>
              <a:endParaRPr/>
            </a:p>
          </p:txBody>
        </p:sp>
        <p:cxnSp>
          <p:nvCxnSpPr>
            <p:cNvPr id="498" name="Google Shape;498;p62"/>
            <p:cNvCxnSpPr>
              <a:stCxn id="495" idx="3"/>
              <a:endCxn id="496" idx="1"/>
            </p:cNvCxnSpPr>
            <p:nvPr/>
          </p:nvCxnSpPr>
          <p:spPr>
            <a:xfrm>
              <a:off x="3067650" y="2208800"/>
              <a:ext cx="1158300" cy="0"/>
            </a:xfrm>
            <a:prstGeom prst="straightConnector1">
              <a:avLst/>
            </a:prstGeom>
            <a:noFill/>
            <a:ln cap="flat" cmpd="sng" w="28575">
              <a:solidFill>
                <a:schemeClr val="dk2"/>
              </a:solidFill>
              <a:prstDash val="solid"/>
              <a:round/>
              <a:headEnd len="med" w="med" type="none"/>
              <a:tailEnd len="med" w="med" type="triangle"/>
            </a:ln>
          </p:spPr>
        </p:cxnSp>
      </p:grpSp>
      <p:grpSp>
        <p:nvGrpSpPr>
          <p:cNvPr id="499" name="Google Shape;499;p62"/>
          <p:cNvGrpSpPr/>
          <p:nvPr/>
        </p:nvGrpSpPr>
        <p:grpSpPr>
          <a:xfrm>
            <a:off x="2705175" y="3178188"/>
            <a:ext cx="3125475" cy="557175"/>
            <a:chOff x="2013750" y="1836725"/>
            <a:chExt cx="3125475" cy="557175"/>
          </a:xfrm>
        </p:grpSpPr>
        <p:sp>
          <p:nvSpPr>
            <p:cNvPr id="500" name="Google Shape;500;p62"/>
            <p:cNvSpPr/>
            <p:nvPr/>
          </p:nvSpPr>
          <p:spPr>
            <a:xfrm>
              <a:off x="2013750" y="2023700"/>
              <a:ext cx="1053900" cy="37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subject</a:t>
              </a:r>
              <a:endParaRPr/>
            </a:p>
          </p:txBody>
        </p:sp>
        <p:sp>
          <p:nvSpPr>
            <p:cNvPr id="501" name="Google Shape;501;p62"/>
            <p:cNvSpPr/>
            <p:nvPr/>
          </p:nvSpPr>
          <p:spPr>
            <a:xfrm>
              <a:off x="4226025" y="2048900"/>
              <a:ext cx="9132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object</a:t>
              </a:r>
              <a:endParaRPr/>
            </a:p>
          </p:txBody>
        </p:sp>
        <p:sp>
          <p:nvSpPr>
            <p:cNvPr id="502" name="Google Shape;502;p62"/>
            <p:cNvSpPr txBox="1"/>
            <p:nvPr/>
          </p:nvSpPr>
          <p:spPr>
            <a:xfrm>
              <a:off x="3143895" y="1836725"/>
              <a:ext cx="1005900" cy="319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predicate</a:t>
              </a:r>
              <a:endParaRPr/>
            </a:p>
          </p:txBody>
        </p:sp>
        <p:cxnSp>
          <p:nvCxnSpPr>
            <p:cNvPr id="503" name="Google Shape;503;p62"/>
            <p:cNvCxnSpPr>
              <a:stCxn id="500" idx="3"/>
              <a:endCxn id="501" idx="1"/>
            </p:cNvCxnSpPr>
            <p:nvPr/>
          </p:nvCxnSpPr>
          <p:spPr>
            <a:xfrm>
              <a:off x="3067650" y="2208800"/>
              <a:ext cx="1158300" cy="0"/>
            </a:xfrm>
            <a:prstGeom prst="straightConnector1">
              <a:avLst/>
            </a:prstGeom>
            <a:noFill/>
            <a:ln cap="flat" cmpd="sng" w="28575">
              <a:solidFill>
                <a:schemeClr val="dk2"/>
              </a:solidFill>
              <a:prstDash val="solid"/>
              <a:round/>
              <a:headEnd len="med" w="med" type="none"/>
              <a:tailEnd len="med" w="med" type="triangle"/>
            </a:ln>
          </p:spPr>
        </p:cxnSp>
      </p:grpSp>
      <p:grpSp>
        <p:nvGrpSpPr>
          <p:cNvPr id="504" name="Google Shape;504;p62"/>
          <p:cNvGrpSpPr/>
          <p:nvPr/>
        </p:nvGrpSpPr>
        <p:grpSpPr>
          <a:xfrm>
            <a:off x="2705175" y="3855788"/>
            <a:ext cx="3125475" cy="557175"/>
            <a:chOff x="2013750" y="1836725"/>
            <a:chExt cx="3125475" cy="557175"/>
          </a:xfrm>
        </p:grpSpPr>
        <p:sp>
          <p:nvSpPr>
            <p:cNvPr id="505" name="Google Shape;505;p62"/>
            <p:cNvSpPr/>
            <p:nvPr/>
          </p:nvSpPr>
          <p:spPr>
            <a:xfrm>
              <a:off x="2013750" y="2023700"/>
              <a:ext cx="1053900" cy="3702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subject</a:t>
              </a:r>
              <a:endParaRPr/>
            </a:p>
          </p:txBody>
        </p:sp>
        <p:sp>
          <p:nvSpPr>
            <p:cNvPr id="506" name="Google Shape;506;p62"/>
            <p:cNvSpPr/>
            <p:nvPr/>
          </p:nvSpPr>
          <p:spPr>
            <a:xfrm>
              <a:off x="4226025" y="2048900"/>
              <a:ext cx="913200" cy="319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object</a:t>
              </a:r>
              <a:endParaRPr/>
            </a:p>
          </p:txBody>
        </p:sp>
        <p:sp>
          <p:nvSpPr>
            <p:cNvPr id="507" name="Google Shape;507;p62"/>
            <p:cNvSpPr txBox="1"/>
            <p:nvPr/>
          </p:nvSpPr>
          <p:spPr>
            <a:xfrm>
              <a:off x="3143895" y="1836725"/>
              <a:ext cx="1005900" cy="319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predicate</a:t>
              </a:r>
              <a:endParaRPr/>
            </a:p>
          </p:txBody>
        </p:sp>
        <p:cxnSp>
          <p:nvCxnSpPr>
            <p:cNvPr id="508" name="Google Shape;508;p62"/>
            <p:cNvCxnSpPr>
              <a:stCxn id="505" idx="3"/>
              <a:endCxn id="506" idx="1"/>
            </p:cNvCxnSpPr>
            <p:nvPr/>
          </p:nvCxnSpPr>
          <p:spPr>
            <a:xfrm>
              <a:off x="3067650" y="2208800"/>
              <a:ext cx="1158300" cy="0"/>
            </a:xfrm>
            <a:prstGeom prst="straightConnector1">
              <a:avLst/>
            </a:prstGeom>
            <a:noFill/>
            <a:ln cap="flat" cmpd="sng" w="28575">
              <a:solidFill>
                <a:schemeClr val="dk2"/>
              </a:solidFill>
              <a:prstDash val="solid"/>
              <a:round/>
              <a:headEnd len="med" w="med" type="none"/>
              <a:tailEnd len="med" w="med" type="triangle"/>
            </a:ln>
          </p:spPr>
        </p:cxnSp>
      </p:grpSp>
      <p:sp>
        <p:nvSpPr>
          <p:cNvPr id="509" name="Google Shape;509;p62"/>
          <p:cNvSpPr txBox="1"/>
          <p:nvPr/>
        </p:nvSpPr>
        <p:spPr>
          <a:xfrm>
            <a:off x="2127775" y="2048200"/>
            <a:ext cx="3878400" cy="452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&lt;graph uri&gt;</a:t>
            </a:r>
            <a:endParaRPr/>
          </a:p>
        </p:txBody>
      </p:sp>
      <p:sp>
        <p:nvSpPr>
          <p:cNvPr id="510" name="Google Shape;510;p62"/>
          <p:cNvSpPr/>
          <p:nvPr/>
        </p:nvSpPr>
        <p:spPr>
          <a:xfrm>
            <a:off x="7499900" y="3085425"/>
            <a:ext cx="983100" cy="316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TriG</a:t>
            </a:r>
            <a:endParaRPr/>
          </a:p>
        </p:txBody>
      </p:sp>
      <p:sp>
        <p:nvSpPr>
          <p:cNvPr id="511" name="Google Shape;511;p62"/>
          <p:cNvSpPr/>
          <p:nvPr/>
        </p:nvSpPr>
        <p:spPr>
          <a:xfrm>
            <a:off x="7499900" y="3461550"/>
            <a:ext cx="983100" cy="316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JSON-LD</a:t>
            </a:r>
            <a:endParaRPr/>
          </a:p>
        </p:txBody>
      </p:sp>
      <p:sp>
        <p:nvSpPr>
          <p:cNvPr id="512" name="Google Shape;512;p62"/>
          <p:cNvSpPr/>
          <p:nvPr/>
        </p:nvSpPr>
        <p:spPr>
          <a:xfrm>
            <a:off x="7499900" y="2709300"/>
            <a:ext cx="983100" cy="316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N-Quads</a:t>
            </a:r>
            <a:endParaRPr/>
          </a:p>
        </p:txBody>
      </p:sp>
      <p:sp>
        <p:nvSpPr>
          <p:cNvPr id="513" name="Google Shape;513;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RDF Graph Syntaxes: </a:t>
            </a:r>
            <a:r>
              <a:rPr lang="en" u="sng">
                <a:solidFill>
                  <a:schemeClr val="hlink"/>
                </a:solidFill>
                <a:hlinkClick r:id="rId3"/>
              </a:rPr>
              <a:t>N-Quads</a:t>
            </a:r>
            <a:endParaRPr>
              <a:solidFill>
                <a:srgbClr val="0B5394"/>
              </a:solidFill>
            </a:endParaRPr>
          </a:p>
        </p:txBody>
      </p:sp>
      <p:sp>
        <p:nvSpPr>
          <p:cNvPr id="519" name="Google Shape;519;p63"/>
          <p:cNvSpPr/>
          <p:nvPr/>
        </p:nvSpPr>
        <p:spPr>
          <a:xfrm>
            <a:off x="430525" y="1121050"/>
            <a:ext cx="983100" cy="316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N-Quads</a:t>
            </a:r>
            <a:endParaRPr>
              <a:solidFill>
                <a:srgbClr val="FF0000"/>
              </a:solidFill>
            </a:endParaRPr>
          </a:p>
        </p:txBody>
      </p:sp>
      <p:sp>
        <p:nvSpPr>
          <p:cNvPr id="520" name="Google Shape;520;p63"/>
          <p:cNvSpPr txBox="1"/>
          <p:nvPr/>
        </p:nvSpPr>
        <p:spPr>
          <a:xfrm>
            <a:off x="430525" y="1662800"/>
            <a:ext cx="8273100" cy="28863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&lt;http://maastrichtuniversity.nl&gt;</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&lt;http://www.w3.org/2000/01/rdf-schema#label&gt;</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Maastricht University</a:t>
            </a: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980000"/>
                </a:solidFill>
                <a:highlight>
                  <a:srgbClr val="FDF6E3"/>
                </a:highlight>
                <a:latin typeface="Courier New"/>
                <a:ea typeface="Courier New"/>
                <a:cs typeface="Courier New"/>
                <a:sym typeface="Courier New"/>
              </a:rPr>
              <a:t>&lt;http://example.org/mygraph&gt;</a:t>
            </a:r>
            <a:r>
              <a:rPr lang="en">
                <a:solidFill>
                  <a:srgbClr val="333333"/>
                </a:solidFill>
                <a:highlight>
                  <a:srgbClr val="FDF6E3"/>
                </a:highlight>
                <a:latin typeface="Courier New"/>
                <a:ea typeface="Courier New"/>
                <a:cs typeface="Courier New"/>
                <a:sym typeface="Courier New"/>
              </a:rPr>
              <a:t> .</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&lt;http://maastrichtuniversity.nl&gt;</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&lt;http://www.w3.org/1999/02/22-rdf-syntax-ns#type&gt;</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&lt;http://example.org/University&gt;</a:t>
            </a:r>
            <a:endParaRPr>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333333"/>
                </a:solidFill>
                <a:highlight>
                  <a:srgbClr val="FDF6E3"/>
                </a:highlight>
                <a:latin typeface="Courier New"/>
                <a:ea typeface="Courier New"/>
                <a:cs typeface="Courier New"/>
                <a:sym typeface="Courier New"/>
              </a:rPr>
              <a:t>            </a:t>
            </a:r>
            <a:r>
              <a:rPr lang="en">
                <a:solidFill>
                  <a:srgbClr val="980000"/>
                </a:solidFill>
                <a:highlight>
                  <a:srgbClr val="FDF6E3"/>
                </a:highlight>
                <a:latin typeface="Courier New"/>
                <a:ea typeface="Courier New"/>
                <a:cs typeface="Courier New"/>
                <a:sym typeface="Courier New"/>
              </a:rPr>
              <a:t>&lt;http://example.org/mygraph&gt;</a:t>
            </a:r>
            <a:r>
              <a:rPr lang="en">
                <a:solidFill>
                  <a:srgbClr val="333333"/>
                </a:solidFill>
                <a:highlight>
                  <a:srgbClr val="FDF6E3"/>
                </a:highlight>
                <a:latin typeface="Courier New"/>
                <a:ea typeface="Courier New"/>
                <a:cs typeface="Courier New"/>
                <a:sym typeface="Courier New"/>
              </a:rPr>
              <a:t> .</a:t>
            </a:r>
            <a:endParaRPr>
              <a:solidFill>
                <a:schemeClr val="dk2"/>
              </a:solidFill>
              <a:latin typeface="Courier New"/>
              <a:ea typeface="Courier New"/>
              <a:cs typeface="Courier New"/>
              <a:sym typeface="Courier New"/>
            </a:endParaRPr>
          </a:p>
        </p:txBody>
      </p:sp>
      <p:sp>
        <p:nvSpPr>
          <p:cNvPr id="521" name="Google Shape;521;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8"/>
          <p:cNvPicPr preferRelativeResize="0"/>
          <p:nvPr/>
        </p:nvPicPr>
        <p:blipFill>
          <a:blip r:embed="rId3">
            <a:alphaModFix/>
          </a:blip>
          <a:stretch>
            <a:fillRect/>
          </a:stretch>
        </p:blipFill>
        <p:spPr>
          <a:xfrm>
            <a:off x="491650" y="1251100"/>
            <a:ext cx="2488700" cy="3227525"/>
          </a:xfrm>
          <a:prstGeom prst="rect">
            <a:avLst/>
          </a:prstGeom>
          <a:noFill/>
          <a:ln>
            <a:noFill/>
          </a:ln>
        </p:spPr>
      </p:pic>
      <p:pic>
        <p:nvPicPr>
          <p:cNvPr id="120" name="Google Shape;120;p28"/>
          <p:cNvPicPr preferRelativeResize="0"/>
          <p:nvPr/>
        </p:nvPicPr>
        <p:blipFill>
          <a:blip r:embed="rId4">
            <a:alphaModFix/>
          </a:blip>
          <a:stretch>
            <a:fillRect/>
          </a:stretch>
        </p:blipFill>
        <p:spPr>
          <a:xfrm>
            <a:off x="3255437" y="1447686"/>
            <a:ext cx="3050225" cy="3146127"/>
          </a:xfrm>
          <a:prstGeom prst="rect">
            <a:avLst/>
          </a:prstGeom>
          <a:noFill/>
          <a:ln>
            <a:noFill/>
          </a:ln>
        </p:spPr>
      </p:pic>
      <p:pic>
        <p:nvPicPr>
          <p:cNvPr id="121" name="Google Shape;121;p28"/>
          <p:cNvPicPr preferRelativeResize="0"/>
          <p:nvPr/>
        </p:nvPicPr>
        <p:blipFill>
          <a:blip r:embed="rId5">
            <a:alphaModFix/>
          </a:blip>
          <a:stretch>
            <a:fillRect/>
          </a:stretch>
        </p:blipFill>
        <p:spPr>
          <a:xfrm>
            <a:off x="5544525" y="1217250"/>
            <a:ext cx="856275" cy="856275"/>
          </a:xfrm>
          <a:prstGeom prst="rect">
            <a:avLst/>
          </a:prstGeom>
          <a:noFill/>
          <a:ln>
            <a:noFill/>
          </a:ln>
        </p:spPr>
      </p:pic>
      <p:pic>
        <p:nvPicPr>
          <p:cNvPr id="122" name="Google Shape;122;p28"/>
          <p:cNvPicPr preferRelativeResize="0"/>
          <p:nvPr/>
        </p:nvPicPr>
        <p:blipFill>
          <a:blip r:embed="rId6">
            <a:alphaModFix/>
          </a:blip>
          <a:stretch>
            <a:fillRect/>
          </a:stretch>
        </p:blipFill>
        <p:spPr>
          <a:xfrm>
            <a:off x="6305663" y="2163588"/>
            <a:ext cx="672326" cy="816325"/>
          </a:xfrm>
          <a:prstGeom prst="rect">
            <a:avLst/>
          </a:prstGeom>
          <a:noFill/>
          <a:ln>
            <a:noFill/>
          </a:ln>
        </p:spPr>
      </p:pic>
      <p:pic>
        <p:nvPicPr>
          <p:cNvPr id="123" name="Google Shape;123;p28"/>
          <p:cNvPicPr preferRelativeResize="0"/>
          <p:nvPr/>
        </p:nvPicPr>
        <p:blipFill>
          <a:blip r:embed="rId5">
            <a:alphaModFix/>
          </a:blip>
          <a:stretch>
            <a:fillRect/>
          </a:stretch>
        </p:blipFill>
        <p:spPr>
          <a:xfrm>
            <a:off x="7950675" y="1217250"/>
            <a:ext cx="856275" cy="856275"/>
          </a:xfrm>
          <a:prstGeom prst="rect">
            <a:avLst/>
          </a:prstGeom>
          <a:noFill/>
          <a:ln>
            <a:noFill/>
          </a:ln>
        </p:spPr>
      </p:pic>
      <p:cxnSp>
        <p:nvCxnSpPr>
          <p:cNvPr id="124" name="Google Shape;124;p28"/>
          <p:cNvCxnSpPr>
            <a:stCxn id="121" idx="3"/>
            <a:endCxn id="123" idx="1"/>
          </p:cNvCxnSpPr>
          <p:nvPr/>
        </p:nvCxnSpPr>
        <p:spPr>
          <a:xfrm>
            <a:off x="6400800" y="1645388"/>
            <a:ext cx="1549800" cy="0"/>
          </a:xfrm>
          <a:prstGeom prst="straightConnector1">
            <a:avLst/>
          </a:prstGeom>
          <a:noFill/>
          <a:ln cap="flat" cmpd="sng" w="28575">
            <a:solidFill>
              <a:srgbClr val="0000FF"/>
            </a:solidFill>
            <a:prstDash val="solid"/>
            <a:round/>
            <a:headEnd len="med" w="med" type="triangle"/>
            <a:tailEnd len="med" w="med" type="triangle"/>
          </a:ln>
        </p:spPr>
      </p:cxnSp>
      <p:cxnSp>
        <p:nvCxnSpPr>
          <p:cNvPr id="125" name="Google Shape;125;p28"/>
          <p:cNvCxnSpPr>
            <a:stCxn id="121" idx="2"/>
            <a:endCxn id="122" idx="1"/>
          </p:cNvCxnSpPr>
          <p:nvPr/>
        </p:nvCxnSpPr>
        <p:spPr>
          <a:xfrm>
            <a:off x="5972663" y="2073525"/>
            <a:ext cx="333000" cy="498300"/>
          </a:xfrm>
          <a:prstGeom prst="straightConnector1">
            <a:avLst/>
          </a:prstGeom>
          <a:noFill/>
          <a:ln cap="flat" cmpd="sng" w="28575">
            <a:solidFill>
              <a:srgbClr val="E06666"/>
            </a:solidFill>
            <a:prstDash val="dash"/>
            <a:round/>
            <a:headEnd len="med" w="med" type="none"/>
            <a:tailEnd len="med" w="med" type="triangle"/>
          </a:ln>
        </p:spPr>
      </p:cxnSp>
      <p:cxnSp>
        <p:nvCxnSpPr>
          <p:cNvPr id="126" name="Google Shape;126;p28"/>
          <p:cNvCxnSpPr>
            <a:stCxn id="122" idx="3"/>
            <a:endCxn id="127" idx="1"/>
          </p:cNvCxnSpPr>
          <p:nvPr/>
        </p:nvCxnSpPr>
        <p:spPr>
          <a:xfrm>
            <a:off x="6977988" y="2571751"/>
            <a:ext cx="447900" cy="0"/>
          </a:xfrm>
          <a:prstGeom prst="straightConnector1">
            <a:avLst/>
          </a:prstGeom>
          <a:noFill/>
          <a:ln cap="flat" cmpd="sng" w="28575">
            <a:solidFill>
              <a:srgbClr val="E06666"/>
            </a:solidFill>
            <a:prstDash val="dash"/>
            <a:round/>
            <a:headEnd len="med" w="med" type="none"/>
            <a:tailEnd len="med" w="med" type="triangle"/>
          </a:ln>
        </p:spPr>
      </p:cxnSp>
      <p:sp>
        <p:nvSpPr>
          <p:cNvPr id="128" name="Google Shape;128;p28"/>
          <p:cNvSpPr txBox="1"/>
          <p:nvPr/>
        </p:nvSpPr>
        <p:spPr>
          <a:xfrm>
            <a:off x="6344750" y="1160450"/>
            <a:ext cx="17970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information sharing</a:t>
            </a:r>
            <a:endParaRPr/>
          </a:p>
        </p:txBody>
      </p:sp>
      <p:pic>
        <p:nvPicPr>
          <p:cNvPr id="129" name="Google Shape;129;p28"/>
          <p:cNvPicPr preferRelativeResize="0"/>
          <p:nvPr/>
        </p:nvPicPr>
        <p:blipFill>
          <a:blip r:embed="rId7">
            <a:alphaModFix/>
          </a:blip>
          <a:stretch>
            <a:fillRect/>
          </a:stretch>
        </p:blipFill>
        <p:spPr>
          <a:xfrm>
            <a:off x="2980350" y="3382700"/>
            <a:ext cx="856275" cy="856275"/>
          </a:xfrm>
          <a:prstGeom prst="rect">
            <a:avLst/>
          </a:prstGeom>
          <a:noFill/>
          <a:ln>
            <a:noFill/>
          </a:ln>
        </p:spPr>
      </p:pic>
      <p:sp>
        <p:nvSpPr>
          <p:cNvPr id="130" name="Google Shape;130;p28"/>
          <p:cNvSpPr txBox="1"/>
          <p:nvPr>
            <p:ph idx="4294967295" type="title"/>
          </p:nvPr>
        </p:nvSpPr>
        <p:spPr>
          <a:xfrm>
            <a:off x="311700" y="445025"/>
            <a:ext cx="599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World Wide Web</a:t>
            </a:r>
            <a:endParaRPr>
              <a:solidFill>
                <a:srgbClr val="0B5394"/>
              </a:solidFill>
            </a:endParaRPr>
          </a:p>
        </p:txBody>
      </p:sp>
      <p:pic>
        <p:nvPicPr>
          <p:cNvPr id="127" name="Google Shape;127;p28"/>
          <p:cNvPicPr preferRelativeResize="0"/>
          <p:nvPr/>
        </p:nvPicPr>
        <p:blipFill>
          <a:blip r:embed="rId6">
            <a:alphaModFix/>
          </a:blip>
          <a:stretch>
            <a:fillRect/>
          </a:stretch>
        </p:blipFill>
        <p:spPr>
          <a:xfrm>
            <a:off x="7425888" y="2163588"/>
            <a:ext cx="672326" cy="816325"/>
          </a:xfrm>
          <a:prstGeom prst="rect">
            <a:avLst/>
          </a:prstGeom>
          <a:noFill/>
          <a:ln>
            <a:noFill/>
          </a:ln>
        </p:spPr>
      </p:pic>
      <p:cxnSp>
        <p:nvCxnSpPr>
          <p:cNvPr id="131" name="Google Shape;131;p28"/>
          <p:cNvCxnSpPr>
            <a:stCxn id="127" idx="3"/>
            <a:endCxn id="123" idx="2"/>
          </p:cNvCxnSpPr>
          <p:nvPr/>
        </p:nvCxnSpPr>
        <p:spPr>
          <a:xfrm flipH="1" rot="10800000">
            <a:off x="8098213" y="2073451"/>
            <a:ext cx="280500" cy="498300"/>
          </a:xfrm>
          <a:prstGeom prst="straightConnector1">
            <a:avLst/>
          </a:prstGeom>
          <a:noFill/>
          <a:ln cap="flat" cmpd="sng" w="28575">
            <a:solidFill>
              <a:srgbClr val="E06666"/>
            </a:solidFill>
            <a:prstDash val="dash"/>
            <a:round/>
            <a:headEnd len="med" w="med" type="none"/>
            <a:tailEnd len="med" w="med" type="triangle"/>
          </a:ln>
        </p:spPr>
      </p:cxnSp>
      <p:sp>
        <p:nvSpPr>
          <p:cNvPr id="132" name="Google Shape;132;p28"/>
          <p:cNvSpPr txBox="1"/>
          <p:nvPr/>
        </p:nvSpPr>
        <p:spPr>
          <a:xfrm>
            <a:off x="6375175" y="3154675"/>
            <a:ext cx="2556300" cy="10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Humans</a:t>
            </a:r>
            <a:r>
              <a:rPr lang="en"/>
              <a:t> have to make sense of (extract </a:t>
            </a:r>
            <a:r>
              <a:rPr b="1" lang="en">
                <a:solidFill>
                  <a:srgbClr val="CC0000"/>
                </a:solidFill>
              </a:rPr>
              <a:t>knowledge</a:t>
            </a:r>
            <a:r>
              <a:rPr lang="en"/>
              <a:t> from) the information content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RDF Graph Syntaxes: </a:t>
            </a:r>
            <a:r>
              <a:rPr lang="en" u="sng">
                <a:solidFill>
                  <a:schemeClr val="hlink"/>
                </a:solidFill>
                <a:hlinkClick r:id="rId3"/>
              </a:rPr>
              <a:t>TriG</a:t>
            </a:r>
            <a:endParaRPr>
              <a:solidFill>
                <a:srgbClr val="0B5394"/>
              </a:solidFill>
            </a:endParaRPr>
          </a:p>
        </p:txBody>
      </p:sp>
      <p:sp>
        <p:nvSpPr>
          <p:cNvPr id="527" name="Google Shape;527;p64"/>
          <p:cNvSpPr txBox="1"/>
          <p:nvPr/>
        </p:nvSpPr>
        <p:spPr>
          <a:xfrm>
            <a:off x="887725" y="1662800"/>
            <a:ext cx="7188000" cy="23097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200">
                <a:solidFill>
                  <a:srgbClr val="2AA198"/>
                </a:solidFill>
                <a:highlight>
                  <a:srgbClr val="FDF6E3"/>
                </a:highlight>
                <a:latin typeface="Courier New"/>
                <a:ea typeface="Courier New"/>
                <a:cs typeface="Courier New"/>
                <a:sym typeface="Courier New"/>
              </a:rPr>
              <a:t>@prefix </a:t>
            </a:r>
            <a:r>
              <a:rPr lang="en" sz="1200">
                <a:solidFill>
                  <a:srgbClr val="6C71C4"/>
                </a:solidFill>
                <a:highlight>
                  <a:srgbClr val="FDF6E3"/>
                </a:highlight>
                <a:latin typeface="Courier New"/>
                <a:ea typeface="Courier New"/>
                <a:cs typeface="Courier New"/>
                <a:sym typeface="Courier New"/>
              </a:rPr>
              <a:t>rdf:</a:t>
            </a:r>
            <a:r>
              <a:rPr lang="en" sz="1200">
                <a:solidFill>
                  <a:srgbClr val="333333"/>
                </a:solidFill>
                <a:highlight>
                  <a:srgbClr val="FDF6E3"/>
                </a:highlight>
                <a:latin typeface="Courier New"/>
                <a:ea typeface="Courier New"/>
                <a:cs typeface="Courier New"/>
                <a:sym typeface="Courier New"/>
              </a:rPr>
              <a:t> &lt;http://www.w3.org/1999/02/22-rdf-syntax-ns#&gt;</a:t>
            </a:r>
            <a:endParaRPr sz="1200">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2AA198"/>
                </a:solidFill>
                <a:highlight>
                  <a:srgbClr val="FDF6E3"/>
                </a:highlight>
                <a:latin typeface="Courier New"/>
                <a:ea typeface="Courier New"/>
                <a:cs typeface="Courier New"/>
                <a:sym typeface="Courier New"/>
              </a:rPr>
              <a:t>@prefix </a:t>
            </a:r>
            <a:r>
              <a:rPr lang="en" sz="1200">
                <a:solidFill>
                  <a:srgbClr val="6C71C4"/>
                </a:solidFill>
                <a:highlight>
                  <a:srgbClr val="FDF6E3"/>
                </a:highlight>
                <a:latin typeface="Courier New"/>
                <a:ea typeface="Courier New"/>
                <a:cs typeface="Courier New"/>
                <a:sym typeface="Courier New"/>
              </a:rPr>
              <a:t>rdfs:</a:t>
            </a:r>
            <a:r>
              <a:rPr lang="en" sz="1200">
                <a:solidFill>
                  <a:srgbClr val="333333"/>
                </a:solidFill>
                <a:highlight>
                  <a:srgbClr val="FDF6E3"/>
                </a:highlight>
                <a:latin typeface="Courier New"/>
                <a:ea typeface="Courier New"/>
                <a:cs typeface="Courier New"/>
                <a:sym typeface="Courier New"/>
              </a:rPr>
              <a:t> &lt;http://www.w3.org/2000/01/rdf-schema#&gt;</a:t>
            </a:r>
            <a:endParaRPr sz="1200">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2AA198"/>
                </a:solidFill>
                <a:highlight>
                  <a:srgbClr val="FDF6E3"/>
                </a:highlight>
                <a:latin typeface="Courier New"/>
                <a:ea typeface="Courier New"/>
                <a:cs typeface="Courier New"/>
                <a:sym typeface="Courier New"/>
              </a:rPr>
              <a:t>@prefix </a:t>
            </a:r>
            <a:r>
              <a:rPr lang="en" sz="1200">
                <a:solidFill>
                  <a:srgbClr val="6C71C4"/>
                </a:solidFill>
                <a:highlight>
                  <a:srgbClr val="FDF6E3"/>
                </a:highlight>
                <a:latin typeface="Courier New"/>
                <a:ea typeface="Courier New"/>
                <a:cs typeface="Courier New"/>
                <a:sym typeface="Courier New"/>
              </a:rPr>
              <a:t>:</a:t>
            </a:r>
            <a:r>
              <a:rPr lang="en" sz="1200">
                <a:solidFill>
                  <a:srgbClr val="333333"/>
                </a:solidFill>
                <a:highlight>
                  <a:srgbClr val="FDF6E3"/>
                </a:highlight>
                <a:latin typeface="Courier New"/>
                <a:ea typeface="Courier New"/>
                <a:cs typeface="Courier New"/>
                <a:sym typeface="Courier New"/>
              </a:rPr>
              <a:t> &lt;http://example.org/&gt;</a:t>
            </a:r>
            <a:endParaRPr sz="1200">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980000"/>
                </a:solidFill>
                <a:highlight>
                  <a:srgbClr val="FDF6E3"/>
                </a:highlight>
                <a:latin typeface="Courier New"/>
                <a:ea typeface="Courier New"/>
                <a:cs typeface="Courier New"/>
                <a:sym typeface="Courier New"/>
              </a:rPr>
              <a:t>:mygraph</a:t>
            </a:r>
            <a:r>
              <a:rPr lang="en" sz="1200">
                <a:solidFill>
                  <a:srgbClr val="333333"/>
                </a:solidFill>
                <a:highlight>
                  <a:srgbClr val="FDF6E3"/>
                </a:highlight>
                <a:latin typeface="Courier New"/>
                <a:ea typeface="Courier New"/>
                <a:cs typeface="Courier New"/>
                <a:sym typeface="Courier New"/>
              </a:rPr>
              <a:t> {</a:t>
            </a:r>
            <a:endParaRPr sz="1200">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333333"/>
                </a:solidFill>
                <a:highlight>
                  <a:srgbClr val="FDF6E3"/>
                </a:highlight>
                <a:latin typeface="Courier New"/>
                <a:ea typeface="Courier New"/>
                <a:cs typeface="Courier New"/>
                <a:sym typeface="Courier New"/>
              </a:rPr>
              <a:t>   &lt;http://maastrichtuniversity.nl&gt; </a:t>
            </a:r>
            <a:r>
              <a:rPr lang="en" sz="1200">
                <a:solidFill>
                  <a:srgbClr val="6C71C4"/>
                </a:solidFill>
                <a:highlight>
                  <a:srgbClr val="FDF6E3"/>
                </a:highlight>
                <a:latin typeface="Courier New"/>
                <a:ea typeface="Courier New"/>
                <a:cs typeface="Courier New"/>
                <a:sym typeface="Courier New"/>
              </a:rPr>
              <a:t>a</a:t>
            </a:r>
            <a:r>
              <a:rPr lang="en" sz="1200">
                <a:solidFill>
                  <a:srgbClr val="333333"/>
                </a:solidFill>
                <a:highlight>
                  <a:srgbClr val="FDF6E3"/>
                </a:highlight>
                <a:latin typeface="Courier New"/>
                <a:ea typeface="Courier New"/>
                <a:cs typeface="Courier New"/>
                <a:sym typeface="Courier New"/>
              </a:rPr>
              <a:t> </a:t>
            </a:r>
            <a:r>
              <a:rPr lang="en" sz="1200">
                <a:solidFill>
                  <a:srgbClr val="6C71C4"/>
                </a:solidFill>
                <a:highlight>
                  <a:srgbClr val="FDF6E3"/>
                </a:highlight>
                <a:latin typeface="Courier New"/>
                <a:ea typeface="Courier New"/>
                <a:cs typeface="Courier New"/>
                <a:sym typeface="Courier New"/>
              </a:rPr>
              <a:t>:</a:t>
            </a:r>
            <a:r>
              <a:rPr lang="en" sz="1200">
                <a:solidFill>
                  <a:srgbClr val="333333"/>
                </a:solidFill>
                <a:highlight>
                  <a:srgbClr val="FDF6E3"/>
                </a:highlight>
                <a:latin typeface="Courier New"/>
                <a:ea typeface="Courier New"/>
                <a:cs typeface="Courier New"/>
                <a:sym typeface="Courier New"/>
              </a:rPr>
              <a:t>University ;</a:t>
            </a:r>
            <a:endParaRPr sz="1200">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333333"/>
                </a:solidFill>
                <a:highlight>
                  <a:srgbClr val="FDF6E3"/>
                </a:highlight>
                <a:latin typeface="Courier New"/>
                <a:ea typeface="Courier New"/>
                <a:cs typeface="Courier New"/>
                <a:sym typeface="Courier New"/>
              </a:rPr>
              <a:t>       </a:t>
            </a:r>
            <a:r>
              <a:rPr lang="en" sz="1200">
                <a:solidFill>
                  <a:srgbClr val="6C71C4"/>
                </a:solidFill>
                <a:highlight>
                  <a:srgbClr val="FDF6E3"/>
                </a:highlight>
                <a:latin typeface="Courier New"/>
                <a:ea typeface="Courier New"/>
                <a:cs typeface="Courier New"/>
                <a:sym typeface="Courier New"/>
              </a:rPr>
              <a:t>rdfs:</a:t>
            </a:r>
            <a:r>
              <a:rPr lang="en" sz="1200">
                <a:solidFill>
                  <a:srgbClr val="333333"/>
                </a:solidFill>
                <a:highlight>
                  <a:srgbClr val="FDF6E3"/>
                </a:highlight>
                <a:latin typeface="Courier New"/>
                <a:ea typeface="Courier New"/>
                <a:cs typeface="Courier New"/>
                <a:sym typeface="Courier New"/>
              </a:rPr>
              <a:t>label </a:t>
            </a:r>
            <a:r>
              <a:rPr lang="en" sz="1200">
                <a:solidFill>
                  <a:srgbClr val="2AA198"/>
                </a:solidFill>
                <a:highlight>
                  <a:srgbClr val="FDF6E3"/>
                </a:highlight>
                <a:latin typeface="Courier New"/>
                <a:ea typeface="Courier New"/>
                <a:cs typeface="Courier New"/>
                <a:sym typeface="Courier New"/>
              </a:rPr>
              <a:t>"</a:t>
            </a:r>
            <a:r>
              <a:rPr lang="en" sz="1200">
                <a:solidFill>
                  <a:srgbClr val="859900"/>
                </a:solidFill>
                <a:highlight>
                  <a:srgbClr val="FDF6E3"/>
                </a:highlight>
                <a:latin typeface="Courier New"/>
                <a:ea typeface="Courier New"/>
                <a:cs typeface="Courier New"/>
                <a:sym typeface="Courier New"/>
              </a:rPr>
              <a:t>Maastricht University</a:t>
            </a:r>
            <a:r>
              <a:rPr lang="en" sz="1200">
                <a:solidFill>
                  <a:srgbClr val="2AA198"/>
                </a:solidFill>
                <a:highlight>
                  <a:srgbClr val="FDF6E3"/>
                </a:highlight>
                <a:latin typeface="Courier New"/>
                <a:ea typeface="Courier New"/>
                <a:cs typeface="Courier New"/>
                <a:sym typeface="Courier New"/>
              </a:rPr>
              <a:t>"</a:t>
            </a:r>
            <a:r>
              <a:rPr lang="en" sz="1200">
                <a:solidFill>
                  <a:srgbClr val="333333"/>
                </a:solidFill>
                <a:highlight>
                  <a:srgbClr val="FDF6E3"/>
                </a:highlight>
                <a:latin typeface="Courier New"/>
                <a:ea typeface="Courier New"/>
                <a:cs typeface="Courier New"/>
                <a:sym typeface="Courier New"/>
              </a:rPr>
              <a:t> .</a:t>
            </a:r>
            <a:endParaRPr sz="1200">
              <a:solidFill>
                <a:srgbClr val="33333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333333"/>
                </a:solidFill>
                <a:highlight>
                  <a:srgbClr val="FDF6E3"/>
                </a:highlight>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p:txBody>
      </p:sp>
      <p:sp>
        <p:nvSpPr>
          <p:cNvPr id="528" name="Google Shape;528;p64"/>
          <p:cNvSpPr/>
          <p:nvPr/>
        </p:nvSpPr>
        <p:spPr>
          <a:xfrm>
            <a:off x="430525" y="1182025"/>
            <a:ext cx="670800" cy="316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TriG</a:t>
            </a:r>
            <a:endParaRPr>
              <a:solidFill>
                <a:srgbClr val="FF0000"/>
              </a:solidFill>
            </a:endParaRPr>
          </a:p>
        </p:txBody>
      </p:sp>
      <p:sp>
        <p:nvSpPr>
          <p:cNvPr id="529" name="Google Shape;529;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RDF Graph Syntaxes: </a:t>
            </a:r>
            <a:r>
              <a:rPr lang="en" u="sng">
                <a:solidFill>
                  <a:schemeClr val="hlink"/>
                </a:solidFill>
                <a:hlinkClick r:id="rId3"/>
              </a:rPr>
              <a:t>JSON-LD</a:t>
            </a:r>
            <a:endParaRPr>
              <a:solidFill>
                <a:srgbClr val="0B5394"/>
              </a:solidFill>
            </a:endParaRPr>
          </a:p>
        </p:txBody>
      </p:sp>
      <p:sp>
        <p:nvSpPr>
          <p:cNvPr id="535" name="Google Shape;535;p65"/>
          <p:cNvSpPr txBox="1"/>
          <p:nvPr/>
        </p:nvSpPr>
        <p:spPr>
          <a:xfrm>
            <a:off x="430525" y="1662800"/>
            <a:ext cx="8273100" cy="32733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B58900"/>
                </a:solidFill>
                <a:highlight>
                  <a:srgbClr val="FDF6E3"/>
                </a:highlight>
                <a:latin typeface="Courier New"/>
                <a:ea typeface="Courier New"/>
                <a:cs typeface="Courier New"/>
                <a:sym typeface="Courier New"/>
              </a:rPr>
              <a:t>@context</a:t>
            </a:r>
            <a:r>
              <a:rPr lang="en">
                <a:solidFill>
                  <a:srgbClr val="2AA198"/>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B58900"/>
                </a:solidFill>
                <a:highlight>
                  <a:srgbClr val="FDF6E3"/>
                </a:highlight>
                <a:latin typeface="Courier New"/>
                <a:ea typeface="Courier New"/>
                <a:cs typeface="Courier New"/>
                <a:sym typeface="Courier New"/>
              </a:rPr>
              <a:t>ex</a:t>
            </a:r>
            <a:r>
              <a:rPr lang="en">
                <a:solidFill>
                  <a:srgbClr val="2AA198"/>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http://example.org/</a:t>
            </a: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B58900"/>
                </a:solidFill>
                <a:highlight>
                  <a:srgbClr val="FDF6E3"/>
                </a:highlight>
                <a:latin typeface="Courier New"/>
                <a:ea typeface="Courier New"/>
                <a:cs typeface="Courier New"/>
                <a:sym typeface="Courier New"/>
              </a:rPr>
              <a:t>rdfs</a:t>
            </a:r>
            <a:r>
              <a:rPr lang="en">
                <a:solidFill>
                  <a:srgbClr val="2AA198"/>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http://www.w3.org/2000/01/rdf-schema#</a:t>
            </a: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B58900"/>
                </a:solidFill>
                <a:highlight>
                  <a:srgbClr val="FDF6E3"/>
                </a:highlight>
                <a:latin typeface="Courier New"/>
                <a:ea typeface="Courier New"/>
                <a:cs typeface="Courier New"/>
                <a:sym typeface="Courier New"/>
              </a:rPr>
              <a:t>@id</a:t>
            </a:r>
            <a:r>
              <a:rPr lang="en">
                <a:solidFill>
                  <a:srgbClr val="2AA198"/>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ex:mygraph</a:t>
            </a: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B58900"/>
                </a:solidFill>
                <a:highlight>
                  <a:srgbClr val="FDF6E3"/>
                </a:highlight>
                <a:latin typeface="Courier New"/>
                <a:ea typeface="Courier New"/>
                <a:cs typeface="Courier New"/>
                <a:sym typeface="Courier New"/>
              </a:rPr>
              <a:t>@graph</a:t>
            </a:r>
            <a:r>
              <a:rPr lang="en">
                <a:solidFill>
                  <a:srgbClr val="2AA198"/>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  </a:t>
            </a:r>
            <a:endParaRPr>
              <a:solidFill>
                <a:srgbClr val="333333"/>
              </a:solidFill>
              <a:highlight>
                <a:srgbClr val="FDF6E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B58900"/>
                </a:solidFill>
                <a:highlight>
                  <a:srgbClr val="FDF6E3"/>
                </a:highlight>
                <a:latin typeface="Courier New"/>
                <a:ea typeface="Courier New"/>
                <a:cs typeface="Courier New"/>
                <a:sym typeface="Courier New"/>
              </a:rPr>
              <a:t>@id</a:t>
            </a:r>
            <a:r>
              <a:rPr lang="en">
                <a:solidFill>
                  <a:srgbClr val="2AA198"/>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http://maastrichtuniversity.nl</a:t>
            </a: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B58900"/>
                </a:solidFill>
                <a:highlight>
                  <a:srgbClr val="FDF6E3"/>
                </a:highlight>
                <a:latin typeface="Courier New"/>
                <a:ea typeface="Courier New"/>
                <a:cs typeface="Courier New"/>
                <a:sym typeface="Courier New"/>
              </a:rPr>
              <a:t>@type</a:t>
            </a:r>
            <a:r>
              <a:rPr lang="en">
                <a:solidFill>
                  <a:srgbClr val="2AA198"/>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ex:University</a:t>
            </a: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B58900"/>
                </a:solidFill>
                <a:highlight>
                  <a:srgbClr val="FDF6E3"/>
                </a:highlight>
                <a:latin typeface="Courier New"/>
                <a:ea typeface="Courier New"/>
                <a:cs typeface="Courier New"/>
                <a:sym typeface="Courier New"/>
              </a:rPr>
              <a:t>rdfs:label</a:t>
            </a:r>
            <a:r>
              <a:rPr lang="en">
                <a:solidFill>
                  <a:srgbClr val="2AA198"/>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r>
              <a:rPr lang="en">
                <a:solidFill>
                  <a:srgbClr val="859900"/>
                </a:solidFill>
                <a:highlight>
                  <a:srgbClr val="FDF6E3"/>
                </a:highlight>
                <a:latin typeface="Courier New"/>
                <a:ea typeface="Courier New"/>
                <a:cs typeface="Courier New"/>
                <a:sym typeface="Courier New"/>
              </a:rPr>
              <a:t>Maastricht University</a:t>
            </a:r>
            <a:r>
              <a:rPr lang="en">
                <a:solidFill>
                  <a:srgbClr val="2AA198"/>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   </a:t>
            </a:r>
            <a:endParaRPr>
              <a:solidFill>
                <a:srgbClr val="333333"/>
              </a:solidFill>
              <a:highlight>
                <a:srgbClr val="FDF6E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333333"/>
                </a:solidFill>
                <a:highlight>
                  <a:srgbClr val="FDF6E3"/>
                </a:highlight>
                <a:latin typeface="Courier New"/>
                <a:ea typeface="Courier New"/>
                <a:cs typeface="Courier New"/>
                <a:sym typeface="Courier New"/>
              </a:rPr>
              <a:t>   </a:t>
            </a:r>
            <a:r>
              <a:rPr lang="en">
                <a:solidFill>
                  <a:srgbClr val="2AA198"/>
                </a:solidFill>
                <a:highlight>
                  <a:srgbClr val="FDF6E3"/>
                </a:highlight>
                <a:latin typeface="Courier New"/>
                <a:ea typeface="Courier New"/>
                <a:cs typeface="Courier New"/>
                <a:sym typeface="Courier New"/>
              </a:rPr>
              <a:t>]</a:t>
            </a:r>
            <a:endParaRPr>
              <a:solidFill>
                <a:srgbClr val="2AA198"/>
              </a:solidFill>
              <a:highlight>
                <a:srgbClr val="FDF6E3"/>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rgbClr val="2AA198"/>
                </a:solidFill>
                <a:highlight>
                  <a:srgbClr val="FDF6E3"/>
                </a:highlight>
                <a:latin typeface="Courier New"/>
                <a:ea typeface="Courier New"/>
                <a:cs typeface="Courier New"/>
                <a:sym typeface="Courier New"/>
              </a:rPr>
              <a:t>}</a:t>
            </a:r>
            <a:r>
              <a:rPr lang="en">
                <a:solidFill>
                  <a:srgbClr val="333333"/>
                </a:solidFill>
                <a:highlight>
                  <a:srgbClr val="FDF6E3"/>
                </a:highlight>
                <a:latin typeface="Courier New"/>
                <a:ea typeface="Courier New"/>
                <a:cs typeface="Courier New"/>
                <a:sym typeface="Courier New"/>
              </a:rPr>
              <a:t> </a:t>
            </a:r>
            <a:endParaRPr>
              <a:solidFill>
                <a:schemeClr val="dk2"/>
              </a:solidFill>
              <a:latin typeface="Courier New"/>
              <a:ea typeface="Courier New"/>
              <a:cs typeface="Courier New"/>
              <a:sym typeface="Courier New"/>
            </a:endParaRPr>
          </a:p>
        </p:txBody>
      </p:sp>
      <p:sp>
        <p:nvSpPr>
          <p:cNvPr id="536" name="Google Shape;536;p65"/>
          <p:cNvSpPr/>
          <p:nvPr/>
        </p:nvSpPr>
        <p:spPr>
          <a:xfrm>
            <a:off x="430525" y="1105850"/>
            <a:ext cx="983100" cy="316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JSON-LD</a:t>
            </a:r>
            <a:endParaRPr>
              <a:solidFill>
                <a:srgbClr val="FF0000"/>
              </a:solidFill>
            </a:endParaRPr>
          </a:p>
        </p:txBody>
      </p:sp>
      <p:sp>
        <p:nvSpPr>
          <p:cNvPr id="537" name="Google Shape;537;p65"/>
          <p:cNvSpPr txBox="1"/>
          <p:nvPr/>
        </p:nvSpPr>
        <p:spPr>
          <a:xfrm>
            <a:off x="6363800" y="589775"/>
            <a:ext cx="24075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see</a:t>
            </a:r>
            <a:endParaRPr/>
          </a:p>
          <a:p>
            <a:pPr indent="0" lvl="0" marL="0" rtl="0" algn="l">
              <a:spcBef>
                <a:spcPts val="0"/>
              </a:spcBef>
              <a:spcAft>
                <a:spcPts val="0"/>
              </a:spcAft>
              <a:buNone/>
            </a:pPr>
            <a:r>
              <a:rPr lang="en" sz="1100" u="sng">
                <a:solidFill>
                  <a:schemeClr val="hlink"/>
                </a:solidFill>
                <a:hlinkClick r:id="rId4"/>
              </a:rPr>
              <a:t>https://json-ld.org/playground/</a:t>
            </a:r>
            <a:endParaRPr/>
          </a:p>
        </p:txBody>
      </p:sp>
      <p:sp>
        <p:nvSpPr>
          <p:cNvPr id="538" name="Google Shape;538;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2" name="Shape 542"/>
        <p:cNvGrpSpPr/>
        <p:nvPr/>
      </p:nvGrpSpPr>
      <p:grpSpPr>
        <a:xfrm>
          <a:off x="0" y="0"/>
          <a:ext cx="0" cy="0"/>
          <a:chOff x="0" y="0"/>
          <a:chExt cx="0" cy="0"/>
        </a:xfrm>
      </p:grpSpPr>
      <p:pic>
        <p:nvPicPr>
          <p:cNvPr descr="poll-type-id" id="543" name="Google Shape;543;p66">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544" name="Google Shape;544;p66">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545" name="Google Shape;545;p66"/>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Which RDF syntax does not allow the specification of prefixes?</a:t>
            </a:r>
            <a:endParaRPr b="1" sz="3600">
              <a:solidFill>
                <a:srgbClr val="5B5B5B"/>
              </a:solidFill>
              <a:latin typeface="Roboto"/>
              <a:ea typeface="Roboto"/>
              <a:cs typeface="Roboto"/>
              <a:sym typeface="Roboto"/>
            </a:endParaRPr>
          </a:p>
        </p:txBody>
      </p:sp>
      <p:sp>
        <p:nvSpPr>
          <p:cNvPr descr="footer-id" id="546" name="Google Shape;546;p66"/>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547" name="Google Shape;547;p66"/>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7"/>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KG from structured data</a:t>
            </a:r>
            <a:endParaRPr/>
          </a:p>
        </p:txBody>
      </p:sp>
      <p:sp>
        <p:nvSpPr>
          <p:cNvPr id="553" name="Google Shape;553;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4" name="Google Shape;554;p67"/>
          <p:cNvPicPr preferRelativeResize="0"/>
          <p:nvPr/>
        </p:nvPicPr>
        <p:blipFill>
          <a:blip r:embed="rId3">
            <a:alphaModFix/>
          </a:blip>
          <a:stretch>
            <a:fillRect/>
          </a:stretch>
        </p:blipFill>
        <p:spPr>
          <a:xfrm>
            <a:off x="1069638" y="789125"/>
            <a:ext cx="7004723" cy="4091674"/>
          </a:xfrm>
          <a:prstGeom prst="rect">
            <a:avLst/>
          </a:prstGeom>
          <a:noFill/>
          <a:ln>
            <a:noFill/>
          </a:ln>
        </p:spPr>
      </p:pic>
      <p:sp>
        <p:nvSpPr>
          <p:cNvPr id="555" name="Google Shape;555;p67"/>
          <p:cNvSpPr txBox="1"/>
          <p:nvPr/>
        </p:nvSpPr>
        <p:spPr>
          <a:xfrm>
            <a:off x="6704100" y="4743300"/>
            <a:ext cx="243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u="sng">
                <a:solidFill>
                  <a:schemeClr val="hlink"/>
                </a:solidFill>
                <a:hlinkClick r:id="rId4"/>
              </a:rPr>
              <a:t>https://kgbook.org</a:t>
            </a:r>
            <a:r>
              <a:rPr lang="en"/>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KG from structured data</a:t>
            </a:r>
            <a:endParaRPr/>
          </a:p>
        </p:txBody>
      </p:sp>
      <p:sp>
        <p:nvSpPr>
          <p:cNvPr id="561" name="Google Shape;561;p68"/>
          <p:cNvSpPr txBox="1"/>
          <p:nvPr>
            <p:ph idx="1" type="body"/>
          </p:nvPr>
        </p:nvSpPr>
        <p:spPr>
          <a:xfrm>
            <a:off x="311700" y="1152475"/>
            <a:ext cx="8520600" cy="39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and their RDF library. Allow to create URIs and triples, parse and save files in the different RDF formats</a:t>
            </a:r>
            <a:endParaRPr/>
          </a:p>
          <a:p>
            <a:pPr indent="-342900" lvl="0" marL="457200" rtl="0" algn="l">
              <a:spcBef>
                <a:spcPts val="500"/>
              </a:spcBef>
              <a:spcAft>
                <a:spcPts val="0"/>
              </a:spcAft>
              <a:buSzPts val="1800"/>
              <a:buChar char="●"/>
            </a:pPr>
            <a:r>
              <a:rPr lang="en"/>
              <a:t>Python: </a:t>
            </a:r>
            <a:r>
              <a:rPr lang="en">
                <a:solidFill>
                  <a:schemeClr val="accent5"/>
                </a:solidFill>
                <a:uFill>
                  <a:noFill/>
                </a:uFill>
                <a:hlinkClick r:id="rId3">
                  <a:extLst>
                    <a:ext uri="{A12FA001-AC4F-418D-AE19-62706E023703}">
                      <ahyp:hlinkClr val="tx"/>
                    </a:ext>
                  </a:extLst>
                </a:hlinkClick>
              </a:rPr>
              <a:t>RDFLib</a:t>
            </a:r>
            <a:endParaRPr/>
          </a:p>
          <a:p>
            <a:pPr indent="-342900" lvl="0" marL="457200" rtl="0" algn="l">
              <a:spcBef>
                <a:spcPts val="500"/>
              </a:spcBef>
              <a:spcAft>
                <a:spcPts val="0"/>
              </a:spcAft>
              <a:buSzPts val="1800"/>
              <a:buChar char="●"/>
            </a:pPr>
            <a:r>
              <a:rPr lang="en"/>
              <a:t>PHP: </a:t>
            </a:r>
            <a:r>
              <a:rPr lang="en">
                <a:solidFill>
                  <a:schemeClr val="accent5"/>
                </a:solidFill>
                <a:uFill>
                  <a:noFill/>
                </a:uFill>
                <a:hlinkClick r:id="rId4">
                  <a:extLst>
                    <a:ext uri="{A12FA001-AC4F-418D-AE19-62706E023703}">
                      <ahyp:hlinkClr val="tx"/>
                    </a:ext>
                  </a:extLst>
                </a:hlinkClick>
              </a:rPr>
              <a:t>EasyRDF</a:t>
            </a:r>
            <a:endParaRPr/>
          </a:p>
          <a:p>
            <a:pPr indent="-342900" lvl="0" marL="457200" rtl="0" algn="l">
              <a:spcBef>
                <a:spcPts val="0"/>
              </a:spcBef>
              <a:spcAft>
                <a:spcPts val="0"/>
              </a:spcAft>
              <a:buSzPts val="1800"/>
              <a:buChar char="●"/>
            </a:pPr>
            <a:r>
              <a:rPr lang="en"/>
              <a:t>JavaScript: various libraries listed at </a:t>
            </a:r>
            <a:r>
              <a:rPr lang="en">
                <a:solidFill>
                  <a:schemeClr val="accent5"/>
                </a:solidFill>
                <a:uFill>
                  <a:noFill/>
                </a:uFill>
                <a:hlinkClick r:id="rId5">
                  <a:extLst>
                    <a:ext uri="{A12FA001-AC4F-418D-AE19-62706E023703}">
                      <ahyp:hlinkClr val="tx"/>
                    </a:ext>
                  </a:extLst>
                </a:hlinkClick>
              </a:rPr>
              <a:t>rdf.js.org</a:t>
            </a:r>
            <a:endParaRPr/>
          </a:p>
          <a:p>
            <a:pPr indent="-342900" lvl="0" marL="457200" rtl="0" algn="l">
              <a:spcBef>
                <a:spcPts val="0"/>
              </a:spcBef>
              <a:spcAft>
                <a:spcPts val="0"/>
              </a:spcAft>
              <a:buSzPts val="1800"/>
              <a:buChar char="●"/>
            </a:pPr>
            <a:r>
              <a:rPr lang="en"/>
              <a:t>R: </a:t>
            </a:r>
            <a:r>
              <a:rPr lang="en">
                <a:solidFill>
                  <a:schemeClr val="accent5"/>
                </a:solidFill>
                <a:uFill>
                  <a:noFill/>
                </a:uFill>
                <a:hlinkClick r:id="rId6">
                  <a:extLst>
                    <a:ext uri="{A12FA001-AC4F-418D-AE19-62706E023703}">
                      <ahyp:hlinkClr val="tx"/>
                    </a:ext>
                  </a:extLst>
                </a:hlinkClick>
              </a:rPr>
              <a:t>rdflib</a:t>
            </a:r>
            <a:r>
              <a:rPr lang="en"/>
              <a:t> (cf. </a:t>
            </a:r>
            <a:r>
              <a:rPr lang="en">
                <a:solidFill>
                  <a:schemeClr val="accent5"/>
                </a:solidFill>
                <a:uFill>
                  <a:noFill/>
                </a:uFill>
                <a:hlinkClick r:id="rId7">
                  <a:extLst>
                    <a:ext uri="{A12FA001-AC4F-418D-AE19-62706E023703}">
                      <ahyp:hlinkClr val="tx"/>
                    </a:ext>
                  </a:extLst>
                </a:hlinkClick>
              </a:rPr>
              <a:t>introduction article</a:t>
            </a:r>
            <a:r>
              <a:rPr lang="en"/>
              <a:t>)</a:t>
            </a:r>
            <a:endParaRPr/>
          </a:p>
          <a:p>
            <a:pPr indent="-342900" lvl="0" marL="457200" rtl="0" algn="l">
              <a:spcBef>
                <a:spcPts val="0"/>
              </a:spcBef>
              <a:spcAft>
                <a:spcPts val="0"/>
              </a:spcAft>
              <a:buSzPts val="1800"/>
              <a:buChar char="●"/>
            </a:pPr>
            <a:r>
              <a:rPr lang="en"/>
              <a:t>Java: </a:t>
            </a:r>
            <a:endParaRPr/>
          </a:p>
          <a:p>
            <a:pPr indent="-317500" lvl="1" marL="914400" rtl="0" algn="l">
              <a:spcBef>
                <a:spcPts val="0"/>
              </a:spcBef>
              <a:spcAft>
                <a:spcPts val="0"/>
              </a:spcAft>
              <a:buSzPts val="1400"/>
              <a:buChar char="○"/>
            </a:pPr>
            <a:r>
              <a:rPr lang="en">
                <a:solidFill>
                  <a:schemeClr val="accent5"/>
                </a:solidFill>
                <a:uFill>
                  <a:noFill/>
                </a:uFill>
                <a:hlinkClick r:id="rId8">
                  <a:extLst>
                    <a:ext uri="{A12FA001-AC4F-418D-AE19-62706E023703}">
                      <ahyp:hlinkClr val="tx"/>
                    </a:ext>
                  </a:extLst>
                </a:hlinkClick>
              </a:rPr>
              <a:t>RDF4J</a:t>
            </a:r>
            <a:r>
              <a:rPr lang="en"/>
              <a:t>: from the Eclipse foundation</a:t>
            </a:r>
            <a:endParaRPr/>
          </a:p>
          <a:p>
            <a:pPr indent="-317500" lvl="1" marL="914400" rtl="0" algn="l">
              <a:spcBef>
                <a:spcPts val="0"/>
              </a:spcBef>
              <a:spcAft>
                <a:spcPts val="0"/>
              </a:spcAft>
              <a:buSzPts val="1400"/>
              <a:buChar char="○"/>
            </a:pPr>
            <a:r>
              <a:rPr lang="en">
                <a:solidFill>
                  <a:schemeClr val="accent5"/>
                </a:solidFill>
                <a:uFill>
                  <a:noFill/>
                </a:uFill>
                <a:hlinkClick r:id="rId9">
                  <a:extLst>
                    <a:ext uri="{A12FA001-AC4F-418D-AE19-62706E023703}">
                      <ahyp:hlinkClr val="tx"/>
                    </a:ext>
                  </a:extLst>
                </a:hlinkClick>
              </a:rPr>
              <a:t>Jena</a:t>
            </a:r>
            <a:r>
              <a:rPr lang="en"/>
              <a:t>: from the Apache Foundation</a:t>
            </a:r>
            <a:endParaRPr/>
          </a:p>
          <a:p>
            <a:pPr indent="-317500" lvl="1" marL="914400" rtl="0" algn="l">
              <a:spcBef>
                <a:spcPts val="0"/>
              </a:spcBef>
              <a:spcAft>
                <a:spcPts val="0"/>
              </a:spcAft>
              <a:buSzPts val="1400"/>
              <a:buChar char="○"/>
            </a:pPr>
            <a:r>
              <a:rPr lang="en">
                <a:solidFill>
                  <a:schemeClr val="accent5"/>
                </a:solidFill>
                <a:uFill>
                  <a:noFill/>
                </a:uFill>
                <a:hlinkClick r:id="rId10">
                  <a:extLst>
                    <a:ext uri="{A12FA001-AC4F-418D-AE19-62706E023703}">
                      <ahyp:hlinkClr val="tx"/>
                    </a:ext>
                  </a:extLst>
                </a:hlinkClick>
              </a:rPr>
              <a:t>SANSA stack</a:t>
            </a:r>
            <a:r>
              <a:rPr lang="en"/>
              <a:t>: for large datasets using parallel processing on Spark, or Flink clusters</a:t>
            </a:r>
            <a:endParaRPr/>
          </a:p>
          <a:p>
            <a:pPr indent="-342900" lvl="0" marL="457200" rtl="0" algn="l">
              <a:spcBef>
                <a:spcPts val="0"/>
              </a:spcBef>
              <a:spcAft>
                <a:spcPts val="0"/>
              </a:spcAft>
              <a:buSzPts val="1800"/>
              <a:buChar char="●"/>
            </a:pPr>
            <a:r>
              <a:rPr lang="en"/>
              <a:t>Rust: </a:t>
            </a:r>
            <a:r>
              <a:rPr lang="en">
                <a:solidFill>
                  <a:schemeClr val="hlink"/>
                </a:solidFill>
                <a:uFill>
                  <a:noFill/>
                </a:uFill>
                <a:hlinkClick r:id="rId11"/>
              </a:rPr>
              <a:t>oxigraph</a:t>
            </a:r>
            <a:r>
              <a:rPr lang="en"/>
              <a:t> 🏗️</a:t>
            </a:r>
            <a:endParaRPr/>
          </a:p>
          <a:p>
            <a:pPr indent="0" lvl="0" marL="0" rtl="0" algn="l">
              <a:spcBef>
                <a:spcPts val="0"/>
              </a:spcBef>
              <a:spcAft>
                <a:spcPts val="1600"/>
              </a:spcAft>
              <a:buNone/>
            </a:pPr>
            <a:r>
              <a:t/>
            </a:r>
            <a:endParaRPr/>
          </a:p>
        </p:txBody>
      </p:sp>
      <p:sp>
        <p:nvSpPr>
          <p:cNvPr id="562" name="Google Shape;562;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KG from structured data</a:t>
            </a:r>
            <a:endParaRPr/>
          </a:p>
        </p:txBody>
      </p:sp>
      <p:sp>
        <p:nvSpPr>
          <p:cNvPr id="568" name="Google Shape;568;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Mapping tools</a:t>
            </a:r>
            <a:endParaRPr/>
          </a:p>
          <a:p>
            <a:pPr indent="-342900" lvl="0" marL="457200" rtl="0" algn="l">
              <a:spcBef>
                <a:spcPts val="0"/>
              </a:spcBef>
              <a:spcAft>
                <a:spcPts val="0"/>
              </a:spcAft>
              <a:buSzPts val="1800"/>
              <a:buChar char="●"/>
            </a:pPr>
            <a:r>
              <a:rPr lang="en" u="sng">
                <a:solidFill>
                  <a:schemeClr val="hlink"/>
                </a:solidFill>
                <a:hlinkClick r:id="rId3"/>
              </a:rPr>
              <a:t>R2RML</a:t>
            </a:r>
            <a:r>
              <a:rPr lang="en"/>
              <a:t> for SQL databases</a:t>
            </a:r>
            <a:endParaRPr/>
          </a:p>
          <a:p>
            <a:pPr indent="-317500" lvl="1" marL="914400" rtl="0" algn="l">
              <a:spcBef>
                <a:spcPts val="0"/>
              </a:spcBef>
              <a:spcAft>
                <a:spcPts val="0"/>
              </a:spcAft>
              <a:buSzPts val="1400"/>
              <a:buChar char="○"/>
            </a:pPr>
            <a:r>
              <a:rPr lang="en"/>
              <a:t>Mapping language in RDF to convert SQL database to RDF</a:t>
            </a:r>
            <a:endParaRPr/>
          </a:p>
          <a:p>
            <a:pPr indent="-342900" lvl="0" marL="457200" rtl="0" algn="l">
              <a:spcBef>
                <a:spcPts val="0"/>
              </a:spcBef>
              <a:spcAft>
                <a:spcPts val="0"/>
              </a:spcAft>
              <a:buSzPts val="1800"/>
              <a:buChar char="●"/>
            </a:pPr>
            <a:r>
              <a:rPr lang="en" u="sng">
                <a:solidFill>
                  <a:schemeClr val="hlink"/>
                </a:solidFill>
                <a:hlinkClick r:id="rId4"/>
              </a:rPr>
              <a:t>RML</a:t>
            </a:r>
            <a:r>
              <a:rPr lang="en"/>
              <a:t> and YARRRML for CSV, JSON, XML, SQL</a:t>
            </a:r>
            <a:endParaRPr/>
          </a:p>
          <a:p>
            <a:pPr indent="-317500" lvl="1" marL="914400" rtl="0" algn="l">
              <a:spcBef>
                <a:spcPts val="0"/>
              </a:spcBef>
              <a:spcAft>
                <a:spcPts val="0"/>
              </a:spcAft>
              <a:buSzPts val="1400"/>
              <a:buChar char="○"/>
            </a:pPr>
            <a:r>
              <a:rPr lang="en"/>
              <a:t>Extension of R2RML to also convert popular data formats, such as CSV, JSON, XML</a:t>
            </a:r>
            <a:endParaRPr/>
          </a:p>
          <a:p>
            <a:pPr indent="-317500" lvl="1" marL="914400" rtl="0" algn="l">
              <a:spcBef>
                <a:spcPts val="0"/>
              </a:spcBef>
              <a:spcAft>
                <a:spcPts val="0"/>
              </a:spcAft>
              <a:buSzPts val="1400"/>
              <a:buChar char="○"/>
            </a:pPr>
            <a:r>
              <a:rPr lang="en"/>
              <a:t>YARRRML is RML expressed as YAML, instead of RDF, making it easier to read and write for humans</a:t>
            </a:r>
            <a:endParaRPr/>
          </a:p>
          <a:p>
            <a:pPr indent="-342900" lvl="0" marL="457200" rtl="0" algn="l">
              <a:spcBef>
                <a:spcPts val="0"/>
              </a:spcBef>
              <a:spcAft>
                <a:spcPts val="0"/>
              </a:spcAft>
              <a:buSzPts val="1800"/>
              <a:buChar char="●"/>
            </a:pPr>
            <a:r>
              <a:rPr lang="en" u="sng">
                <a:solidFill>
                  <a:schemeClr val="hlink"/>
                </a:solidFill>
                <a:hlinkClick r:id="rId5"/>
              </a:rPr>
              <a:t>SPARQL-Generate</a:t>
            </a:r>
            <a:r>
              <a:rPr lang="en"/>
              <a:t> to query structured files directly with SPARQL </a:t>
            </a:r>
            <a:endParaRPr/>
          </a:p>
          <a:p>
            <a:pPr indent="0" lvl="0" marL="0" rtl="0" algn="l">
              <a:spcBef>
                <a:spcPts val="1600"/>
              </a:spcBef>
              <a:spcAft>
                <a:spcPts val="1600"/>
              </a:spcAft>
              <a:buNone/>
            </a:pPr>
            <a:r>
              <a:rPr lang="en"/>
              <a:t>The most popular currently is RML/YARRRML, with multiple different engines implemented to perform the mapping execution and generate the KG.</a:t>
            </a:r>
            <a:endParaRPr/>
          </a:p>
        </p:txBody>
      </p:sp>
      <p:sp>
        <p:nvSpPr>
          <p:cNvPr id="569" name="Google Shape;569;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KG from structured data</a:t>
            </a:r>
            <a:endParaRPr/>
          </a:p>
        </p:txBody>
      </p:sp>
      <p:sp>
        <p:nvSpPr>
          <p:cNvPr id="575" name="Google Shape;57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challenges:</a:t>
            </a:r>
            <a:endParaRPr/>
          </a:p>
          <a:p>
            <a:pPr indent="-342900" lvl="0" marL="457200" rtl="0" algn="l">
              <a:spcBef>
                <a:spcPts val="1600"/>
              </a:spcBef>
              <a:spcAft>
                <a:spcPts val="0"/>
              </a:spcAft>
              <a:buSzPts val="1800"/>
              <a:buChar char="●"/>
            </a:pPr>
            <a:r>
              <a:rPr lang="en"/>
              <a:t>Graph Normal Form. fix typos, split multi-values</a:t>
            </a:r>
            <a:endParaRPr/>
          </a:p>
          <a:p>
            <a:pPr indent="-342900" lvl="0" marL="457200" rtl="0" algn="l">
              <a:spcBef>
                <a:spcPts val="0"/>
              </a:spcBef>
              <a:spcAft>
                <a:spcPts val="0"/>
              </a:spcAft>
              <a:buSzPts val="1800"/>
              <a:buChar char="●"/>
            </a:pPr>
            <a:r>
              <a:rPr lang="en"/>
              <a:t>map enumerations to controlled vocabularies, where possible. otherwise create your own vocabulary and publish it along with your data.</a:t>
            </a:r>
            <a:endParaRPr/>
          </a:p>
          <a:p>
            <a:pPr indent="-342900" lvl="0" marL="457200" rtl="0" algn="l">
              <a:spcBef>
                <a:spcPts val="0"/>
              </a:spcBef>
              <a:spcAft>
                <a:spcPts val="0"/>
              </a:spcAft>
              <a:buSzPts val="1800"/>
              <a:buChar char="●"/>
            </a:pPr>
            <a:r>
              <a:rPr lang="en"/>
              <a:t>Generate proper and persistent IRIs for your entities (i.e. purl, w3id)</a:t>
            </a:r>
            <a:endParaRPr/>
          </a:p>
          <a:p>
            <a:pPr indent="-342900" lvl="0" marL="457200" rtl="0" algn="l">
              <a:spcBef>
                <a:spcPts val="0"/>
              </a:spcBef>
              <a:spcAft>
                <a:spcPts val="0"/>
              </a:spcAft>
              <a:buSzPts val="1800"/>
              <a:buChar char="●"/>
            </a:pPr>
            <a:r>
              <a:rPr lang="en"/>
              <a:t>Find the right vocabulary terms and conceptual model to describe your data</a:t>
            </a:r>
            <a:endParaRPr/>
          </a:p>
          <a:p>
            <a:pPr indent="-342900" lvl="0" marL="457200" rtl="0" algn="l">
              <a:spcBef>
                <a:spcPts val="0"/>
              </a:spcBef>
              <a:spcAft>
                <a:spcPts val="0"/>
              </a:spcAft>
              <a:buSzPts val="1800"/>
              <a:buChar char="●"/>
            </a:pPr>
            <a:r>
              <a:rPr lang="en"/>
              <a:t>Link </a:t>
            </a:r>
            <a:r>
              <a:rPr lang="en"/>
              <a:t>entities to others concepts/data on the web.</a:t>
            </a:r>
            <a:endParaRPr/>
          </a:p>
          <a:p>
            <a:pPr indent="0" lvl="0" marL="0" rtl="0" algn="l">
              <a:spcBef>
                <a:spcPts val="1600"/>
              </a:spcBef>
              <a:spcAft>
                <a:spcPts val="1600"/>
              </a:spcAft>
              <a:buNone/>
            </a:pPr>
            <a:r>
              <a:t/>
            </a:r>
            <a:endParaRPr/>
          </a:p>
        </p:txBody>
      </p:sp>
      <p:sp>
        <p:nvSpPr>
          <p:cNvPr id="576" name="Google Shape;576;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solidFill>
                  <a:schemeClr val="dk1"/>
                </a:solidFill>
              </a:rPr>
              <a:t>Data can be disseminated by </a:t>
            </a:r>
            <a:r>
              <a:rPr b="1" lang="en" sz="2000">
                <a:solidFill>
                  <a:schemeClr val="dk1"/>
                </a:solidFill>
              </a:rPr>
              <a:t>including it in HTML page</a:t>
            </a:r>
            <a:r>
              <a:rPr lang="en" sz="2000">
                <a:solidFill>
                  <a:schemeClr val="dk1"/>
                </a:solidFill>
              </a:rPr>
              <a:t>. For instance adding the JSON-LD describing a recipe in your website. That’s how Google recommend you to communicate them infos about your website.</a:t>
            </a:r>
            <a:endParaRPr sz="2000">
              <a:solidFill>
                <a:schemeClr val="dk1"/>
              </a:solidFill>
            </a:endParaRPr>
          </a:p>
          <a:p>
            <a:pPr indent="0" lvl="0" marL="0" rtl="0" algn="l">
              <a:spcBef>
                <a:spcPts val="1200"/>
              </a:spcBef>
              <a:spcAft>
                <a:spcPts val="0"/>
              </a:spcAft>
              <a:buNone/>
            </a:pPr>
            <a:r>
              <a:rPr lang="en" sz="2000">
                <a:solidFill>
                  <a:schemeClr val="dk1"/>
                </a:solidFill>
              </a:rPr>
              <a:t>But all this data can also be put as a whole into a </a:t>
            </a:r>
            <a:r>
              <a:rPr b="1" lang="en" sz="2000">
                <a:solidFill>
                  <a:schemeClr val="dk1"/>
                </a:solidFill>
              </a:rPr>
              <a:t>database</a:t>
            </a:r>
            <a:r>
              <a:rPr lang="en" sz="2000">
                <a:solidFill>
                  <a:schemeClr val="dk1"/>
                </a:solidFill>
              </a:rPr>
              <a:t> (aka. triplestore) for querying (with SPARQL)</a:t>
            </a:r>
            <a:endParaRPr sz="2000">
              <a:solidFill>
                <a:schemeClr val="dk1"/>
              </a:solidFill>
            </a:endParaRPr>
          </a:p>
          <a:p>
            <a:pPr indent="0" lvl="0" marL="0" rtl="0" algn="l">
              <a:spcBef>
                <a:spcPts val="1200"/>
              </a:spcBef>
              <a:spcAft>
                <a:spcPts val="1200"/>
              </a:spcAft>
              <a:buNone/>
            </a:pPr>
            <a:r>
              <a:rPr lang="en" sz="1500">
                <a:solidFill>
                  <a:srgbClr val="434343"/>
                </a:solidFill>
              </a:rPr>
              <a:t>ℹ️ </a:t>
            </a:r>
            <a:r>
              <a:rPr lang="en" sz="1500">
                <a:solidFill>
                  <a:srgbClr val="434343"/>
                </a:solidFill>
              </a:rPr>
              <a:t>A project to gather JSON-LD data from web pages: </a:t>
            </a:r>
            <a:r>
              <a:rPr lang="en" sz="1500">
                <a:solidFill>
                  <a:schemeClr val="hlink"/>
                </a:solidFill>
                <a:uFill>
                  <a:noFill/>
                </a:uFill>
                <a:hlinkClick r:id="rId3"/>
              </a:rPr>
              <a:t>http://webdatacommons.org/structureddata</a:t>
            </a:r>
            <a:r>
              <a:rPr lang="en" sz="1500">
                <a:solidFill>
                  <a:srgbClr val="434343"/>
                </a:solidFill>
              </a:rPr>
              <a:t> </a:t>
            </a:r>
            <a:endParaRPr sz="1500">
              <a:solidFill>
                <a:srgbClr val="434343"/>
              </a:solidFill>
            </a:endParaRPr>
          </a:p>
        </p:txBody>
      </p:sp>
      <p:sp>
        <p:nvSpPr>
          <p:cNvPr id="582" name="Google Shape;582;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Storing and sharing knowledge</a:t>
            </a:r>
            <a:endParaRPr>
              <a:solidFill>
                <a:srgbClr val="0B5394"/>
              </a:solidFill>
            </a:endParaRPr>
          </a:p>
        </p:txBody>
      </p:sp>
      <p:sp>
        <p:nvSpPr>
          <p:cNvPr id="583" name="Google Shape;583;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Linked Data Principles</a:t>
            </a:r>
            <a:endParaRPr>
              <a:solidFill>
                <a:srgbClr val="0B5394"/>
              </a:solidFill>
            </a:endParaRPr>
          </a:p>
        </p:txBody>
      </p:sp>
      <p:sp>
        <p:nvSpPr>
          <p:cNvPr id="589" name="Google Shape;589;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chemeClr val="dk1"/>
              </a:buClr>
              <a:buSzPts val="2000"/>
              <a:buAutoNum type="arabicPeriod"/>
            </a:pPr>
            <a:r>
              <a:rPr lang="en" sz="2000">
                <a:solidFill>
                  <a:schemeClr val="dk1"/>
                </a:solidFill>
              </a:rPr>
              <a:t>Use </a:t>
            </a:r>
            <a:r>
              <a:rPr b="1" lang="en" sz="2000">
                <a:solidFill>
                  <a:schemeClr val="dk1"/>
                </a:solidFill>
              </a:rPr>
              <a:t>Uniform Resource Identifiers (URIs/URLs)</a:t>
            </a:r>
            <a:r>
              <a:rPr lang="en" sz="2000">
                <a:solidFill>
                  <a:schemeClr val="dk1"/>
                </a:solidFill>
              </a:rPr>
              <a:t> as identifiers for things</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Use </a:t>
            </a:r>
            <a:r>
              <a:rPr b="1" lang="en" sz="2000">
                <a:solidFill>
                  <a:schemeClr val="dk1"/>
                </a:solidFill>
              </a:rPr>
              <a:t>HTTP URIs</a:t>
            </a:r>
            <a:r>
              <a:rPr lang="en" sz="2000">
                <a:solidFill>
                  <a:schemeClr val="dk1"/>
                </a:solidFill>
              </a:rPr>
              <a:t>, so that people can look up those entities</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When someone looks up a URI, provide </a:t>
            </a:r>
            <a:r>
              <a:rPr b="1" lang="en" sz="2000">
                <a:solidFill>
                  <a:schemeClr val="dk1"/>
                </a:solidFill>
              </a:rPr>
              <a:t>useful information</a:t>
            </a:r>
            <a:r>
              <a:rPr lang="en" sz="2000">
                <a:solidFill>
                  <a:schemeClr val="dk1"/>
                </a:solidFill>
              </a:rPr>
              <a:t>, using Semantic Web standards</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Include </a:t>
            </a:r>
            <a:r>
              <a:rPr b="1" lang="en" sz="2000">
                <a:solidFill>
                  <a:schemeClr val="dk1"/>
                </a:solidFill>
              </a:rPr>
              <a:t>links</a:t>
            </a:r>
            <a:r>
              <a:rPr lang="en" sz="2000">
                <a:solidFill>
                  <a:schemeClr val="dk1"/>
                </a:solidFill>
              </a:rPr>
              <a:t> to other URIs, so that they can discover more things</a:t>
            </a:r>
            <a:endParaRPr sz="2000"/>
          </a:p>
        </p:txBody>
      </p:sp>
      <p:sp>
        <p:nvSpPr>
          <p:cNvPr id="590" name="Google Shape;590;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rPr>
              <a:t>Summary</a:t>
            </a:r>
            <a:endParaRPr>
              <a:solidFill>
                <a:srgbClr val="1C4587"/>
              </a:solidFill>
            </a:endParaRPr>
          </a:p>
        </p:txBody>
      </p:sp>
      <p:sp>
        <p:nvSpPr>
          <p:cNvPr id="596" name="Google Shape;596;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97" name="Google Shape;597;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Web 2.0 vs Web 3.0</a:t>
            </a:r>
            <a:endParaRPr/>
          </a:p>
        </p:txBody>
      </p:sp>
      <p:sp>
        <p:nvSpPr>
          <p:cNvPr id="138" name="Google Shape;13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30"/>
          <p:cNvPicPr preferRelativeResize="0"/>
          <p:nvPr/>
        </p:nvPicPr>
        <p:blipFill>
          <a:blip r:embed="rId3">
            <a:alphaModFix/>
          </a:blip>
          <a:stretch>
            <a:fillRect/>
          </a:stretch>
        </p:blipFill>
        <p:spPr>
          <a:xfrm>
            <a:off x="464100" y="1792124"/>
            <a:ext cx="4447751" cy="3335813"/>
          </a:xfrm>
          <a:prstGeom prst="rect">
            <a:avLst/>
          </a:prstGeom>
          <a:noFill/>
          <a:ln>
            <a:noFill/>
          </a:ln>
        </p:spPr>
      </p:pic>
      <p:sp>
        <p:nvSpPr>
          <p:cNvPr id="144" name="Google Shape;144;p30"/>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Semantic Web, the real Web 3.0</a:t>
            </a:r>
            <a:endParaRPr>
              <a:solidFill>
                <a:srgbClr val="0B5394"/>
              </a:solidFill>
            </a:endParaRPr>
          </a:p>
        </p:txBody>
      </p:sp>
      <p:pic>
        <p:nvPicPr>
          <p:cNvPr id="145" name="Google Shape;145;p30"/>
          <p:cNvPicPr preferRelativeResize="0"/>
          <p:nvPr/>
        </p:nvPicPr>
        <p:blipFill>
          <a:blip r:embed="rId4">
            <a:alphaModFix/>
          </a:blip>
          <a:stretch>
            <a:fillRect/>
          </a:stretch>
        </p:blipFill>
        <p:spPr>
          <a:xfrm>
            <a:off x="5617675" y="1869350"/>
            <a:ext cx="856275" cy="856275"/>
          </a:xfrm>
          <a:prstGeom prst="rect">
            <a:avLst/>
          </a:prstGeom>
          <a:noFill/>
          <a:ln>
            <a:noFill/>
          </a:ln>
        </p:spPr>
      </p:pic>
      <p:pic>
        <p:nvPicPr>
          <p:cNvPr id="146" name="Google Shape;146;p30"/>
          <p:cNvPicPr preferRelativeResize="0"/>
          <p:nvPr/>
        </p:nvPicPr>
        <p:blipFill>
          <a:blip r:embed="rId5">
            <a:alphaModFix/>
          </a:blip>
          <a:stretch>
            <a:fillRect/>
          </a:stretch>
        </p:blipFill>
        <p:spPr>
          <a:xfrm>
            <a:off x="6417025" y="2925150"/>
            <a:ext cx="672326" cy="816325"/>
          </a:xfrm>
          <a:prstGeom prst="rect">
            <a:avLst/>
          </a:prstGeom>
          <a:noFill/>
          <a:ln>
            <a:noFill/>
          </a:ln>
        </p:spPr>
      </p:pic>
      <p:pic>
        <p:nvPicPr>
          <p:cNvPr id="147" name="Google Shape;147;p30"/>
          <p:cNvPicPr preferRelativeResize="0"/>
          <p:nvPr/>
        </p:nvPicPr>
        <p:blipFill>
          <a:blip r:embed="rId4">
            <a:alphaModFix/>
          </a:blip>
          <a:stretch>
            <a:fillRect/>
          </a:stretch>
        </p:blipFill>
        <p:spPr>
          <a:xfrm>
            <a:off x="8208725" y="1845763"/>
            <a:ext cx="856275" cy="856275"/>
          </a:xfrm>
          <a:prstGeom prst="rect">
            <a:avLst/>
          </a:prstGeom>
          <a:noFill/>
          <a:ln>
            <a:noFill/>
          </a:ln>
        </p:spPr>
      </p:pic>
      <p:cxnSp>
        <p:nvCxnSpPr>
          <p:cNvPr id="148" name="Google Shape;148;p30"/>
          <p:cNvCxnSpPr>
            <a:stCxn id="145" idx="3"/>
            <a:endCxn id="147" idx="1"/>
          </p:cNvCxnSpPr>
          <p:nvPr/>
        </p:nvCxnSpPr>
        <p:spPr>
          <a:xfrm flipH="1" rot="10800000">
            <a:off x="6473950" y="2273788"/>
            <a:ext cx="1734900" cy="23700"/>
          </a:xfrm>
          <a:prstGeom prst="straightConnector1">
            <a:avLst/>
          </a:prstGeom>
          <a:noFill/>
          <a:ln cap="flat" cmpd="sng" w="28575">
            <a:solidFill>
              <a:srgbClr val="0000FF"/>
            </a:solidFill>
            <a:prstDash val="solid"/>
            <a:round/>
            <a:headEnd len="med" w="med" type="triangle"/>
            <a:tailEnd len="med" w="med" type="triangle"/>
          </a:ln>
        </p:spPr>
      </p:cxnSp>
      <p:sp>
        <p:nvSpPr>
          <p:cNvPr id="149" name="Google Shape;149;p30"/>
          <p:cNvSpPr txBox="1"/>
          <p:nvPr/>
        </p:nvSpPr>
        <p:spPr>
          <a:xfrm>
            <a:off x="6442888" y="1845775"/>
            <a:ext cx="17970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information sharing</a:t>
            </a:r>
            <a:endParaRPr/>
          </a:p>
        </p:txBody>
      </p:sp>
      <p:pic>
        <p:nvPicPr>
          <p:cNvPr id="150" name="Google Shape;150;p30"/>
          <p:cNvPicPr preferRelativeResize="0"/>
          <p:nvPr/>
        </p:nvPicPr>
        <p:blipFill>
          <a:blip r:embed="rId5">
            <a:alphaModFix/>
          </a:blip>
          <a:stretch>
            <a:fillRect/>
          </a:stretch>
        </p:blipFill>
        <p:spPr>
          <a:xfrm>
            <a:off x="7658813" y="2877975"/>
            <a:ext cx="672326" cy="816325"/>
          </a:xfrm>
          <a:prstGeom prst="rect">
            <a:avLst/>
          </a:prstGeom>
          <a:noFill/>
          <a:ln>
            <a:noFill/>
          </a:ln>
        </p:spPr>
      </p:pic>
      <p:cxnSp>
        <p:nvCxnSpPr>
          <p:cNvPr id="151" name="Google Shape;151;p30"/>
          <p:cNvCxnSpPr>
            <a:stCxn id="145" idx="2"/>
            <a:endCxn id="146" idx="1"/>
          </p:cNvCxnSpPr>
          <p:nvPr/>
        </p:nvCxnSpPr>
        <p:spPr>
          <a:xfrm>
            <a:off x="6045813" y="2725625"/>
            <a:ext cx="371100" cy="607800"/>
          </a:xfrm>
          <a:prstGeom prst="straightConnector1">
            <a:avLst/>
          </a:prstGeom>
          <a:noFill/>
          <a:ln cap="flat" cmpd="sng" w="28575">
            <a:solidFill>
              <a:srgbClr val="0000FF"/>
            </a:solidFill>
            <a:prstDash val="solid"/>
            <a:round/>
            <a:headEnd len="med" w="med" type="none"/>
            <a:tailEnd len="med" w="med" type="triangle"/>
          </a:ln>
        </p:spPr>
      </p:cxnSp>
      <p:cxnSp>
        <p:nvCxnSpPr>
          <p:cNvPr id="152" name="Google Shape;152;p30"/>
          <p:cNvCxnSpPr>
            <a:stCxn id="146" idx="3"/>
            <a:endCxn id="150" idx="1"/>
          </p:cNvCxnSpPr>
          <p:nvPr/>
        </p:nvCxnSpPr>
        <p:spPr>
          <a:xfrm flipH="1" rot="10800000">
            <a:off x="7089351" y="3286213"/>
            <a:ext cx="569400" cy="47100"/>
          </a:xfrm>
          <a:prstGeom prst="straightConnector1">
            <a:avLst/>
          </a:prstGeom>
          <a:noFill/>
          <a:ln cap="flat" cmpd="sng" w="28575">
            <a:solidFill>
              <a:srgbClr val="0000FF"/>
            </a:solidFill>
            <a:prstDash val="solid"/>
            <a:round/>
            <a:headEnd len="med" w="med" type="none"/>
            <a:tailEnd len="med" w="med" type="triangle"/>
          </a:ln>
        </p:spPr>
      </p:cxnSp>
      <p:cxnSp>
        <p:nvCxnSpPr>
          <p:cNvPr id="153" name="Google Shape;153;p30"/>
          <p:cNvCxnSpPr>
            <a:stCxn id="150" idx="3"/>
            <a:endCxn id="147" idx="2"/>
          </p:cNvCxnSpPr>
          <p:nvPr/>
        </p:nvCxnSpPr>
        <p:spPr>
          <a:xfrm flipH="1" rot="10800000">
            <a:off x="8331138" y="2702038"/>
            <a:ext cx="305700" cy="584100"/>
          </a:xfrm>
          <a:prstGeom prst="straightConnector1">
            <a:avLst/>
          </a:prstGeom>
          <a:noFill/>
          <a:ln cap="flat" cmpd="sng" w="28575">
            <a:solidFill>
              <a:srgbClr val="0000FF"/>
            </a:solidFill>
            <a:prstDash val="solid"/>
            <a:round/>
            <a:headEnd len="med" w="med" type="none"/>
            <a:tailEnd len="med" w="med" type="triangle"/>
          </a:ln>
        </p:spPr>
      </p:cxnSp>
      <p:sp>
        <p:nvSpPr>
          <p:cNvPr id="154" name="Google Shape;154;p30"/>
          <p:cNvSpPr txBox="1"/>
          <p:nvPr/>
        </p:nvSpPr>
        <p:spPr>
          <a:xfrm>
            <a:off x="6626975" y="3806775"/>
            <a:ext cx="2350500" cy="12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Humans &amp; computers</a:t>
            </a:r>
            <a:r>
              <a:rPr lang="en"/>
              <a:t> alike can interpret the information and share a common understanding of its meaning</a:t>
            </a:r>
            <a:endParaRPr/>
          </a:p>
        </p:txBody>
      </p:sp>
      <p:pic>
        <p:nvPicPr>
          <p:cNvPr id="155" name="Google Shape;155;p30"/>
          <p:cNvPicPr preferRelativeResize="0"/>
          <p:nvPr/>
        </p:nvPicPr>
        <p:blipFill>
          <a:blip r:embed="rId6">
            <a:alphaModFix/>
          </a:blip>
          <a:stretch>
            <a:fillRect/>
          </a:stretch>
        </p:blipFill>
        <p:spPr>
          <a:xfrm>
            <a:off x="199099" y="2710690"/>
            <a:ext cx="1176900" cy="754676"/>
          </a:xfrm>
          <a:prstGeom prst="rect">
            <a:avLst/>
          </a:prstGeom>
          <a:noFill/>
          <a:ln>
            <a:noFill/>
          </a:ln>
        </p:spPr>
      </p:pic>
      <p:sp>
        <p:nvSpPr>
          <p:cNvPr id="156" name="Google Shape;156;p30"/>
          <p:cNvSpPr txBox="1"/>
          <p:nvPr/>
        </p:nvSpPr>
        <p:spPr>
          <a:xfrm>
            <a:off x="394525" y="1238225"/>
            <a:ext cx="4945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The Web 2.0 has been built to be Human readable, not machine readable.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World Wide Web Consortium (W3C)</a:t>
            </a:r>
            <a:endParaRPr>
              <a:solidFill>
                <a:srgbClr val="0B5394"/>
              </a:solidFill>
            </a:endParaRPr>
          </a:p>
        </p:txBody>
      </p:sp>
      <p:sp>
        <p:nvSpPr>
          <p:cNvPr id="162" name="Google Shape;162;p31"/>
          <p:cNvSpPr txBox="1"/>
          <p:nvPr/>
        </p:nvSpPr>
        <p:spPr>
          <a:xfrm>
            <a:off x="311900" y="1099425"/>
            <a:ext cx="7390500" cy="3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Working Group for developing and maintaining </a:t>
            </a:r>
            <a:r>
              <a:rPr lang="en" sz="1500" u="sng">
                <a:solidFill>
                  <a:schemeClr val="hlink"/>
                </a:solidFill>
                <a:hlinkClick r:id="rId3"/>
              </a:rPr>
              <a:t>Web Standards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solidFill>
                  <a:srgbClr val="CC0000"/>
                </a:solidFill>
              </a:rPr>
              <a:t>Graphical interface standards </a:t>
            </a:r>
            <a:r>
              <a:rPr lang="en" sz="1500">
                <a:solidFill>
                  <a:srgbClr val="222222"/>
                </a:solidFill>
              </a:rPr>
              <a:t>(HTML, CSS): to make websites beautiful to human eyes.</a:t>
            </a:r>
            <a:endParaRPr sz="1500">
              <a:solidFill>
                <a:srgbClr val="222222"/>
              </a:solidFill>
            </a:endParaRPr>
          </a:p>
          <a:p>
            <a:pPr indent="-323850" lvl="0" marL="457200" rtl="0" algn="l">
              <a:spcBef>
                <a:spcPts val="0"/>
              </a:spcBef>
              <a:spcAft>
                <a:spcPts val="0"/>
              </a:spcAft>
              <a:buSzPts val="1500"/>
              <a:buChar char="●"/>
            </a:pPr>
            <a:r>
              <a:rPr lang="en" sz="1500">
                <a:solidFill>
                  <a:srgbClr val="CC0000"/>
                </a:solidFill>
              </a:rPr>
              <a:t>New data formats</a:t>
            </a:r>
            <a:r>
              <a:rPr lang="en" sz="1500">
                <a:solidFill>
                  <a:schemeClr val="dk1"/>
                </a:solidFill>
              </a:rPr>
              <a:t> (XML, N-Triples, N-Quads, Turtle, TriG, JSON-LD): To store and exchange data in a well defined manner</a:t>
            </a:r>
            <a:r>
              <a:rPr lang="en" sz="1500"/>
              <a:t>. </a:t>
            </a:r>
            <a:endParaRPr sz="1500"/>
          </a:p>
          <a:p>
            <a:pPr indent="-323850" lvl="0" marL="457200" rtl="0" algn="l">
              <a:spcBef>
                <a:spcPts val="0"/>
              </a:spcBef>
              <a:spcAft>
                <a:spcPts val="0"/>
              </a:spcAft>
              <a:buClr>
                <a:schemeClr val="dk1"/>
              </a:buClr>
              <a:buSzPts val="1500"/>
              <a:buChar char="●"/>
            </a:pPr>
            <a:r>
              <a:rPr lang="en" sz="1500">
                <a:solidFill>
                  <a:srgbClr val="CC0000"/>
                </a:solidFill>
              </a:rPr>
              <a:t>Formal languages </a:t>
            </a:r>
            <a:r>
              <a:rPr lang="en" sz="1500">
                <a:solidFill>
                  <a:schemeClr val="dk1"/>
                </a:solidFill>
              </a:rPr>
              <a:t>(RDF, RDFS, OWL) </a:t>
            </a:r>
            <a:r>
              <a:rPr lang="en" sz="1500"/>
              <a:t>with mathematically defined symbols to represent and reason about knowledge </a:t>
            </a:r>
            <a:endParaRPr sz="1500"/>
          </a:p>
          <a:p>
            <a:pPr indent="-323850" lvl="0" marL="457200" rtl="0" algn="l">
              <a:spcBef>
                <a:spcPts val="0"/>
              </a:spcBef>
              <a:spcAft>
                <a:spcPts val="0"/>
              </a:spcAft>
              <a:buClr>
                <a:schemeClr val="dk1"/>
              </a:buClr>
              <a:buSzPts val="1500"/>
              <a:buChar char="●"/>
            </a:pPr>
            <a:r>
              <a:rPr lang="en" sz="1500">
                <a:solidFill>
                  <a:srgbClr val="CC0000"/>
                </a:solidFill>
              </a:rPr>
              <a:t>New query languages </a:t>
            </a:r>
            <a:r>
              <a:rPr lang="en" sz="1500">
                <a:solidFill>
                  <a:schemeClr val="dk1"/>
                </a:solidFill>
              </a:rPr>
              <a:t>(SPARQL, R2RML, RML) to </a:t>
            </a:r>
            <a:r>
              <a:rPr lang="en" sz="1500"/>
              <a:t>query and transform data</a:t>
            </a:r>
            <a:endParaRPr sz="1500"/>
          </a:p>
          <a:p>
            <a:pPr indent="-323850" lvl="0" marL="457200" rtl="0" algn="l">
              <a:spcBef>
                <a:spcPts val="0"/>
              </a:spcBef>
              <a:spcAft>
                <a:spcPts val="0"/>
              </a:spcAft>
              <a:buSzPts val="1500"/>
              <a:buChar char="●"/>
            </a:pPr>
            <a:r>
              <a:rPr lang="en" sz="1500">
                <a:solidFill>
                  <a:srgbClr val="CC0000"/>
                </a:solidFill>
              </a:rPr>
              <a:t>Ontologies and vocabularies </a:t>
            </a:r>
            <a:r>
              <a:rPr lang="en" sz="1500"/>
              <a:t>(SKOS, FOAF, DCAT, PROV) to structure knowledge in a consistent manner.</a:t>
            </a:r>
            <a:endParaRPr sz="1500"/>
          </a:p>
          <a:p>
            <a:pPr indent="-323850" lvl="0" marL="457200" rtl="0" algn="l">
              <a:spcBef>
                <a:spcPts val="0"/>
              </a:spcBef>
              <a:spcAft>
                <a:spcPts val="0"/>
              </a:spcAft>
              <a:buSzPts val="1500"/>
              <a:buChar char="●"/>
            </a:pPr>
            <a:r>
              <a:rPr lang="en" sz="1500">
                <a:solidFill>
                  <a:srgbClr val="CC0000"/>
                </a:solidFill>
              </a:rPr>
              <a:t>Reasoning algorithms</a:t>
            </a:r>
            <a:r>
              <a:rPr lang="en" sz="1500">
                <a:solidFill>
                  <a:schemeClr val="dk1"/>
                </a:solidFill>
              </a:rPr>
              <a:t> to a</a:t>
            </a:r>
            <a:r>
              <a:rPr lang="en" sz="1500"/>
              <a:t>utomatically infer implicit facts about data with background knowledge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All of these new standards should be compatible with / build on top of existing Web standards</a:t>
            </a:r>
            <a:endParaRPr sz="1500"/>
          </a:p>
        </p:txBody>
      </p:sp>
      <p:pic>
        <p:nvPicPr>
          <p:cNvPr id="163" name="Google Shape;163;p31"/>
          <p:cNvPicPr preferRelativeResize="0"/>
          <p:nvPr/>
        </p:nvPicPr>
        <p:blipFill>
          <a:blip r:embed="rId4">
            <a:alphaModFix/>
          </a:blip>
          <a:stretch>
            <a:fillRect/>
          </a:stretch>
        </p:blipFill>
        <p:spPr>
          <a:xfrm>
            <a:off x="7756800" y="1054700"/>
            <a:ext cx="980600" cy="62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Resource Description Framework (RDF)</a:t>
            </a:r>
            <a:endParaRPr>
              <a:solidFill>
                <a:srgbClr val="0B5394"/>
              </a:solidFill>
            </a:endParaRPr>
          </a:p>
        </p:txBody>
      </p:sp>
      <p:sp>
        <p:nvSpPr>
          <p:cNvPr id="169" name="Google Shape;169;p32"/>
          <p:cNvSpPr txBox="1"/>
          <p:nvPr>
            <p:ph idx="1" type="body"/>
          </p:nvPr>
        </p:nvSpPr>
        <p:spPr>
          <a:xfrm>
            <a:off x="340225" y="946550"/>
            <a:ext cx="8492100" cy="40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RDF is a framework to represent information on the Web</a:t>
            </a:r>
            <a:endParaRPr b="1">
              <a:solidFill>
                <a:srgbClr val="000000"/>
              </a:solidFill>
            </a:endParaRPr>
          </a:p>
          <a:p>
            <a:pPr indent="0" lvl="0" marL="0" rtl="0" algn="l">
              <a:spcBef>
                <a:spcPts val="1600"/>
              </a:spcBef>
              <a:spcAft>
                <a:spcPts val="0"/>
              </a:spcAft>
              <a:buNone/>
            </a:pPr>
            <a:r>
              <a:rPr lang="en">
                <a:solidFill>
                  <a:srgbClr val="000000"/>
                </a:solidFill>
              </a:rPr>
              <a:t>RDF was developed by the W3C and first became a W3C recommendation in 1999. This was </a:t>
            </a:r>
            <a:r>
              <a:rPr lang="en">
                <a:solidFill>
                  <a:srgbClr val="000000"/>
                </a:solidFill>
              </a:rPr>
              <a:t>superseded</a:t>
            </a:r>
            <a:r>
              <a:rPr lang="en">
                <a:solidFill>
                  <a:srgbClr val="000000"/>
                </a:solidFill>
              </a:rPr>
              <a:t> by the RDF 1.0 specification in 2004, and the RDF 1.1 specification in 2014. The full </a:t>
            </a:r>
            <a:r>
              <a:rPr b="1" lang="en">
                <a:solidFill>
                  <a:srgbClr val="000000"/>
                </a:solidFill>
              </a:rPr>
              <a:t>RDF 1.1 specification</a:t>
            </a:r>
            <a:r>
              <a:rPr lang="en">
                <a:solidFill>
                  <a:srgbClr val="000000"/>
                </a:solidFill>
              </a:rPr>
              <a:t> consists of:</a:t>
            </a:r>
            <a:endParaRPr>
              <a:solidFill>
                <a:srgbClr val="000000"/>
              </a:solidFill>
            </a:endParaRPr>
          </a:p>
          <a:p>
            <a:pPr indent="-342900" lvl="0" marL="457200" rtl="0" algn="l">
              <a:spcBef>
                <a:spcPts val="1600"/>
              </a:spcBef>
              <a:spcAft>
                <a:spcPts val="0"/>
              </a:spcAft>
              <a:buSzPts val="1800"/>
              <a:buChar char="●"/>
            </a:pPr>
            <a:r>
              <a:rPr lang="en">
                <a:solidFill>
                  <a:schemeClr val="dk1"/>
                </a:solidFill>
              </a:rPr>
              <a:t>An </a:t>
            </a:r>
            <a:r>
              <a:rPr lang="en" u="sng">
                <a:solidFill>
                  <a:schemeClr val="hlink"/>
                </a:solidFill>
                <a:hlinkClick r:id="rId3"/>
              </a:rPr>
              <a:t>abstract data model</a:t>
            </a:r>
            <a:r>
              <a:rPr lang="en">
                <a:solidFill>
                  <a:schemeClr val="dk1"/>
                </a:solidFill>
              </a:rPr>
              <a:t> with a set of implementing syntaxes (aka. formats) for storing and exchanging information represented in RDF</a:t>
            </a:r>
            <a:endParaRPr>
              <a:solidFill>
                <a:srgbClr val="000000"/>
              </a:solidFill>
            </a:endParaRPr>
          </a:p>
          <a:p>
            <a:pPr indent="-342900" lvl="0" marL="457200" rtl="0" algn="l">
              <a:spcBef>
                <a:spcPts val="0"/>
              </a:spcBef>
              <a:spcAft>
                <a:spcPts val="0"/>
              </a:spcAft>
              <a:buSzPts val="1800"/>
              <a:buChar char="●"/>
            </a:pPr>
            <a:r>
              <a:rPr lang="en">
                <a:solidFill>
                  <a:srgbClr val="000000"/>
                </a:solidFill>
              </a:rPr>
              <a:t>a formal</a:t>
            </a:r>
            <a:r>
              <a:rPr lang="en"/>
              <a:t> </a:t>
            </a:r>
            <a:r>
              <a:rPr lang="en" u="sng">
                <a:solidFill>
                  <a:schemeClr val="hlink"/>
                </a:solidFill>
                <a:hlinkClick r:id="rId4"/>
              </a:rPr>
              <a:t>semantics</a:t>
            </a:r>
            <a:r>
              <a:rPr lang="en">
                <a:solidFill>
                  <a:srgbClr val="000000"/>
                </a:solidFill>
              </a:rPr>
              <a:t> that can be extended to create vocabularies and ontologies</a:t>
            </a:r>
            <a:endParaRPr>
              <a:solidFill>
                <a:srgbClr val="000000"/>
              </a:solidFill>
            </a:endParaRPr>
          </a:p>
          <a:p>
            <a:pPr indent="-342900" lvl="0" marL="457200" rtl="0" algn="l">
              <a:spcBef>
                <a:spcPts val="0"/>
              </a:spcBef>
              <a:spcAft>
                <a:spcPts val="0"/>
              </a:spcAft>
              <a:buClr>
                <a:srgbClr val="000000"/>
              </a:buClr>
              <a:buSzPts val="1800"/>
              <a:buChar char="●"/>
            </a:pPr>
            <a:r>
              <a:rPr lang="en" sz="1800">
                <a:solidFill>
                  <a:schemeClr val="dk1"/>
                </a:solidFill>
              </a:rPr>
              <a:t>A first vocabulary</a:t>
            </a:r>
            <a:r>
              <a:rPr lang="en" sz="1800"/>
              <a:t> </a:t>
            </a:r>
            <a:r>
              <a:rPr lang="en" sz="1800" u="sng">
                <a:solidFill>
                  <a:schemeClr val="accent5"/>
                </a:solidFill>
                <a:hlinkClick r:id="rId5">
                  <a:extLst>
                    <a:ext uri="{A12FA001-AC4F-418D-AE19-62706E023703}">
                      <ahyp:hlinkClr val="tx"/>
                    </a:ext>
                  </a:extLst>
                </a:hlinkClick>
              </a:rPr>
              <a:t>RDF Schema</a:t>
            </a:r>
            <a:r>
              <a:rPr lang="en" sz="1800"/>
              <a:t> </a:t>
            </a:r>
            <a:r>
              <a:rPr lang="en" sz="1800">
                <a:solidFill>
                  <a:schemeClr val="dk1"/>
                </a:solidFill>
              </a:rPr>
              <a:t>which extends RDF with basic </a:t>
            </a:r>
            <a:r>
              <a:rPr lang="en">
                <a:solidFill>
                  <a:schemeClr val="dk1"/>
                </a:solidFill>
              </a:rPr>
              <a:t>concepts and a hierarchical class system </a:t>
            </a:r>
            <a:r>
              <a:rPr lang="en" sz="1800">
                <a:solidFill>
                  <a:schemeClr val="dk1"/>
                </a:solidFill>
              </a:rPr>
              <a:t>(label, subclass, subproperty…). </a:t>
            </a:r>
            <a:endParaRPr>
              <a:solidFill>
                <a:srgbClr val="000000"/>
              </a:solidFill>
            </a:endParaRPr>
          </a:p>
          <a:p>
            <a:pPr indent="-342900" lvl="0" marL="457200" marR="0" rtl="0" algn="l">
              <a:lnSpc>
                <a:spcPct val="115000"/>
              </a:lnSpc>
              <a:spcBef>
                <a:spcPts val="0"/>
              </a:spcBef>
              <a:spcAft>
                <a:spcPts val="0"/>
              </a:spcAft>
              <a:buSzPts val="1800"/>
              <a:buChar char="●"/>
            </a:pPr>
            <a:r>
              <a:rPr lang="en">
                <a:solidFill>
                  <a:srgbClr val="000000"/>
                </a:solidFill>
              </a:rPr>
              <a:t>A</a:t>
            </a:r>
            <a:r>
              <a:rPr lang="en">
                <a:solidFill>
                  <a:srgbClr val="000000"/>
                </a:solidFill>
              </a:rPr>
              <a:t> query language for RDF data -</a:t>
            </a:r>
            <a:r>
              <a:rPr lang="en"/>
              <a:t> </a:t>
            </a:r>
            <a:r>
              <a:rPr lang="en" u="sng">
                <a:solidFill>
                  <a:schemeClr val="hlink"/>
                </a:solidFill>
                <a:hlinkClick r:id="rId6"/>
              </a:rPr>
              <a:t>SPARQL</a:t>
            </a:r>
            <a:endParaRPr/>
          </a:p>
        </p:txBody>
      </p:sp>
      <p:sp>
        <p:nvSpPr>
          <p:cNvPr id="170" name="Google Shape;170;p32"/>
          <p:cNvSpPr txBox="1"/>
          <p:nvPr>
            <p:ph idx="12" type="sldNum"/>
          </p:nvPr>
        </p:nvSpPr>
        <p:spPr>
          <a:xfrm>
            <a:off x="8472458" y="45108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rPr>
              <a:t>RDF can be used to describe things in a machine readable manner. This can include </a:t>
            </a:r>
            <a:r>
              <a:rPr b="1" lang="en" sz="2200">
                <a:solidFill>
                  <a:srgbClr val="000000"/>
                </a:solidFill>
              </a:rPr>
              <a:t>digital objects</a:t>
            </a:r>
            <a:r>
              <a:rPr lang="en" sz="2200">
                <a:solidFill>
                  <a:srgbClr val="000000"/>
                </a:solidFill>
              </a:rPr>
              <a:t> such as documents, </a:t>
            </a:r>
            <a:r>
              <a:rPr b="1" lang="en" sz="2200">
                <a:solidFill>
                  <a:srgbClr val="000000"/>
                </a:solidFill>
              </a:rPr>
              <a:t>real world objects</a:t>
            </a:r>
            <a:r>
              <a:rPr lang="en" sz="2200">
                <a:solidFill>
                  <a:srgbClr val="000000"/>
                </a:solidFill>
              </a:rPr>
              <a:t> such as people, and </a:t>
            </a:r>
            <a:r>
              <a:rPr b="1" lang="en" sz="2200">
                <a:solidFill>
                  <a:srgbClr val="000000"/>
                </a:solidFill>
              </a:rPr>
              <a:t>concepts </a:t>
            </a:r>
            <a:r>
              <a:rPr lang="en" sz="2200">
                <a:solidFill>
                  <a:srgbClr val="000000"/>
                </a:solidFill>
              </a:rPr>
              <a:t>such as Person or Organization. </a:t>
            </a:r>
            <a:endParaRPr sz="2200">
              <a:solidFill>
                <a:srgbClr val="000000"/>
              </a:solidFill>
            </a:endParaRPr>
          </a:p>
          <a:p>
            <a:pPr indent="0" lvl="0" marL="0" rtl="0" algn="l">
              <a:spcBef>
                <a:spcPts val="1600"/>
              </a:spcBef>
              <a:spcAft>
                <a:spcPts val="0"/>
              </a:spcAft>
              <a:buNone/>
            </a:pPr>
            <a:r>
              <a:rPr lang="en" sz="2200">
                <a:solidFill>
                  <a:schemeClr val="dk1"/>
                </a:solidFill>
              </a:rPr>
              <a:t>RDF is a graph formalism in that the intention is to describe information about interconnected entities that can be depicted in a directed graph.</a:t>
            </a:r>
            <a:endParaRPr sz="2200">
              <a:solidFill>
                <a:schemeClr val="dk1"/>
              </a:solidFill>
            </a:endParaRPr>
          </a:p>
          <a:p>
            <a:pPr indent="0" lvl="0" marL="0" rtl="0" algn="l">
              <a:spcBef>
                <a:spcPts val="1600"/>
              </a:spcBef>
              <a:spcAft>
                <a:spcPts val="0"/>
              </a:spcAft>
              <a:buNone/>
            </a:pPr>
            <a:r>
              <a:rPr lang="en" sz="1900">
                <a:solidFill>
                  <a:srgbClr val="434343"/>
                </a:solidFill>
              </a:rPr>
              <a:t>     Not only used for KGs! RSS feed comes from RDF Site Summary </a:t>
            </a:r>
            <a:endParaRPr sz="1900">
              <a:solidFill>
                <a:srgbClr val="434343"/>
              </a:solidFill>
            </a:endParaRPr>
          </a:p>
          <a:p>
            <a:pPr indent="0" lvl="0" marL="0" rtl="0" algn="l">
              <a:spcBef>
                <a:spcPts val="1600"/>
              </a:spcBef>
              <a:spcAft>
                <a:spcPts val="1600"/>
              </a:spcAft>
              <a:buNone/>
            </a:pPr>
            <a:r>
              <a:t/>
            </a:r>
            <a:endParaRPr sz="2200">
              <a:solidFill>
                <a:schemeClr val="dk1"/>
              </a:solidFill>
            </a:endParaRPr>
          </a:p>
        </p:txBody>
      </p:sp>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RDF is highly versatile</a:t>
            </a:r>
            <a:endParaRPr>
              <a:solidFill>
                <a:srgbClr val="0B5394"/>
              </a:solidFill>
            </a:endParaRPr>
          </a:p>
        </p:txBody>
      </p:sp>
      <p:sp>
        <p:nvSpPr>
          <p:cNvPr id="177" name="Google Shape;17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33"/>
          <p:cNvPicPr preferRelativeResize="0"/>
          <p:nvPr/>
        </p:nvPicPr>
        <p:blipFill>
          <a:blip r:embed="rId3">
            <a:alphaModFix/>
          </a:blip>
          <a:stretch>
            <a:fillRect/>
          </a:stretch>
        </p:blipFill>
        <p:spPr>
          <a:xfrm>
            <a:off x="367006" y="4319980"/>
            <a:ext cx="290374" cy="290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