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OpenSans-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penSans-italic.fntdata"/><Relationship Id="rId16" Type="http://schemas.openxmlformats.org/officeDocument/2006/relationships/slide" Target="slides/slide10.xml"/><Relationship Id="rId38" Type="http://schemas.openxmlformats.org/officeDocument/2006/relationships/font" Target="fonts/Open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4e4c0e9a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4e4c0e9a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a4551ae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a4551ae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2afe7d109_0_1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2afe7d109_0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2afe7d109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2afe7d109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695f3f8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695f3f8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2afe7d109_0_1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2afe7d109_0_1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2afe7d109_0_1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2afe7d109_0_1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a4551ae3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ba4551ae3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2afe7d109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12afe7d109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2afe7d109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2afe7d109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2afe7d109_0_1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2afe7d109_0_1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2afe7d109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2afe7d109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ba70b240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ba70b240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ba70b240c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ba70b240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9163e407d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b9163e407d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a4551ae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a4551ae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2afe7d109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12afe7d109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675991" y="175696"/>
            <a:ext cx="6598200" cy="16539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rgbClr val="FFFFFF"/>
              </a:buClr>
              <a:buSzPts val="5400"/>
              <a:buFont typeface="Calibri"/>
              <a:buNone/>
              <a:defRPr sz="5400">
                <a:solidFill>
                  <a:srgbClr val="FFFFFF"/>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 name="Google Shape;11;p2"/>
          <p:cNvSpPr txBox="1"/>
          <p:nvPr>
            <p:ph idx="1" type="subTitle"/>
          </p:nvPr>
        </p:nvSpPr>
        <p:spPr>
          <a:xfrm>
            <a:off x="167500" y="3551775"/>
            <a:ext cx="8877300" cy="736800"/>
          </a:xfrm>
          <a:prstGeom prst="rect">
            <a:avLst/>
          </a:prstGeom>
          <a:noFill/>
          <a:ln>
            <a:noFill/>
          </a:ln>
        </p:spPr>
        <p:txBody>
          <a:bodyPr anchorCtr="0" anchor="t" bIns="0" lIns="0" spcFirstLastPara="1" rIns="0" wrap="square" tIns="0">
            <a:noAutofit/>
          </a:bodyPr>
          <a:lstStyle>
            <a:lvl1pPr lvl="0" rtl="0" algn="r">
              <a:lnSpc>
                <a:spcPct val="100000"/>
              </a:lnSpc>
              <a:spcBef>
                <a:spcPts val="0"/>
              </a:spcBef>
              <a:spcAft>
                <a:spcPts val="0"/>
              </a:spcAft>
              <a:buClr>
                <a:srgbClr val="FFFFFF"/>
              </a:buClr>
              <a:buSzPts val="2000"/>
              <a:buNone/>
              <a:defRPr sz="2000">
                <a:solidFill>
                  <a:srgbClr val="FFFFFF"/>
                </a:solidFill>
              </a:defRPr>
            </a:lvl1pPr>
            <a:lvl2pPr lvl="1" rtl="0" algn="ctr">
              <a:lnSpc>
                <a:spcPct val="100000"/>
              </a:lnSpc>
              <a:spcBef>
                <a:spcPts val="0"/>
              </a:spcBef>
              <a:spcAft>
                <a:spcPts val="0"/>
              </a:spcAft>
              <a:buClr>
                <a:srgbClr val="88898F"/>
              </a:buClr>
              <a:buSzPts val="3200"/>
              <a:buNone/>
              <a:defRPr>
                <a:solidFill>
                  <a:srgbClr val="88898F"/>
                </a:solidFill>
              </a:defRPr>
            </a:lvl2pPr>
            <a:lvl3pPr lvl="2" rtl="0" algn="ctr">
              <a:lnSpc>
                <a:spcPct val="100000"/>
              </a:lnSpc>
              <a:spcBef>
                <a:spcPts val="0"/>
              </a:spcBef>
              <a:spcAft>
                <a:spcPts val="0"/>
              </a:spcAft>
              <a:buClr>
                <a:srgbClr val="88898F"/>
              </a:buClr>
              <a:buSzPts val="2800"/>
              <a:buNone/>
              <a:defRPr>
                <a:solidFill>
                  <a:srgbClr val="88898F"/>
                </a:solidFill>
              </a:defRPr>
            </a:lvl3pPr>
            <a:lvl4pPr lvl="3" rtl="0" algn="ctr">
              <a:lnSpc>
                <a:spcPct val="100000"/>
              </a:lnSpc>
              <a:spcBef>
                <a:spcPts val="0"/>
              </a:spcBef>
              <a:spcAft>
                <a:spcPts val="0"/>
              </a:spcAft>
              <a:buClr>
                <a:srgbClr val="88898F"/>
              </a:buClr>
              <a:buSzPts val="2400"/>
              <a:buNone/>
              <a:defRPr>
                <a:solidFill>
                  <a:srgbClr val="88898F"/>
                </a:solidFill>
              </a:defRPr>
            </a:lvl4pPr>
            <a:lvl5pPr lvl="4" rtl="0" algn="ctr">
              <a:lnSpc>
                <a:spcPct val="100000"/>
              </a:lnSpc>
              <a:spcBef>
                <a:spcPts val="0"/>
              </a:spcBef>
              <a:spcAft>
                <a:spcPts val="0"/>
              </a:spcAft>
              <a:buClr>
                <a:srgbClr val="88898F"/>
              </a:buClr>
              <a:buSzPts val="2400"/>
              <a:buNone/>
              <a:defRPr>
                <a:solidFill>
                  <a:srgbClr val="88898F"/>
                </a:solidFill>
              </a:defRPr>
            </a:lvl5pPr>
            <a:lvl6pPr lvl="5" rtl="0" algn="ctr">
              <a:lnSpc>
                <a:spcPct val="100000"/>
              </a:lnSpc>
              <a:spcBef>
                <a:spcPts val="400"/>
              </a:spcBef>
              <a:spcAft>
                <a:spcPts val="0"/>
              </a:spcAft>
              <a:buClr>
                <a:srgbClr val="88898F"/>
              </a:buClr>
              <a:buSzPts val="2000"/>
              <a:buNone/>
              <a:defRPr>
                <a:solidFill>
                  <a:srgbClr val="88898F"/>
                </a:solidFill>
              </a:defRPr>
            </a:lvl6pPr>
            <a:lvl7pPr lvl="6" rtl="0" algn="ctr">
              <a:lnSpc>
                <a:spcPct val="100000"/>
              </a:lnSpc>
              <a:spcBef>
                <a:spcPts val="400"/>
              </a:spcBef>
              <a:spcAft>
                <a:spcPts val="0"/>
              </a:spcAft>
              <a:buClr>
                <a:srgbClr val="88898F"/>
              </a:buClr>
              <a:buSzPts val="2000"/>
              <a:buNone/>
              <a:defRPr>
                <a:solidFill>
                  <a:srgbClr val="88898F"/>
                </a:solidFill>
              </a:defRPr>
            </a:lvl7pPr>
            <a:lvl8pPr lvl="7" rtl="0" algn="ctr">
              <a:lnSpc>
                <a:spcPct val="100000"/>
              </a:lnSpc>
              <a:spcBef>
                <a:spcPts val="400"/>
              </a:spcBef>
              <a:spcAft>
                <a:spcPts val="0"/>
              </a:spcAft>
              <a:buClr>
                <a:srgbClr val="88898F"/>
              </a:buClr>
              <a:buSzPts val="2000"/>
              <a:buNone/>
              <a:defRPr>
                <a:solidFill>
                  <a:srgbClr val="88898F"/>
                </a:solidFill>
              </a:defRPr>
            </a:lvl8pPr>
            <a:lvl9pPr lvl="8" rtl="0" algn="ctr">
              <a:lnSpc>
                <a:spcPct val="100000"/>
              </a:lnSpc>
              <a:spcBef>
                <a:spcPts val="400"/>
              </a:spcBef>
              <a:spcAft>
                <a:spcPts val="0"/>
              </a:spcAft>
              <a:buClr>
                <a:srgbClr val="88898F"/>
              </a:buClr>
              <a:buSzPts val="2000"/>
              <a:buNone/>
              <a:defRPr>
                <a:solidFill>
                  <a:srgbClr val="88898F"/>
                </a:solidFill>
              </a:defRPr>
            </a:lvl9pPr>
          </a:lstStyle>
          <a:p/>
        </p:txBody>
      </p:sp>
      <p:pic>
        <p:nvPicPr>
          <p:cNvPr id="12" name="Google Shape;12;p2"/>
          <p:cNvPicPr preferRelativeResize="0"/>
          <p:nvPr/>
        </p:nvPicPr>
        <p:blipFill rotWithShape="1">
          <a:blip r:embed="rId2">
            <a:alphaModFix/>
          </a:blip>
          <a:srcRect b="0" l="0" r="0" t="0"/>
          <a:stretch/>
        </p:blipFill>
        <p:spPr>
          <a:xfrm>
            <a:off x="0" y="4484437"/>
            <a:ext cx="2415431" cy="65906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3" name="Google Shape;53;p1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 name="Shape 62"/>
        <p:cNvGrpSpPr/>
        <p:nvPr/>
      </p:nvGrpSpPr>
      <p:grpSpPr>
        <a:xfrm>
          <a:off x="0" y="0"/>
          <a:ext cx="0" cy="0"/>
          <a:chOff x="0" y="0"/>
          <a:chExt cx="0" cy="0"/>
        </a:xfrm>
      </p:grpSpPr>
      <p:sp>
        <p:nvSpPr>
          <p:cNvPr id="63" name="Google Shape;63;p1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8" name="Google Shape;68;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1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6" name="Google Shape;76;p1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white"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359999" y="310695"/>
            <a:ext cx="8326800" cy="567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 name="Google Shape;15;p3"/>
          <p:cNvSpPr txBox="1"/>
          <p:nvPr>
            <p:ph idx="1" type="body"/>
          </p:nvPr>
        </p:nvSpPr>
        <p:spPr>
          <a:xfrm>
            <a:off x="359999" y="972000"/>
            <a:ext cx="8326800" cy="2720400"/>
          </a:xfrm>
          <a:prstGeom prst="rect">
            <a:avLst/>
          </a:prstGeom>
          <a:noFill/>
          <a:ln>
            <a:noFill/>
          </a:ln>
        </p:spPr>
        <p:txBody>
          <a:bodyPr anchorCtr="0" anchor="t" bIns="0" lIns="0" spcFirstLastPara="1" rIns="0" wrap="square" tIns="0">
            <a:noAutofit/>
          </a:bodyPr>
          <a:lstStyle>
            <a:lvl1pPr indent="-342900" lvl="0" marL="457200" rtl="0" algn="l">
              <a:lnSpc>
                <a:spcPct val="100000"/>
              </a:lnSpc>
              <a:spcBef>
                <a:spcPts val="0"/>
              </a:spcBef>
              <a:spcAft>
                <a:spcPts val="0"/>
              </a:spcAft>
              <a:buClr>
                <a:schemeClr val="dk1"/>
              </a:buClr>
              <a:buSzPts val="1800"/>
              <a:buFont typeface="Calibri"/>
              <a:buChar char="•"/>
              <a:defRPr/>
            </a:lvl1pPr>
            <a:lvl2pPr indent="-342900" lvl="1" marL="914400" rtl="0" algn="l">
              <a:lnSpc>
                <a:spcPct val="100000"/>
              </a:lnSpc>
              <a:spcBef>
                <a:spcPts val="0"/>
              </a:spcBef>
              <a:spcAft>
                <a:spcPts val="0"/>
              </a:spcAft>
              <a:buClr>
                <a:schemeClr val="dk1"/>
              </a:buClr>
              <a:buSzPts val="1800"/>
              <a:buFont typeface="Calibri"/>
              <a:buChar char="-"/>
              <a:defRPr/>
            </a:lvl2pPr>
            <a:lvl3pPr indent="-342900" lvl="2" marL="1371600" rtl="0" algn="l">
              <a:lnSpc>
                <a:spcPct val="100000"/>
              </a:lnSpc>
              <a:spcBef>
                <a:spcPts val="0"/>
              </a:spcBef>
              <a:spcAft>
                <a:spcPts val="0"/>
              </a:spcAft>
              <a:buClr>
                <a:schemeClr val="dk1"/>
              </a:buClr>
              <a:buSzPts val="1800"/>
              <a:buFont typeface="Calibri"/>
              <a:buChar char="-"/>
              <a:defRPr/>
            </a:lvl3pPr>
            <a:lvl4pPr indent="-342900" lvl="3" marL="1828800" rtl="0" algn="l">
              <a:lnSpc>
                <a:spcPct val="100000"/>
              </a:lnSpc>
              <a:spcBef>
                <a:spcPts val="0"/>
              </a:spcBef>
              <a:spcAft>
                <a:spcPts val="0"/>
              </a:spcAft>
              <a:buClr>
                <a:schemeClr val="dk1"/>
              </a:buClr>
              <a:buSzPts val="1800"/>
              <a:buFont typeface="Calibri"/>
              <a:buChar char="-"/>
              <a:defRPr/>
            </a:lvl4pPr>
            <a:lvl5pPr indent="-342900" lvl="4" marL="2286000" rtl="0" algn="l">
              <a:lnSpc>
                <a:spcPct val="100000"/>
              </a:lnSpc>
              <a:spcBef>
                <a:spcPts val="0"/>
              </a:spcBef>
              <a:spcAft>
                <a:spcPts val="0"/>
              </a:spcAft>
              <a:buClr>
                <a:schemeClr val="dk1"/>
              </a:buClr>
              <a:buSzPts val="1800"/>
              <a:buFont typeface="Calibri"/>
              <a:buChar char="-"/>
              <a:defRPr/>
            </a:lvl5pPr>
            <a:lvl6pPr indent="-342900" lvl="5" marL="2743200" rtl="0" algn="l">
              <a:lnSpc>
                <a:spcPct val="100000"/>
              </a:lnSpc>
              <a:spcBef>
                <a:spcPts val="360"/>
              </a:spcBef>
              <a:spcAft>
                <a:spcPts val="0"/>
              </a:spcAft>
              <a:buClr>
                <a:schemeClr val="dk1"/>
              </a:buClr>
              <a:buSzPts val="1800"/>
              <a:buFont typeface="Calibri"/>
              <a:buChar char="•"/>
              <a:defRPr/>
            </a:lvl6pPr>
            <a:lvl7pPr indent="-342900" lvl="6" marL="3200400" rtl="0" algn="l">
              <a:lnSpc>
                <a:spcPct val="100000"/>
              </a:lnSpc>
              <a:spcBef>
                <a:spcPts val="360"/>
              </a:spcBef>
              <a:spcAft>
                <a:spcPts val="0"/>
              </a:spcAft>
              <a:buClr>
                <a:schemeClr val="dk1"/>
              </a:buClr>
              <a:buSzPts val="1800"/>
              <a:buFont typeface="Calibri"/>
              <a:buChar char="•"/>
              <a:defRPr/>
            </a:lvl7pPr>
            <a:lvl8pPr indent="-342900" lvl="7" marL="3657600" rtl="0" algn="l">
              <a:lnSpc>
                <a:spcPct val="100000"/>
              </a:lnSpc>
              <a:spcBef>
                <a:spcPts val="360"/>
              </a:spcBef>
              <a:spcAft>
                <a:spcPts val="0"/>
              </a:spcAft>
              <a:buClr>
                <a:schemeClr val="dk1"/>
              </a:buClr>
              <a:buSzPts val="1800"/>
              <a:buFont typeface="Calibri"/>
              <a:buChar char="•"/>
              <a:defRPr/>
            </a:lvl8pPr>
            <a:lvl9pPr indent="-342900" lvl="8" marL="4114800" rtl="0" algn="l">
              <a:lnSpc>
                <a:spcPct val="100000"/>
              </a:lnSpc>
              <a:spcBef>
                <a:spcPts val="360"/>
              </a:spcBef>
              <a:spcAft>
                <a:spcPts val="0"/>
              </a:spcAft>
              <a:buClr>
                <a:schemeClr val="dk1"/>
              </a:buClr>
              <a:buSzPts val="1800"/>
              <a:buFont typeface="Calibri"/>
              <a:buChar char="•"/>
              <a:defRPr/>
            </a:lvl9pPr>
          </a:lstStyle>
          <a:p/>
        </p:txBody>
      </p:sp>
      <p:sp>
        <p:nvSpPr>
          <p:cNvPr id="16" name="Google Shape;16;p3"/>
          <p:cNvSpPr txBox="1"/>
          <p:nvPr>
            <p:ph idx="11" type="ftr"/>
          </p:nvPr>
        </p:nvSpPr>
        <p:spPr>
          <a:xfrm>
            <a:off x="4217546" y="4738971"/>
            <a:ext cx="3977700" cy="27390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3"/>
          <p:cNvSpPr txBox="1"/>
          <p:nvPr>
            <p:ph idx="12" type="sldNum"/>
          </p:nvPr>
        </p:nvSpPr>
        <p:spPr>
          <a:xfrm>
            <a:off x="8316141" y="4738799"/>
            <a:ext cx="370800" cy="273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8" name="Google Shape;18;p3"/>
          <p:cNvPicPr preferRelativeResize="0"/>
          <p:nvPr/>
        </p:nvPicPr>
        <p:blipFill rotWithShape="1">
          <a:blip r:embed="rId2">
            <a:alphaModFix/>
          </a:blip>
          <a:srcRect b="0" l="0" r="0" t="0"/>
          <a:stretch/>
        </p:blipFill>
        <p:spPr>
          <a:xfrm>
            <a:off x="0" y="4484437"/>
            <a:ext cx="2415431" cy="6590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blue">
  <p:cSld name="Tekstdia lichtblauw">
    <p:bg>
      <p:bgPr>
        <a:solidFill>
          <a:schemeClr val="dk2"/>
        </a:solid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359999" y="310695"/>
            <a:ext cx="8326800" cy="567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rgbClr val="FFFFFF"/>
              </a:buClr>
              <a:buSzPts val="3600"/>
              <a:buFont typeface="Calibri"/>
              <a:buNone/>
              <a:defRPr>
                <a:solidFill>
                  <a:srgbClr val="FFFFFF"/>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4"/>
          <p:cNvSpPr txBox="1"/>
          <p:nvPr>
            <p:ph idx="1" type="body"/>
          </p:nvPr>
        </p:nvSpPr>
        <p:spPr>
          <a:xfrm>
            <a:off x="359999" y="972000"/>
            <a:ext cx="8326800" cy="2720400"/>
          </a:xfrm>
          <a:prstGeom prst="rect">
            <a:avLst/>
          </a:prstGeom>
          <a:noFill/>
          <a:ln>
            <a:noFill/>
          </a:ln>
        </p:spPr>
        <p:txBody>
          <a:bodyPr anchorCtr="0" anchor="t" bIns="0" lIns="0" spcFirstLastPara="1" rIns="0" wrap="square" tIns="0">
            <a:noAutofit/>
          </a:bodyPr>
          <a:lstStyle>
            <a:lvl1pPr indent="-457200" lvl="0" marL="457200" rtl="0" algn="l">
              <a:lnSpc>
                <a:spcPct val="100000"/>
              </a:lnSpc>
              <a:spcBef>
                <a:spcPts val="0"/>
              </a:spcBef>
              <a:spcAft>
                <a:spcPts val="0"/>
              </a:spcAft>
              <a:buClr>
                <a:schemeClr val="lt1"/>
              </a:buClr>
              <a:buSzPts val="3600"/>
              <a:buChar char="•"/>
              <a:defRPr>
                <a:solidFill>
                  <a:schemeClr val="lt1"/>
                </a:solidFill>
              </a:defRPr>
            </a:lvl1pPr>
            <a:lvl2pPr indent="-431800" lvl="1" marL="914400" rtl="0" algn="l">
              <a:lnSpc>
                <a:spcPct val="100000"/>
              </a:lnSpc>
              <a:spcBef>
                <a:spcPts val="0"/>
              </a:spcBef>
              <a:spcAft>
                <a:spcPts val="0"/>
              </a:spcAft>
              <a:buClr>
                <a:schemeClr val="lt1"/>
              </a:buClr>
              <a:buSzPts val="3200"/>
              <a:buChar char="-"/>
              <a:defRPr>
                <a:solidFill>
                  <a:schemeClr val="lt1"/>
                </a:solidFill>
              </a:defRPr>
            </a:lvl2pPr>
            <a:lvl3pPr indent="-406400" lvl="2" marL="1371600" rtl="0" algn="l">
              <a:lnSpc>
                <a:spcPct val="100000"/>
              </a:lnSpc>
              <a:spcBef>
                <a:spcPts val="0"/>
              </a:spcBef>
              <a:spcAft>
                <a:spcPts val="0"/>
              </a:spcAft>
              <a:buClr>
                <a:schemeClr val="lt1"/>
              </a:buClr>
              <a:buSzPts val="2800"/>
              <a:buChar char="-"/>
              <a:defRPr>
                <a:solidFill>
                  <a:schemeClr val="lt1"/>
                </a:solidFill>
              </a:defRPr>
            </a:lvl3pPr>
            <a:lvl4pPr indent="-381000" lvl="3" marL="1828800" rtl="0" algn="l">
              <a:lnSpc>
                <a:spcPct val="100000"/>
              </a:lnSpc>
              <a:spcBef>
                <a:spcPts val="0"/>
              </a:spcBef>
              <a:spcAft>
                <a:spcPts val="0"/>
              </a:spcAft>
              <a:buClr>
                <a:schemeClr val="lt1"/>
              </a:buClr>
              <a:buSzPts val="2400"/>
              <a:buChar char="-"/>
              <a:defRPr>
                <a:solidFill>
                  <a:schemeClr val="lt1"/>
                </a:solidFill>
              </a:defRPr>
            </a:lvl4pPr>
            <a:lvl5pPr indent="-381000" lvl="4" marL="2286000" rtl="0" algn="l">
              <a:lnSpc>
                <a:spcPct val="100000"/>
              </a:lnSpc>
              <a:spcBef>
                <a:spcPts val="0"/>
              </a:spcBef>
              <a:spcAft>
                <a:spcPts val="0"/>
              </a:spcAft>
              <a:buClr>
                <a:schemeClr val="lt1"/>
              </a:buClr>
              <a:buSzPts val="2400"/>
              <a:buChar char="-"/>
              <a:defRPr>
                <a:solidFill>
                  <a:schemeClr val="lt1"/>
                </a:solidFill>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2" name="Google Shape;22;p4"/>
          <p:cNvSpPr txBox="1"/>
          <p:nvPr>
            <p:ph idx="11" type="ftr"/>
          </p:nvPr>
        </p:nvSpPr>
        <p:spPr>
          <a:xfrm>
            <a:off x="4217546" y="4738971"/>
            <a:ext cx="3977700" cy="273900"/>
          </a:xfrm>
          <a:prstGeom prst="rect">
            <a:avLst/>
          </a:prstGeom>
          <a:noFill/>
          <a:ln>
            <a:noFill/>
          </a:ln>
        </p:spPr>
        <p:txBody>
          <a:bodyPr anchorCtr="0" anchor="t"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4"/>
          <p:cNvSpPr txBox="1"/>
          <p:nvPr>
            <p:ph idx="12" type="sldNum"/>
          </p:nvPr>
        </p:nvSpPr>
        <p:spPr>
          <a:xfrm>
            <a:off x="8316141" y="4738799"/>
            <a:ext cx="370800" cy="273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24" name="Google Shape;24;p4"/>
          <p:cNvPicPr preferRelativeResize="0"/>
          <p:nvPr/>
        </p:nvPicPr>
        <p:blipFill rotWithShape="1">
          <a:blip r:embed="rId2">
            <a:alphaModFix/>
          </a:blip>
          <a:srcRect b="0" l="0" r="0" t="0"/>
          <a:stretch/>
        </p:blipFill>
        <p:spPr>
          <a:xfrm>
            <a:off x="0" y="4484437"/>
            <a:ext cx="2415431" cy="65906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without header and footer">
  <p:cSld name="Fotodia">
    <p:bg>
      <p:bgPr>
        <a:solidFill>
          <a:schemeClr val="lt1"/>
        </a:solidFill>
      </p:bgPr>
    </p:bg>
    <p:spTree>
      <p:nvGrpSpPr>
        <p:cNvPr id="25" name="Shape 25"/>
        <p:cNvGrpSpPr/>
        <p:nvPr/>
      </p:nvGrpSpPr>
      <p:grpSpPr>
        <a:xfrm>
          <a:off x="0" y="0"/>
          <a:ext cx="0" cy="0"/>
          <a:chOff x="0" y="0"/>
          <a:chExt cx="0" cy="0"/>
        </a:xfrm>
      </p:grpSpPr>
      <p:sp>
        <p:nvSpPr>
          <p:cNvPr id="26" name="Google Shape;26;p5"/>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without footer">
  <p:cSld name="Tabeldia">
    <p:spTree>
      <p:nvGrpSpPr>
        <p:cNvPr id="27" name="Shape 27"/>
        <p:cNvGrpSpPr/>
        <p:nvPr/>
      </p:nvGrpSpPr>
      <p:grpSpPr>
        <a:xfrm>
          <a:off x="0" y="0"/>
          <a:ext cx="0" cy="0"/>
          <a:chOff x="0" y="0"/>
          <a:chExt cx="0" cy="0"/>
        </a:xfrm>
      </p:grpSpPr>
      <p:sp>
        <p:nvSpPr>
          <p:cNvPr id="28" name="Google Shape;28;p6"/>
          <p:cNvSpPr txBox="1"/>
          <p:nvPr>
            <p:ph type="title"/>
          </p:nvPr>
        </p:nvSpPr>
        <p:spPr>
          <a:xfrm>
            <a:off x="359999" y="310695"/>
            <a:ext cx="8326800" cy="5670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Clr>
                <a:schemeClr val="dk2"/>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6"/>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7"/>
          <p:cNvSpPr txBox="1"/>
          <p:nvPr>
            <p:ph type="title"/>
          </p:nvPr>
        </p:nvSpPr>
        <p:spPr>
          <a:xfrm>
            <a:off x="1202625" y="263375"/>
            <a:ext cx="7657500" cy="572700"/>
          </a:xfrm>
          <a:prstGeom prst="rect">
            <a:avLst/>
          </a:prstGeom>
        </p:spPr>
        <p:txBody>
          <a:bodyPr anchorCtr="0" anchor="t" bIns="0" lIns="0" spcFirstLastPara="1" rIns="0" wrap="square" tIns="0">
            <a:noAutofit/>
          </a:bodyPr>
          <a:lstStyle>
            <a:lvl1pPr lvl="0" rtl="0">
              <a:spcBef>
                <a:spcPts val="0"/>
              </a:spcBef>
              <a:spcAft>
                <a:spcPts val="0"/>
              </a:spcAft>
              <a:buClr>
                <a:srgbClr val="001C3D"/>
              </a:buClr>
              <a:buSzPts val="3600"/>
              <a:buFont typeface="Open Sans"/>
              <a:buNone/>
              <a:defRPr>
                <a:solidFill>
                  <a:srgbClr val="001C3D"/>
                </a:solidFill>
                <a:latin typeface="Open Sans"/>
                <a:ea typeface="Open Sans"/>
                <a:cs typeface="Open Sans"/>
                <a:sym typeface="Open Sans"/>
              </a:defRPr>
            </a:lvl1pPr>
            <a:lvl2pPr lvl="1" rtl="0">
              <a:spcBef>
                <a:spcPts val="0"/>
              </a:spcBef>
              <a:spcAft>
                <a:spcPts val="0"/>
              </a:spcAft>
              <a:buSzPts val="1400"/>
              <a:buFont typeface="Open Sans"/>
              <a:buNone/>
              <a:defRPr>
                <a:latin typeface="Open Sans"/>
                <a:ea typeface="Open Sans"/>
                <a:cs typeface="Open Sans"/>
                <a:sym typeface="Open Sans"/>
              </a:defRPr>
            </a:lvl2pPr>
            <a:lvl3pPr lvl="2" rtl="0">
              <a:spcBef>
                <a:spcPts val="0"/>
              </a:spcBef>
              <a:spcAft>
                <a:spcPts val="0"/>
              </a:spcAft>
              <a:buSzPts val="1400"/>
              <a:buFont typeface="Open Sans"/>
              <a:buNone/>
              <a:defRPr>
                <a:latin typeface="Open Sans"/>
                <a:ea typeface="Open Sans"/>
                <a:cs typeface="Open Sans"/>
                <a:sym typeface="Open Sans"/>
              </a:defRPr>
            </a:lvl3pPr>
            <a:lvl4pPr lvl="3" rtl="0">
              <a:spcBef>
                <a:spcPts val="0"/>
              </a:spcBef>
              <a:spcAft>
                <a:spcPts val="0"/>
              </a:spcAft>
              <a:buSzPts val="1400"/>
              <a:buFont typeface="Open Sans"/>
              <a:buNone/>
              <a:defRPr>
                <a:latin typeface="Open Sans"/>
                <a:ea typeface="Open Sans"/>
                <a:cs typeface="Open Sans"/>
                <a:sym typeface="Open Sans"/>
              </a:defRPr>
            </a:lvl4pPr>
            <a:lvl5pPr lvl="4" rtl="0">
              <a:spcBef>
                <a:spcPts val="0"/>
              </a:spcBef>
              <a:spcAft>
                <a:spcPts val="0"/>
              </a:spcAft>
              <a:buSzPts val="1400"/>
              <a:buFont typeface="Open Sans"/>
              <a:buNone/>
              <a:defRPr>
                <a:latin typeface="Open Sans"/>
                <a:ea typeface="Open Sans"/>
                <a:cs typeface="Open Sans"/>
                <a:sym typeface="Open Sans"/>
              </a:defRPr>
            </a:lvl5pPr>
            <a:lvl6pPr lvl="5" rtl="0">
              <a:spcBef>
                <a:spcPts val="0"/>
              </a:spcBef>
              <a:spcAft>
                <a:spcPts val="0"/>
              </a:spcAft>
              <a:buSzPts val="1400"/>
              <a:buFont typeface="Open Sans"/>
              <a:buNone/>
              <a:defRPr>
                <a:latin typeface="Open Sans"/>
                <a:ea typeface="Open Sans"/>
                <a:cs typeface="Open Sans"/>
                <a:sym typeface="Open Sans"/>
              </a:defRPr>
            </a:lvl6pPr>
            <a:lvl7pPr lvl="6" rtl="0">
              <a:spcBef>
                <a:spcPts val="0"/>
              </a:spcBef>
              <a:spcAft>
                <a:spcPts val="0"/>
              </a:spcAft>
              <a:buSzPts val="1400"/>
              <a:buFont typeface="Open Sans"/>
              <a:buNone/>
              <a:defRPr>
                <a:latin typeface="Open Sans"/>
                <a:ea typeface="Open Sans"/>
                <a:cs typeface="Open Sans"/>
                <a:sym typeface="Open Sans"/>
              </a:defRPr>
            </a:lvl7pPr>
            <a:lvl8pPr lvl="7" rtl="0">
              <a:spcBef>
                <a:spcPts val="0"/>
              </a:spcBef>
              <a:spcAft>
                <a:spcPts val="0"/>
              </a:spcAft>
              <a:buSzPts val="1400"/>
              <a:buFont typeface="Open Sans"/>
              <a:buNone/>
              <a:defRPr>
                <a:latin typeface="Open Sans"/>
                <a:ea typeface="Open Sans"/>
                <a:cs typeface="Open Sans"/>
                <a:sym typeface="Open Sans"/>
              </a:defRPr>
            </a:lvl8pPr>
            <a:lvl9pPr lvl="8" rtl="0">
              <a:spcBef>
                <a:spcPts val="0"/>
              </a:spcBef>
              <a:spcAft>
                <a:spcPts val="0"/>
              </a:spcAft>
              <a:buSzPts val="1400"/>
              <a:buFont typeface="Open Sans"/>
              <a:buNone/>
              <a:defRPr>
                <a:latin typeface="Open Sans"/>
                <a:ea typeface="Open Sans"/>
                <a:cs typeface="Open Sans"/>
                <a:sym typeface="Open Sans"/>
              </a:defRPr>
            </a:lvl9pPr>
          </a:lstStyle>
          <a:p/>
        </p:txBody>
      </p:sp>
      <p:sp>
        <p:nvSpPr>
          <p:cNvPr id="32" name="Google Shape;32;p7"/>
          <p:cNvSpPr txBox="1"/>
          <p:nvPr>
            <p:ph idx="1" type="body"/>
          </p:nvPr>
        </p:nvSpPr>
        <p:spPr>
          <a:xfrm>
            <a:off x="311700" y="923875"/>
            <a:ext cx="8520600" cy="4044300"/>
          </a:xfrm>
          <a:prstGeom prst="rect">
            <a:avLst/>
          </a:prstGeom>
        </p:spPr>
        <p:txBody>
          <a:bodyPr anchorCtr="0" anchor="t" bIns="0" lIns="0" spcFirstLastPara="1" rIns="0" wrap="square" tIns="0">
            <a:noAutofit/>
          </a:bodyPr>
          <a:lstStyle>
            <a:lvl1pPr indent="-457200" lvl="0" marL="457200" rtl="0">
              <a:spcBef>
                <a:spcPts val="0"/>
              </a:spcBef>
              <a:spcAft>
                <a:spcPts val="0"/>
              </a:spcAft>
              <a:buSzPts val="3600"/>
              <a:buFont typeface="Open Sans"/>
              <a:buChar char="•"/>
              <a:defRPr>
                <a:latin typeface="Open Sans"/>
                <a:ea typeface="Open Sans"/>
                <a:cs typeface="Open Sans"/>
                <a:sym typeface="Open Sans"/>
              </a:defRPr>
            </a:lvl1pPr>
            <a:lvl2pPr indent="-431800" lvl="1" marL="914400" rtl="0">
              <a:spcBef>
                <a:spcPts val="0"/>
              </a:spcBef>
              <a:spcAft>
                <a:spcPts val="0"/>
              </a:spcAft>
              <a:buSzPts val="3200"/>
              <a:buFont typeface="Open Sans"/>
              <a:buChar char="-"/>
              <a:defRPr>
                <a:latin typeface="Open Sans"/>
                <a:ea typeface="Open Sans"/>
                <a:cs typeface="Open Sans"/>
                <a:sym typeface="Open Sans"/>
              </a:defRPr>
            </a:lvl2pPr>
            <a:lvl3pPr indent="-406400" lvl="2" marL="1371600" rtl="0">
              <a:spcBef>
                <a:spcPts val="0"/>
              </a:spcBef>
              <a:spcAft>
                <a:spcPts val="0"/>
              </a:spcAft>
              <a:buSzPts val="2800"/>
              <a:buFont typeface="Open Sans"/>
              <a:buChar char="-"/>
              <a:defRPr>
                <a:latin typeface="Open Sans"/>
                <a:ea typeface="Open Sans"/>
                <a:cs typeface="Open Sans"/>
                <a:sym typeface="Open Sans"/>
              </a:defRPr>
            </a:lvl3pPr>
            <a:lvl4pPr indent="-381000" lvl="3" marL="1828800" rtl="0">
              <a:spcBef>
                <a:spcPts val="0"/>
              </a:spcBef>
              <a:spcAft>
                <a:spcPts val="0"/>
              </a:spcAft>
              <a:buSzPts val="2400"/>
              <a:buFont typeface="Open Sans"/>
              <a:buChar char="-"/>
              <a:defRPr>
                <a:latin typeface="Open Sans"/>
                <a:ea typeface="Open Sans"/>
                <a:cs typeface="Open Sans"/>
                <a:sym typeface="Open Sans"/>
              </a:defRPr>
            </a:lvl4pPr>
            <a:lvl5pPr indent="-381000" lvl="4" marL="2286000" rtl="0">
              <a:spcBef>
                <a:spcPts val="0"/>
              </a:spcBef>
              <a:spcAft>
                <a:spcPts val="0"/>
              </a:spcAft>
              <a:buSzPts val="2400"/>
              <a:buFont typeface="Open Sans"/>
              <a:buChar char="-"/>
              <a:defRPr>
                <a:latin typeface="Open Sans"/>
                <a:ea typeface="Open Sans"/>
                <a:cs typeface="Open Sans"/>
                <a:sym typeface="Open Sans"/>
              </a:defRPr>
            </a:lvl5pPr>
            <a:lvl6pPr indent="-355600" lvl="5" marL="2743200" rtl="0">
              <a:spcBef>
                <a:spcPts val="400"/>
              </a:spcBef>
              <a:spcAft>
                <a:spcPts val="0"/>
              </a:spcAft>
              <a:buSzPts val="2000"/>
              <a:buFont typeface="Open Sans"/>
              <a:buChar char="•"/>
              <a:defRPr>
                <a:latin typeface="Open Sans"/>
                <a:ea typeface="Open Sans"/>
                <a:cs typeface="Open Sans"/>
                <a:sym typeface="Open Sans"/>
              </a:defRPr>
            </a:lvl6pPr>
            <a:lvl7pPr indent="-355600" lvl="6" marL="3200400" rtl="0">
              <a:spcBef>
                <a:spcPts val="400"/>
              </a:spcBef>
              <a:spcAft>
                <a:spcPts val="0"/>
              </a:spcAft>
              <a:buSzPts val="2000"/>
              <a:buFont typeface="Open Sans"/>
              <a:buChar char="•"/>
              <a:defRPr>
                <a:latin typeface="Open Sans"/>
                <a:ea typeface="Open Sans"/>
                <a:cs typeface="Open Sans"/>
                <a:sym typeface="Open Sans"/>
              </a:defRPr>
            </a:lvl7pPr>
            <a:lvl8pPr indent="-355600" lvl="7" marL="3657600" rtl="0">
              <a:spcBef>
                <a:spcPts val="400"/>
              </a:spcBef>
              <a:spcAft>
                <a:spcPts val="0"/>
              </a:spcAft>
              <a:buSzPts val="2000"/>
              <a:buFont typeface="Open Sans"/>
              <a:buChar char="•"/>
              <a:defRPr>
                <a:latin typeface="Open Sans"/>
                <a:ea typeface="Open Sans"/>
                <a:cs typeface="Open Sans"/>
                <a:sym typeface="Open Sans"/>
              </a:defRPr>
            </a:lvl8pPr>
            <a:lvl9pPr indent="-355600" lvl="8" marL="4114800" rtl="0">
              <a:spcBef>
                <a:spcPts val="400"/>
              </a:spcBef>
              <a:spcAft>
                <a:spcPts val="0"/>
              </a:spcAft>
              <a:buSzPts val="2000"/>
              <a:buFont typeface="Open Sans"/>
              <a:buChar char="•"/>
              <a:defRPr>
                <a:latin typeface="Open Sans"/>
                <a:ea typeface="Open Sans"/>
                <a:cs typeface="Open Sans"/>
                <a:sym typeface="Open Sans"/>
              </a:defRPr>
            </a:lvl9pPr>
          </a:lstStyle>
          <a:p/>
        </p:txBody>
      </p:sp>
      <p:sp>
        <p:nvSpPr>
          <p:cNvPr id="33" name="Google Shape;33;p7"/>
          <p:cNvSpPr txBox="1"/>
          <p:nvPr>
            <p:ph idx="12" type="sldNum"/>
          </p:nvPr>
        </p:nvSpPr>
        <p:spPr>
          <a:xfrm>
            <a:off x="8472458" y="4663217"/>
            <a:ext cx="548700" cy="3936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34" name="Google Shape;34;p7"/>
          <p:cNvPicPr preferRelativeResize="0"/>
          <p:nvPr/>
        </p:nvPicPr>
        <p:blipFill>
          <a:blip r:embed="rId2">
            <a:alphaModFix/>
          </a:blip>
          <a:stretch>
            <a:fillRect/>
          </a:stretch>
        </p:blipFill>
        <p:spPr>
          <a:xfrm>
            <a:off x="559750" y="368800"/>
            <a:ext cx="330350" cy="4468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1" name="Google Shape;41;p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6" name="Shape 46"/>
        <p:cNvGrpSpPr/>
        <p:nvPr/>
      </p:nvGrpSpPr>
      <p:grpSpPr>
        <a:xfrm>
          <a:off x="0" y="0"/>
          <a:ext cx="0" cy="0"/>
          <a:chOff x="0" y="0"/>
          <a:chExt cx="0" cy="0"/>
        </a:xfrm>
      </p:grpSpPr>
      <p:sp>
        <p:nvSpPr>
          <p:cNvPr id="47" name="Google Shape;47;p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 name="Google Shape;48;p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1.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59999" y="310695"/>
            <a:ext cx="8326800" cy="567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3600"/>
              <a:buFont typeface="Calibri"/>
              <a:buNone/>
              <a:defRPr b="1" i="0" sz="36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59999" y="972000"/>
            <a:ext cx="8326800" cy="2720400"/>
          </a:xfrm>
          <a:prstGeom prst="rect">
            <a:avLst/>
          </a:prstGeom>
          <a:noFill/>
          <a:ln>
            <a:noFill/>
          </a:ln>
        </p:spPr>
        <p:txBody>
          <a:bodyPr anchorCtr="0" anchor="t" bIns="0" lIns="0" spcFirstLastPara="1" rIns="0" wrap="square" tIns="0">
            <a:noAutofit/>
          </a:bodyPr>
          <a:lstStyle>
            <a:lvl1pPr indent="-457200" lvl="0" marL="457200" marR="0" rtl="0" algn="l">
              <a:lnSpc>
                <a:spcPct val="100000"/>
              </a:lnSpc>
              <a:spcBef>
                <a:spcPts val="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1pPr>
            <a:lvl2pPr indent="-431800" lvl="1" marL="914400" marR="0" rtl="0" algn="l">
              <a:lnSpc>
                <a:spcPct val="100000"/>
              </a:lnSpc>
              <a:spcBef>
                <a:spcPts val="0"/>
              </a:spcBef>
              <a:spcAft>
                <a:spcPts val="0"/>
              </a:spcAft>
              <a:buClr>
                <a:schemeClr val="dk1"/>
              </a:buClr>
              <a:buSzPts val="3200"/>
              <a:buFont typeface="Merriweather Sans"/>
              <a:buChar char="-"/>
              <a:defRPr b="0" i="0" sz="3200" u="none" cap="none" strike="noStrike">
                <a:solidFill>
                  <a:schemeClr val="dk1"/>
                </a:solidFill>
                <a:latin typeface="Calibri"/>
                <a:ea typeface="Calibri"/>
                <a:cs typeface="Calibri"/>
                <a:sym typeface="Calibri"/>
              </a:defRPr>
            </a:lvl2pPr>
            <a:lvl3pPr indent="-406400" lvl="2" marL="1371600" marR="0" rtl="0" algn="l">
              <a:lnSpc>
                <a:spcPct val="100000"/>
              </a:lnSpc>
              <a:spcBef>
                <a:spcPts val="0"/>
              </a:spcBef>
              <a:spcAft>
                <a:spcPts val="0"/>
              </a:spcAft>
              <a:buClr>
                <a:schemeClr val="dk1"/>
              </a:buClr>
              <a:buSzPts val="2800"/>
              <a:buFont typeface="Merriweather Sans"/>
              <a:buChar char="-"/>
              <a:defRPr b="0" i="0" sz="2800" u="none" cap="none" strike="noStrike">
                <a:solidFill>
                  <a:schemeClr val="dk1"/>
                </a:solidFill>
                <a:latin typeface="Calibri"/>
                <a:ea typeface="Calibri"/>
                <a:cs typeface="Calibri"/>
                <a:sym typeface="Calibri"/>
              </a:defRPr>
            </a:lvl3pPr>
            <a:lvl4pPr indent="-381000" lvl="3" marL="1828800" marR="0" rtl="0" algn="l">
              <a:lnSpc>
                <a:spcPct val="100000"/>
              </a:lnSpc>
              <a:spcBef>
                <a:spcPts val="0"/>
              </a:spcBef>
              <a:spcAft>
                <a:spcPts val="0"/>
              </a:spcAft>
              <a:buClr>
                <a:schemeClr val="dk1"/>
              </a:buClr>
              <a:buSzPts val="2400"/>
              <a:buFont typeface="Merriweather Sans"/>
              <a:buChar char="-"/>
              <a:defRPr b="0" i="0" sz="2400" u="none" cap="none" strike="noStrike">
                <a:solidFill>
                  <a:schemeClr val="dk1"/>
                </a:solidFill>
                <a:latin typeface="Calibri"/>
                <a:ea typeface="Calibri"/>
                <a:cs typeface="Calibri"/>
                <a:sym typeface="Calibri"/>
              </a:defRPr>
            </a:lvl4pPr>
            <a:lvl5pPr indent="-381000" lvl="4" marL="2286000" marR="0" rtl="0" algn="l">
              <a:lnSpc>
                <a:spcPct val="100000"/>
              </a:lnSpc>
              <a:spcBef>
                <a:spcPts val="0"/>
              </a:spcBef>
              <a:spcAft>
                <a:spcPts val="0"/>
              </a:spcAft>
              <a:buClr>
                <a:schemeClr val="dk1"/>
              </a:buClr>
              <a:buSzPts val="2400"/>
              <a:buFont typeface="Merriweather Sans"/>
              <a:buChar char="-"/>
              <a:defRPr b="0" i="0" sz="24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2" type="sldNum"/>
          </p:nvPr>
        </p:nvSpPr>
        <p:spPr>
          <a:xfrm>
            <a:off x="8316141" y="4738799"/>
            <a:ext cx="370800" cy="273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1C4587"/>
              </a:buClr>
              <a:buSzPts val="2800"/>
              <a:buNone/>
              <a:defRPr sz="2800">
                <a:solidFill>
                  <a:srgbClr val="1C4587"/>
                </a:solidFill>
              </a:defRPr>
            </a:lvl1pPr>
            <a:lvl2pPr lvl="1" rtl="0">
              <a:spcBef>
                <a:spcPts val="0"/>
              </a:spcBef>
              <a:spcAft>
                <a:spcPts val="0"/>
              </a:spcAft>
              <a:buClr>
                <a:srgbClr val="1C4587"/>
              </a:buClr>
              <a:buSzPts val="2800"/>
              <a:buNone/>
              <a:defRPr sz="2800">
                <a:solidFill>
                  <a:srgbClr val="1C4587"/>
                </a:solidFill>
              </a:defRPr>
            </a:lvl2pPr>
            <a:lvl3pPr lvl="2" rtl="0">
              <a:spcBef>
                <a:spcPts val="0"/>
              </a:spcBef>
              <a:spcAft>
                <a:spcPts val="0"/>
              </a:spcAft>
              <a:buClr>
                <a:srgbClr val="1C4587"/>
              </a:buClr>
              <a:buSzPts val="2800"/>
              <a:buNone/>
              <a:defRPr sz="2800">
                <a:solidFill>
                  <a:srgbClr val="1C4587"/>
                </a:solidFill>
              </a:defRPr>
            </a:lvl3pPr>
            <a:lvl4pPr lvl="3" rtl="0">
              <a:spcBef>
                <a:spcPts val="0"/>
              </a:spcBef>
              <a:spcAft>
                <a:spcPts val="0"/>
              </a:spcAft>
              <a:buClr>
                <a:srgbClr val="1C4587"/>
              </a:buClr>
              <a:buSzPts val="2800"/>
              <a:buNone/>
              <a:defRPr sz="2800">
                <a:solidFill>
                  <a:srgbClr val="1C4587"/>
                </a:solidFill>
              </a:defRPr>
            </a:lvl4pPr>
            <a:lvl5pPr lvl="4" rtl="0">
              <a:spcBef>
                <a:spcPts val="0"/>
              </a:spcBef>
              <a:spcAft>
                <a:spcPts val="0"/>
              </a:spcAft>
              <a:buClr>
                <a:srgbClr val="1C4587"/>
              </a:buClr>
              <a:buSzPts val="2800"/>
              <a:buNone/>
              <a:defRPr sz="2800">
                <a:solidFill>
                  <a:srgbClr val="1C4587"/>
                </a:solidFill>
              </a:defRPr>
            </a:lvl5pPr>
            <a:lvl6pPr lvl="5" rtl="0">
              <a:spcBef>
                <a:spcPts val="0"/>
              </a:spcBef>
              <a:spcAft>
                <a:spcPts val="0"/>
              </a:spcAft>
              <a:buClr>
                <a:srgbClr val="1C4587"/>
              </a:buClr>
              <a:buSzPts val="2800"/>
              <a:buNone/>
              <a:defRPr sz="2800">
                <a:solidFill>
                  <a:srgbClr val="1C4587"/>
                </a:solidFill>
              </a:defRPr>
            </a:lvl6pPr>
            <a:lvl7pPr lvl="6" rtl="0">
              <a:spcBef>
                <a:spcPts val="0"/>
              </a:spcBef>
              <a:spcAft>
                <a:spcPts val="0"/>
              </a:spcAft>
              <a:buClr>
                <a:srgbClr val="1C4587"/>
              </a:buClr>
              <a:buSzPts val="2800"/>
              <a:buNone/>
              <a:defRPr sz="2800">
                <a:solidFill>
                  <a:srgbClr val="1C4587"/>
                </a:solidFill>
              </a:defRPr>
            </a:lvl7pPr>
            <a:lvl8pPr lvl="7" rtl="0">
              <a:spcBef>
                <a:spcPts val="0"/>
              </a:spcBef>
              <a:spcAft>
                <a:spcPts val="0"/>
              </a:spcAft>
              <a:buClr>
                <a:srgbClr val="1C4587"/>
              </a:buClr>
              <a:buSzPts val="2800"/>
              <a:buNone/>
              <a:defRPr sz="2800">
                <a:solidFill>
                  <a:srgbClr val="1C4587"/>
                </a:solidFill>
              </a:defRPr>
            </a:lvl8pPr>
            <a:lvl9pPr lvl="8" rtl="0">
              <a:spcBef>
                <a:spcPts val="0"/>
              </a:spcBef>
              <a:spcAft>
                <a:spcPts val="0"/>
              </a:spcAft>
              <a:buClr>
                <a:srgbClr val="1C4587"/>
              </a:buClr>
              <a:buSzPts val="2800"/>
              <a:buNone/>
              <a:defRPr sz="2800">
                <a:solidFill>
                  <a:srgbClr val="1C4587"/>
                </a:solidFill>
              </a:defRPr>
            </a:lvl9pPr>
          </a:lstStyle>
          <a:p/>
        </p:txBody>
      </p:sp>
      <p:sp>
        <p:nvSpPr>
          <p:cNvPr id="37" name="Google Shape;3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nlp.stanford.edu/software/CRF-NER.shtml" TargetMode="External"/><Relationship Id="rId4" Type="http://schemas.openxmlformats.org/officeDocument/2006/relationships/hyperlink" Target="https://opennlp.apache.org/" TargetMode="External"/><Relationship Id="rId5" Type="http://schemas.openxmlformats.org/officeDocument/2006/relationships/hyperlink" Target="https://spacy.io/usage/linguistic-features#named-entities" TargetMode="External"/><Relationship Id="rId6" Type="http://schemas.openxmlformats.org/officeDocument/2006/relationships/hyperlink" Target="https://www.nltk.org/" TargetMode="External"/><Relationship Id="rId7" Type="http://schemas.openxmlformats.org/officeDocument/2006/relationships/hyperlink" Target="https://www.dbpedia-spotlight.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creativecommons.org/licenses/by/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spacy.io" TargetMode="External"/><Relationship Id="rId4" Type="http://schemas.openxmlformats.org/officeDocument/2006/relationships/image" Target="../media/image13.png"/><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www.programmersought.com/article/4853425908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0"/>
          <p:cNvSpPr txBox="1"/>
          <p:nvPr>
            <p:ph type="ctrTitle"/>
          </p:nvPr>
        </p:nvSpPr>
        <p:spPr>
          <a:xfrm>
            <a:off x="311708" y="439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t>Building and Mining Knowledge graphs</a:t>
            </a:r>
            <a:endParaRPr sz="3600">
              <a:solidFill>
                <a:srgbClr val="1C4587"/>
              </a:solidFill>
            </a:endParaRPr>
          </a:p>
          <a:p>
            <a:pPr indent="0" lvl="0" marL="0" rtl="0" algn="ctr">
              <a:spcBef>
                <a:spcPts val="0"/>
              </a:spcBef>
              <a:spcAft>
                <a:spcPts val="0"/>
              </a:spcAft>
              <a:buClr>
                <a:schemeClr val="dk1"/>
              </a:buClr>
              <a:buSzPts val="1100"/>
              <a:buFont typeface="Arial"/>
              <a:buNone/>
            </a:pPr>
            <a:r>
              <a:t/>
            </a:r>
            <a:endParaRPr sz="3600">
              <a:solidFill>
                <a:srgbClr val="1C4587"/>
              </a:solidFill>
            </a:endParaRPr>
          </a:p>
          <a:p>
            <a:pPr indent="0" lvl="0" marL="0" rtl="0" algn="ctr">
              <a:spcBef>
                <a:spcPts val="0"/>
              </a:spcBef>
              <a:spcAft>
                <a:spcPts val="0"/>
              </a:spcAft>
              <a:buNone/>
            </a:pPr>
            <a:r>
              <a:rPr lang="en-GB" sz="2400"/>
              <a:t>(KEN4256)</a:t>
            </a:r>
            <a:endParaRPr sz="2400"/>
          </a:p>
        </p:txBody>
      </p:sp>
      <p:sp>
        <p:nvSpPr>
          <p:cNvPr id="85" name="Google Shape;85;p20"/>
          <p:cNvSpPr txBox="1"/>
          <p:nvPr>
            <p:ph idx="1" type="subTitle"/>
          </p:nvPr>
        </p:nvSpPr>
        <p:spPr>
          <a:xfrm>
            <a:off x="311700" y="25293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chemeClr val="accent1"/>
              </a:solidFill>
            </a:endParaRPr>
          </a:p>
          <a:p>
            <a:pPr indent="0" lvl="0" marL="0" rtl="0" algn="ctr">
              <a:spcBef>
                <a:spcPts val="0"/>
              </a:spcBef>
              <a:spcAft>
                <a:spcPts val="0"/>
              </a:spcAft>
              <a:buClr>
                <a:schemeClr val="dk1"/>
              </a:buClr>
              <a:buSzPts val="1100"/>
              <a:buFont typeface="Arial"/>
              <a:buNone/>
            </a:pPr>
            <a:r>
              <a:rPr lang="en-GB" sz="2400">
                <a:solidFill>
                  <a:schemeClr val="accent1"/>
                </a:solidFill>
              </a:rPr>
              <a:t>Lecture 3: </a:t>
            </a:r>
            <a:r>
              <a:rPr lang="en-GB" sz="2400">
                <a:solidFill>
                  <a:schemeClr val="accent1"/>
                </a:solidFill>
              </a:rPr>
              <a:t>Constructing a Knowledge Graph from  </a:t>
            </a:r>
            <a:endParaRPr sz="2400">
              <a:solidFill>
                <a:schemeClr val="accent1"/>
              </a:solidFill>
            </a:endParaRPr>
          </a:p>
          <a:p>
            <a:pPr indent="0" lvl="0" marL="0" rtl="0" algn="ctr">
              <a:spcBef>
                <a:spcPts val="0"/>
              </a:spcBef>
              <a:spcAft>
                <a:spcPts val="0"/>
              </a:spcAft>
              <a:buClr>
                <a:srgbClr val="000000"/>
              </a:buClr>
              <a:buSzPts val="2000"/>
              <a:buFont typeface="Arial"/>
              <a:buNone/>
            </a:pPr>
            <a:r>
              <a:rPr lang="en-GB" sz="2400">
                <a:solidFill>
                  <a:schemeClr val="accent1"/>
                </a:solidFill>
              </a:rPr>
              <a:t>Unstructured Data</a:t>
            </a:r>
            <a:endParaRPr sz="2400">
              <a:solidFill>
                <a:schemeClr val="accent1"/>
              </a:solidFill>
            </a:endParaRPr>
          </a:p>
          <a:p>
            <a:pPr indent="0" lvl="0" marL="0" rtl="0" algn="ctr">
              <a:spcBef>
                <a:spcPts val="0"/>
              </a:spcBef>
              <a:spcAft>
                <a:spcPts val="0"/>
              </a:spcAft>
              <a:buClr>
                <a:schemeClr val="dk1"/>
              </a:buClr>
              <a:buSzPts val="1100"/>
              <a:buFont typeface="Arial"/>
              <a:buNone/>
            </a:pPr>
            <a:r>
              <a:t/>
            </a:r>
            <a:endParaRPr sz="2400">
              <a:solidFill>
                <a:schemeClr val="accent1"/>
              </a:solidFill>
            </a:endParaRPr>
          </a:p>
          <a:p>
            <a:pPr indent="0" lvl="0" marL="0" rtl="0" algn="ctr">
              <a:spcBef>
                <a:spcPts val="0"/>
              </a:spcBef>
              <a:spcAft>
                <a:spcPts val="0"/>
              </a:spcAft>
              <a:buNone/>
            </a:pPr>
            <a:r>
              <a:t/>
            </a:r>
            <a:endParaRPr/>
          </a:p>
        </p:txBody>
      </p:sp>
      <p:pic>
        <p:nvPicPr>
          <p:cNvPr id="86" name="Google Shape;86;p20"/>
          <p:cNvPicPr preferRelativeResize="0"/>
          <p:nvPr/>
        </p:nvPicPr>
        <p:blipFill>
          <a:blip r:embed="rId3">
            <a:alphaModFix/>
          </a:blip>
          <a:stretch>
            <a:fillRect/>
          </a:stretch>
        </p:blipFill>
        <p:spPr>
          <a:xfrm>
            <a:off x="140000" y="4152875"/>
            <a:ext cx="2631759" cy="850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59999" y="310695"/>
            <a:ext cx="8326800" cy="567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0" lang="en-GB" sz="2200">
                <a:solidFill>
                  <a:schemeClr val="dk1"/>
                </a:solidFill>
              </a:rPr>
              <a:t>BERT : Bidirectional Encoder Representations from Transformers</a:t>
            </a:r>
            <a:endParaRPr sz="4100"/>
          </a:p>
        </p:txBody>
      </p:sp>
      <p:sp>
        <p:nvSpPr>
          <p:cNvPr id="155" name="Google Shape;155;p29"/>
          <p:cNvSpPr txBox="1"/>
          <p:nvPr>
            <p:ph idx="1" type="body"/>
          </p:nvPr>
        </p:nvSpPr>
        <p:spPr>
          <a:xfrm>
            <a:off x="360000" y="972000"/>
            <a:ext cx="8326800" cy="3068100"/>
          </a:xfrm>
          <a:prstGeom prst="rect">
            <a:avLst/>
          </a:prstGeom>
        </p:spPr>
        <p:txBody>
          <a:bodyPr anchorCtr="0" anchor="t" bIns="0" lIns="0" spcFirstLastPara="1" rIns="0" wrap="square" tIns="0">
            <a:noAutofit/>
          </a:bodyPr>
          <a:lstStyle/>
          <a:p>
            <a:pPr indent="-336550" lvl="0" marL="457200" rtl="0" algn="l">
              <a:spcBef>
                <a:spcPts val="0"/>
              </a:spcBef>
              <a:spcAft>
                <a:spcPts val="0"/>
              </a:spcAft>
              <a:buSzPts val="1700"/>
              <a:buChar char="●"/>
            </a:pPr>
            <a:r>
              <a:rPr b="1" lang="en-GB" sz="1700"/>
              <a:t>Bidirectional </a:t>
            </a:r>
            <a:r>
              <a:rPr lang="en-GB" sz="1700"/>
              <a:t>- look back and forward in a sentence to understand the meaning</a:t>
            </a:r>
            <a:endParaRPr sz="1700"/>
          </a:p>
          <a:p>
            <a:pPr indent="-336550" lvl="0" marL="457200" rtl="0" algn="l">
              <a:spcBef>
                <a:spcPts val="0"/>
              </a:spcBef>
              <a:spcAft>
                <a:spcPts val="0"/>
              </a:spcAft>
              <a:buSzPts val="1700"/>
              <a:buChar char="●"/>
            </a:pPr>
            <a:r>
              <a:rPr b="1" lang="en-GB" sz="1700"/>
              <a:t>Transformers</a:t>
            </a:r>
            <a:r>
              <a:rPr lang="en-GB" sz="1700"/>
              <a:t> - </a:t>
            </a:r>
            <a:r>
              <a:rPr lang="en-GB" sz="1700"/>
              <a:t>The Transformer reads entire sequences of tokens at once. A transformer architecture is an encoder-decoder network that uses self-attention on the encoder side and attention on the decoder side. </a:t>
            </a:r>
            <a:r>
              <a:rPr lang="en-GB" sz="1700"/>
              <a:t>The attention mechanism allows for learning contextual relations between words.  </a:t>
            </a:r>
            <a:endParaRPr sz="1700"/>
          </a:p>
          <a:p>
            <a:pPr indent="-336550" lvl="0" marL="457200" rtl="0" algn="l">
              <a:spcBef>
                <a:spcPts val="0"/>
              </a:spcBef>
              <a:spcAft>
                <a:spcPts val="0"/>
              </a:spcAft>
              <a:buSzPts val="1700"/>
              <a:buChar char="●"/>
            </a:pPr>
            <a:r>
              <a:rPr b="1" lang="en-GB" sz="1700"/>
              <a:t>(Pre-trained) contextualized word embeddings</a:t>
            </a:r>
            <a:r>
              <a:rPr lang="en-GB" sz="1700"/>
              <a:t> - Encode words based on their meaning/context.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GB" sz="1700"/>
              <a:t>in 2018, BERT showed state of the art performance for a number of tasks such as natural language inference, sentiment analysis, question answering, paraphrase detection, linguistic acceptability</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0"/>
          <p:cNvPicPr preferRelativeResize="0"/>
          <p:nvPr/>
        </p:nvPicPr>
        <p:blipFill>
          <a:blip r:embed="rId3">
            <a:alphaModFix/>
          </a:blip>
          <a:stretch>
            <a:fillRect/>
          </a:stretch>
        </p:blipFill>
        <p:spPr>
          <a:xfrm>
            <a:off x="3044788" y="1344900"/>
            <a:ext cx="6102424" cy="3646201"/>
          </a:xfrm>
          <a:prstGeom prst="rect">
            <a:avLst/>
          </a:prstGeom>
          <a:noFill/>
          <a:ln>
            <a:noFill/>
          </a:ln>
        </p:spPr>
      </p:pic>
      <p:sp>
        <p:nvSpPr>
          <p:cNvPr id="161" name="Google Shape;161;p30"/>
          <p:cNvSpPr txBox="1"/>
          <p:nvPr>
            <p:ph type="title"/>
          </p:nvPr>
        </p:nvSpPr>
        <p:spPr>
          <a:xfrm>
            <a:off x="311700" y="280700"/>
            <a:ext cx="76575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Named Entity Linking</a:t>
            </a:r>
            <a:endParaRPr/>
          </a:p>
        </p:txBody>
      </p:sp>
      <p:sp>
        <p:nvSpPr>
          <p:cNvPr id="162" name="Google Shape;162;p30"/>
          <p:cNvSpPr txBox="1"/>
          <p:nvPr/>
        </p:nvSpPr>
        <p:spPr>
          <a:xfrm>
            <a:off x="0" y="1752600"/>
            <a:ext cx="3000000" cy="1877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1"/>
                </a:solidFill>
                <a:latin typeface="Calibri"/>
                <a:ea typeface="Calibri"/>
                <a:cs typeface="Calibri"/>
                <a:sym typeface="Calibri"/>
              </a:rPr>
              <a:t>NEL is the task of linking entity mentions with their corresponding objects in a target database/ontology.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228750"/>
            <a:ext cx="76575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NEL Methods</a:t>
            </a:r>
            <a:endParaRPr/>
          </a:p>
        </p:txBody>
      </p:sp>
      <p:sp>
        <p:nvSpPr>
          <p:cNvPr id="168" name="Google Shape;168;p31"/>
          <p:cNvSpPr txBox="1"/>
          <p:nvPr>
            <p:ph idx="1" type="body"/>
          </p:nvPr>
        </p:nvSpPr>
        <p:spPr>
          <a:xfrm>
            <a:off x="311700" y="923875"/>
            <a:ext cx="3182400" cy="4044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3000"/>
          </a:p>
          <a:p>
            <a:pPr indent="-304800" lvl="0" marL="457200" rtl="0" algn="l">
              <a:spcBef>
                <a:spcPts val="0"/>
              </a:spcBef>
              <a:spcAft>
                <a:spcPts val="0"/>
              </a:spcAft>
              <a:buSzPts val="1200"/>
              <a:buChar char="•"/>
            </a:pPr>
            <a:r>
              <a:rPr lang="en-GB" sz="3000"/>
              <a:t>Syntactic</a:t>
            </a:r>
            <a:endParaRPr sz="3000"/>
          </a:p>
          <a:p>
            <a:pPr indent="-304800" lvl="0" marL="457200" rtl="0" algn="l">
              <a:spcBef>
                <a:spcPts val="0"/>
              </a:spcBef>
              <a:spcAft>
                <a:spcPts val="0"/>
              </a:spcAft>
              <a:buSzPts val="1200"/>
              <a:buChar char="•"/>
            </a:pPr>
            <a:r>
              <a:rPr lang="en-GB" sz="3000"/>
              <a:t>Semantic</a:t>
            </a:r>
            <a:endParaRPr sz="3000"/>
          </a:p>
          <a:p>
            <a:pPr indent="-304800" lvl="0" marL="457200" rtl="0" algn="l">
              <a:spcBef>
                <a:spcPts val="0"/>
              </a:spcBef>
              <a:spcAft>
                <a:spcPts val="0"/>
              </a:spcAft>
              <a:buSzPts val="1200"/>
              <a:buChar char="•"/>
            </a:pPr>
            <a:r>
              <a:rPr lang="en-GB" sz="3000"/>
              <a:t>Contextual</a:t>
            </a:r>
            <a:endParaRPr sz="3000"/>
          </a:p>
          <a:p>
            <a:pPr indent="-304800" lvl="0" marL="457200" rtl="0" algn="l">
              <a:spcBef>
                <a:spcPts val="0"/>
              </a:spcBef>
              <a:spcAft>
                <a:spcPts val="0"/>
              </a:spcAft>
              <a:buSzPts val="1200"/>
              <a:buChar char="•"/>
            </a:pPr>
            <a:r>
              <a:rPr lang="en-GB" sz="3000"/>
              <a:t>Embedding </a:t>
            </a:r>
            <a:endParaRPr sz="3000"/>
          </a:p>
        </p:txBody>
      </p:sp>
      <p:pic>
        <p:nvPicPr>
          <p:cNvPr id="169" name="Google Shape;169;p31"/>
          <p:cNvPicPr preferRelativeResize="0"/>
          <p:nvPr/>
        </p:nvPicPr>
        <p:blipFill>
          <a:blip r:embed="rId3">
            <a:alphaModFix/>
          </a:blip>
          <a:stretch>
            <a:fillRect/>
          </a:stretch>
        </p:blipFill>
        <p:spPr>
          <a:xfrm>
            <a:off x="3646500" y="988475"/>
            <a:ext cx="5345098" cy="29133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idx="4294967295" type="title"/>
          </p:nvPr>
        </p:nvSpPr>
        <p:spPr>
          <a:xfrm>
            <a:off x="359999"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GB"/>
              <a:t>Challenges in </a:t>
            </a:r>
            <a:r>
              <a:rPr lang="en-GB"/>
              <a:t>NER and NEL</a:t>
            </a:r>
            <a:endParaRPr/>
          </a:p>
        </p:txBody>
      </p:sp>
      <p:sp>
        <p:nvSpPr>
          <p:cNvPr id="175" name="Google Shape;175;p32"/>
          <p:cNvSpPr txBox="1"/>
          <p:nvPr>
            <p:ph idx="1" type="body"/>
          </p:nvPr>
        </p:nvSpPr>
        <p:spPr>
          <a:xfrm>
            <a:off x="359999" y="972000"/>
            <a:ext cx="8326800" cy="2720400"/>
          </a:xfrm>
          <a:prstGeom prst="rect">
            <a:avLst/>
          </a:prstGeom>
          <a:noFill/>
          <a:ln>
            <a:noFill/>
          </a:ln>
        </p:spPr>
        <p:txBody>
          <a:bodyPr anchorCtr="0" anchor="t" bIns="0" lIns="0" spcFirstLastPara="1" rIns="0" wrap="square" tIns="0">
            <a:noAutofit/>
          </a:bodyPr>
          <a:lstStyle/>
          <a:p>
            <a:pPr indent="-342900" lvl="0" marL="457200" rtl="0" algn="l">
              <a:lnSpc>
                <a:spcPct val="100000"/>
              </a:lnSpc>
              <a:spcBef>
                <a:spcPts val="0"/>
              </a:spcBef>
              <a:spcAft>
                <a:spcPts val="0"/>
              </a:spcAft>
              <a:buSzPts val="1800"/>
              <a:buFont typeface="Arial"/>
              <a:buChar char="•"/>
            </a:pPr>
            <a:r>
              <a:rPr lang="en-GB" sz="2400"/>
              <a:t>Ambiguity</a:t>
            </a:r>
            <a:endParaRPr/>
          </a:p>
          <a:p>
            <a:pPr indent="-342900" lvl="1" marL="914400" rtl="0" algn="l">
              <a:lnSpc>
                <a:spcPct val="100000"/>
              </a:lnSpc>
              <a:spcBef>
                <a:spcPts val="0"/>
              </a:spcBef>
              <a:spcAft>
                <a:spcPts val="0"/>
              </a:spcAft>
              <a:buSzPts val="1800"/>
              <a:buFont typeface="Arial"/>
              <a:buChar char="•"/>
            </a:pPr>
            <a:r>
              <a:rPr lang="en-GB" sz="2000"/>
              <a:t>Louis Vou</a:t>
            </a:r>
            <a:r>
              <a:rPr lang="en-GB" sz="2000"/>
              <a:t>i</a:t>
            </a:r>
            <a:r>
              <a:rPr lang="en-GB" sz="2000"/>
              <a:t>tton—can be company, person, or product</a:t>
            </a:r>
            <a:endParaRPr/>
          </a:p>
          <a:p>
            <a:pPr indent="-342900" lvl="0" marL="457200" rtl="0" algn="l">
              <a:lnSpc>
                <a:spcPct val="100000"/>
              </a:lnSpc>
              <a:spcBef>
                <a:spcPts val="0"/>
              </a:spcBef>
              <a:spcAft>
                <a:spcPts val="0"/>
              </a:spcAft>
              <a:buSzPts val="1800"/>
              <a:buFont typeface="Arial"/>
              <a:buChar char="•"/>
            </a:pPr>
            <a:r>
              <a:rPr lang="en-GB" sz="2400"/>
              <a:t>Training data</a:t>
            </a:r>
            <a:endParaRPr/>
          </a:p>
          <a:p>
            <a:pPr indent="-342900" lvl="1" marL="914400" rtl="0" algn="l">
              <a:lnSpc>
                <a:spcPct val="100000"/>
              </a:lnSpc>
              <a:spcBef>
                <a:spcPts val="0"/>
              </a:spcBef>
              <a:spcAft>
                <a:spcPts val="0"/>
              </a:spcAft>
              <a:buSzPts val="1800"/>
              <a:buFont typeface="Arial"/>
              <a:buChar char="•"/>
            </a:pPr>
            <a:r>
              <a:rPr lang="en-GB" sz="2000"/>
              <a:t>Data is usually small and incomplete</a:t>
            </a:r>
            <a:endParaRPr/>
          </a:p>
          <a:p>
            <a:pPr indent="-342900" lvl="0" marL="457200" rtl="0" algn="l">
              <a:lnSpc>
                <a:spcPct val="100000"/>
              </a:lnSpc>
              <a:spcBef>
                <a:spcPts val="0"/>
              </a:spcBef>
              <a:spcAft>
                <a:spcPts val="0"/>
              </a:spcAft>
              <a:buSzPts val="1800"/>
              <a:buFont typeface="Arial"/>
              <a:buChar char="•"/>
            </a:pPr>
            <a:r>
              <a:rPr lang="en-GB" sz="2400"/>
              <a:t>Domain-specific Variations</a:t>
            </a:r>
            <a:endParaRPr/>
          </a:p>
          <a:p>
            <a:pPr indent="-342900" lvl="1" marL="914400" rtl="0" algn="l">
              <a:lnSpc>
                <a:spcPct val="100000"/>
              </a:lnSpc>
              <a:spcBef>
                <a:spcPts val="0"/>
              </a:spcBef>
              <a:spcAft>
                <a:spcPts val="0"/>
              </a:spcAft>
              <a:buSzPts val="1800"/>
              <a:buFont typeface="Arial"/>
              <a:buChar char="•"/>
            </a:pPr>
            <a:r>
              <a:rPr lang="en-GB" sz="2000"/>
              <a:t>Michael Jordan -&gt; MJ, Michael Jeffrey Jordan</a:t>
            </a:r>
            <a:endParaRPr/>
          </a:p>
          <a:p>
            <a:pPr indent="-342900" lvl="0" marL="457200" rtl="0" algn="l">
              <a:lnSpc>
                <a:spcPct val="100000"/>
              </a:lnSpc>
              <a:spcBef>
                <a:spcPts val="0"/>
              </a:spcBef>
              <a:spcAft>
                <a:spcPts val="0"/>
              </a:spcAft>
              <a:buSzPts val="1800"/>
              <a:buFont typeface="Arial"/>
              <a:buChar char="•"/>
            </a:pPr>
            <a:r>
              <a:rPr lang="en-GB" sz="2400"/>
              <a:t>Many different forms of an entity</a:t>
            </a:r>
            <a:endParaRPr/>
          </a:p>
          <a:p>
            <a:pPr indent="-342900" lvl="1" marL="914400" rtl="0" algn="l">
              <a:lnSpc>
                <a:spcPct val="100000"/>
              </a:lnSpc>
              <a:spcBef>
                <a:spcPts val="0"/>
              </a:spcBef>
              <a:spcAft>
                <a:spcPts val="0"/>
              </a:spcAft>
              <a:buSzPts val="1800"/>
              <a:buFont typeface="Arial"/>
              <a:buChar char="•"/>
            </a:pPr>
            <a:r>
              <a:rPr lang="en-GB" sz="2000"/>
              <a:t>Need to have a lexicon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idx="4294967295" type="title"/>
          </p:nvPr>
        </p:nvSpPr>
        <p:spPr>
          <a:xfrm>
            <a:off x="359999"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GB"/>
              <a:t>Relation Extraction</a:t>
            </a:r>
            <a:endParaRPr/>
          </a:p>
        </p:txBody>
      </p:sp>
      <p:sp>
        <p:nvSpPr>
          <p:cNvPr id="181" name="Google Shape;181;p33"/>
          <p:cNvSpPr txBox="1"/>
          <p:nvPr>
            <p:ph idx="1" type="body"/>
          </p:nvPr>
        </p:nvSpPr>
        <p:spPr>
          <a:xfrm>
            <a:off x="360000" y="972000"/>
            <a:ext cx="8326800" cy="5670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2200">
                <a:solidFill>
                  <a:srgbClr val="000000"/>
                </a:solidFill>
                <a:latin typeface="Arial"/>
                <a:ea typeface="Arial"/>
                <a:cs typeface="Arial"/>
                <a:sym typeface="Arial"/>
              </a:rPr>
              <a:t>RE is the task of identifying relationships between entity mentions.</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2400"/>
          </a:p>
        </p:txBody>
      </p:sp>
      <p:sp>
        <p:nvSpPr>
          <p:cNvPr id="182" name="Google Shape;182;p33"/>
          <p:cNvSpPr txBox="1"/>
          <p:nvPr/>
        </p:nvSpPr>
        <p:spPr>
          <a:xfrm>
            <a:off x="2103120" y="1726531"/>
            <a:ext cx="6837000" cy="1200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Albert Einstein was a German-born theoretical physicist who is best known for developing the theory of relativity. In 1905, he was awarded a PhD by the University of Zurich and received the 1921 Nobel Prize in Physics "for his services to theoretical physics.</a:t>
            </a:r>
            <a:endParaRPr/>
          </a:p>
        </p:txBody>
      </p:sp>
      <p:sp>
        <p:nvSpPr>
          <p:cNvPr id="183" name="Google Shape;183;p33"/>
          <p:cNvSpPr txBox="1"/>
          <p:nvPr/>
        </p:nvSpPr>
        <p:spPr>
          <a:xfrm>
            <a:off x="1008082" y="3268218"/>
            <a:ext cx="6837000" cy="12006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Calibri"/>
                <a:ea typeface="Calibri"/>
                <a:cs typeface="Calibri"/>
                <a:sym typeface="Calibri"/>
              </a:rPr>
              <a:t>Albert Einstein </a:t>
            </a:r>
            <a:r>
              <a:rPr b="1" i="1" lang="en-GB" sz="1800" u="sng" cap="none" strike="noStrike">
                <a:solidFill>
                  <a:srgbClr val="000000"/>
                </a:solidFill>
                <a:latin typeface="Calibri"/>
                <a:ea typeface="Calibri"/>
                <a:cs typeface="Calibri"/>
                <a:sym typeface="Calibri"/>
              </a:rPr>
              <a:t>born in </a:t>
            </a:r>
            <a:r>
              <a:rPr b="0" i="0" lang="en-GB" sz="1800" u="none" cap="none" strike="noStrike">
                <a:solidFill>
                  <a:srgbClr val="000000"/>
                </a:solidFill>
                <a:latin typeface="Calibri"/>
                <a:ea typeface="Calibri"/>
                <a:cs typeface="Calibri"/>
                <a:sym typeface="Calibri"/>
              </a:rPr>
              <a:t>Germany</a:t>
            </a:r>
            <a:endParaRPr/>
          </a:p>
          <a:p>
            <a:pPr indent="-285750" lvl="0" marL="285750" marR="0" rtl="0" algn="just">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Calibri"/>
                <a:ea typeface="Calibri"/>
                <a:cs typeface="Calibri"/>
                <a:sym typeface="Calibri"/>
              </a:rPr>
              <a:t>Albert Einstein </a:t>
            </a:r>
            <a:r>
              <a:rPr b="1" i="1" lang="en-GB" sz="1800" u="sng" cap="none" strike="noStrike">
                <a:solidFill>
                  <a:srgbClr val="000000"/>
                </a:solidFill>
                <a:latin typeface="Calibri"/>
                <a:ea typeface="Calibri"/>
                <a:cs typeface="Calibri"/>
                <a:sym typeface="Calibri"/>
              </a:rPr>
              <a:t>occupation</a:t>
            </a:r>
            <a:r>
              <a:rPr b="0" i="0" lang="en-GB" sz="1800" u="none" cap="none" strike="noStrike">
                <a:solidFill>
                  <a:srgbClr val="000000"/>
                </a:solidFill>
                <a:latin typeface="Calibri"/>
                <a:ea typeface="Calibri"/>
                <a:cs typeface="Calibri"/>
                <a:sym typeface="Calibri"/>
              </a:rPr>
              <a:t> Theoretical physicist</a:t>
            </a:r>
            <a:endParaRPr/>
          </a:p>
          <a:p>
            <a:pPr indent="-285750" lvl="0" marL="285750" marR="0" rtl="0" algn="just">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Calibri"/>
                <a:ea typeface="Calibri"/>
                <a:cs typeface="Calibri"/>
                <a:sym typeface="Calibri"/>
              </a:rPr>
              <a:t>Theoretical physicist </a:t>
            </a:r>
            <a:r>
              <a:rPr b="1" i="1" lang="en-GB" sz="1800" u="sng" cap="none" strike="noStrike">
                <a:solidFill>
                  <a:srgbClr val="000000"/>
                </a:solidFill>
                <a:latin typeface="Calibri"/>
                <a:ea typeface="Calibri"/>
                <a:cs typeface="Calibri"/>
                <a:sym typeface="Calibri"/>
              </a:rPr>
              <a:t>branch of </a:t>
            </a:r>
            <a:r>
              <a:rPr b="0" i="0" lang="en-GB" sz="1800" u="none" cap="none" strike="noStrike">
                <a:solidFill>
                  <a:srgbClr val="000000"/>
                </a:solidFill>
                <a:latin typeface="Calibri"/>
                <a:ea typeface="Calibri"/>
                <a:cs typeface="Calibri"/>
                <a:sym typeface="Calibri"/>
              </a:rPr>
              <a:t>Physics</a:t>
            </a:r>
            <a:endParaRPr/>
          </a:p>
          <a:p>
            <a:pPr indent="-285750" lvl="0" marL="285750" marR="0" rtl="0" algn="just">
              <a:lnSpc>
                <a:spcPct val="100000"/>
              </a:lnSpc>
              <a:spcBef>
                <a:spcPts val="0"/>
              </a:spcBef>
              <a:spcAft>
                <a:spcPts val="0"/>
              </a:spcAft>
              <a:buClr>
                <a:srgbClr val="000000"/>
              </a:buClr>
              <a:buSzPts val="1800"/>
              <a:buFont typeface="Arial"/>
              <a:buChar char="•"/>
            </a:pPr>
            <a:r>
              <a:rPr b="0" i="0" lang="en-GB" sz="1800" u="none" cap="none" strike="noStrike">
                <a:solidFill>
                  <a:srgbClr val="000000"/>
                </a:solidFill>
                <a:latin typeface="Calibri"/>
                <a:ea typeface="Calibri"/>
                <a:cs typeface="Calibri"/>
                <a:sym typeface="Calibri"/>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idx="4294967295" type="title"/>
          </p:nvPr>
        </p:nvSpPr>
        <p:spPr>
          <a:xfrm>
            <a:off x="359999" y="212221"/>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GB"/>
              <a:t>Approaches to Relation Extraction</a:t>
            </a:r>
            <a:endParaRPr/>
          </a:p>
        </p:txBody>
      </p:sp>
      <p:sp>
        <p:nvSpPr>
          <p:cNvPr id="189" name="Google Shape;189;p34"/>
          <p:cNvSpPr txBox="1"/>
          <p:nvPr>
            <p:ph idx="1" type="body"/>
          </p:nvPr>
        </p:nvSpPr>
        <p:spPr>
          <a:xfrm>
            <a:off x="359999" y="971999"/>
            <a:ext cx="8326800" cy="3550763"/>
          </a:xfrm>
          <a:prstGeom prst="rect">
            <a:avLst/>
          </a:prstGeom>
          <a:noFill/>
          <a:ln>
            <a:noFill/>
          </a:ln>
        </p:spPr>
        <p:txBody>
          <a:bodyPr anchorCtr="0" anchor="t" bIns="0" lIns="0" spcFirstLastPara="1" rIns="0" wrap="square" tIns="0">
            <a:noAutofit/>
          </a:bodyPr>
          <a:lstStyle/>
          <a:p>
            <a:pPr indent="-342900" lvl="0" marL="457200" rtl="0" algn="l">
              <a:lnSpc>
                <a:spcPct val="100000"/>
              </a:lnSpc>
              <a:spcBef>
                <a:spcPts val="0"/>
              </a:spcBef>
              <a:spcAft>
                <a:spcPts val="0"/>
              </a:spcAft>
              <a:buSzPts val="1800"/>
              <a:buFont typeface="Arial"/>
              <a:buChar char="•"/>
            </a:pPr>
            <a:r>
              <a:rPr lang="en-GB" sz="2400"/>
              <a:t>Syntactic patterns (or rule-based)</a:t>
            </a:r>
            <a:endParaRPr/>
          </a:p>
          <a:p>
            <a:pPr indent="-342900" lvl="1" marL="914400" rtl="0" algn="l">
              <a:lnSpc>
                <a:spcPct val="100000"/>
              </a:lnSpc>
              <a:spcBef>
                <a:spcPts val="0"/>
              </a:spcBef>
              <a:spcAft>
                <a:spcPts val="0"/>
              </a:spcAft>
              <a:buSzPts val="1800"/>
              <a:buFont typeface="Arial"/>
              <a:buChar char="•"/>
            </a:pPr>
            <a:r>
              <a:rPr lang="en-GB" sz="2000"/>
              <a:t>To discover pattern for a new relation, collect several examples of that relation</a:t>
            </a:r>
            <a:endParaRPr/>
          </a:p>
          <a:p>
            <a:pPr indent="-342900" lvl="1" marL="914400" rtl="0" algn="l">
              <a:lnSpc>
                <a:spcPct val="100000"/>
              </a:lnSpc>
              <a:spcBef>
                <a:spcPts val="0"/>
              </a:spcBef>
              <a:spcAft>
                <a:spcPts val="0"/>
              </a:spcAft>
              <a:buSzPts val="1800"/>
              <a:buFont typeface="Arial"/>
              <a:buChar char="•"/>
            </a:pPr>
            <a:r>
              <a:rPr lang="en-GB" sz="2000"/>
              <a:t>Look for generalities to discover new patterns</a:t>
            </a:r>
            <a:endParaRPr/>
          </a:p>
        </p:txBody>
      </p:sp>
      <p:sp>
        <p:nvSpPr>
          <p:cNvPr id="190" name="Google Shape;190;p34"/>
          <p:cNvSpPr txBox="1"/>
          <p:nvPr/>
        </p:nvSpPr>
        <p:spPr>
          <a:xfrm>
            <a:off x="1160584" y="2571750"/>
            <a:ext cx="572555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The Netherlands has many well-known universities, such as Maastricht University, having strong research capabilities.</a:t>
            </a:r>
            <a:endParaRPr/>
          </a:p>
        </p:txBody>
      </p:sp>
      <p:sp>
        <p:nvSpPr>
          <p:cNvPr id="191" name="Google Shape;191;p34"/>
          <p:cNvSpPr txBox="1"/>
          <p:nvPr/>
        </p:nvSpPr>
        <p:spPr>
          <a:xfrm>
            <a:off x="2806504" y="3547704"/>
            <a:ext cx="597749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Even though we have never heard of </a:t>
            </a:r>
            <a:r>
              <a:rPr b="0" i="0" lang="en-GB" sz="1800" u="none" cap="none" strike="noStrike">
                <a:solidFill>
                  <a:srgbClr val="FF0000"/>
                </a:solidFill>
                <a:latin typeface="Calibri"/>
                <a:ea typeface="Calibri"/>
                <a:cs typeface="Calibri"/>
                <a:sym typeface="Calibri"/>
              </a:rPr>
              <a:t>Maastricht University</a:t>
            </a:r>
            <a:r>
              <a:rPr b="0" i="0" lang="en-GB"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but we can extract that it is a kind of </a:t>
            </a:r>
            <a:r>
              <a:rPr b="0" i="0" lang="en-GB" sz="1800" u="none" cap="none" strike="noStrike">
                <a:solidFill>
                  <a:srgbClr val="FF0000"/>
                </a:solidFill>
                <a:latin typeface="Calibri"/>
                <a:ea typeface="Calibri"/>
                <a:cs typeface="Calibri"/>
                <a:sym typeface="Calibri"/>
              </a:rPr>
              <a:t>well-known university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idx="4294967295" type="title"/>
          </p:nvPr>
        </p:nvSpPr>
        <p:spPr>
          <a:xfrm>
            <a:off x="359999" y="212221"/>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GB"/>
              <a:t>Approaches to Relation Extraction</a:t>
            </a:r>
            <a:endParaRPr/>
          </a:p>
        </p:txBody>
      </p:sp>
      <p:sp>
        <p:nvSpPr>
          <p:cNvPr id="197" name="Google Shape;197;p35"/>
          <p:cNvSpPr txBox="1"/>
          <p:nvPr>
            <p:ph idx="1" type="body"/>
          </p:nvPr>
        </p:nvSpPr>
        <p:spPr>
          <a:xfrm>
            <a:off x="359999" y="971999"/>
            <a:ext cx="8326800" cy="3550763"/>
          </a:xfrm>
          <a:prstGeom prst="rect">
            <a:avLst/>
          </a:prstGeom>
          <a:noFill/>
          <a:ln>
            <a:noFill/>
          </a:ln>
        </p:spPr>
        <p:txBody>
          <a:bodyPr anchorCtr="0" anchor="t" bIns="0" lIns="0" spcFirstLastPara="1" rIns="0" wrap="square" tIns="0">
            <a:noAutofit/>
          </a:bodyPr>
          <a:lstStyle/>
          <a:p>
            <a:pPr indent="-342900" lvl="0" marL="457200" rtl="0" algn="l">
              <a:lnSpc>
                <a:spcPct val="100000"/>
              </a:lnSpc>
              <a:spcBef>
                <a:spcPts val="0"/>
              </a:spcBef>
              <a:spcAft>
                <a:spcPts val="0"/>
              </a:spcAft>
              <a:buSzPts val="1800"/>
              <a:buFont typeface="Arial"/>
              <a:buChar char="•"/>
            </a:pPr>
            <a:r>
              <a:rPr lang="en-GB" sz="2400"/>
              <a:t>Syntactic patterns (or rule-based) (known as Hearst Pattern)</a:t>
            </a:r>
            <a:endParaRPr/>
          </a:p>
        </p:txBody>
      </p:sp>
      <p:pic>
        <p:nvPicPr>
          <p:cNvPr id="198" name="Google Shape;198;p35"/>
          <p:cNvPicPr preferRelativeResize="0"/>
          <p:nvPr/>
        </p:nvPicPr>
        <p:blipFill rotWithShape="1">
          <a:blip r:embed="rId3">
            <a:alphaModFix/>
          </a:blip>
          <a:srcRect b="0" l="0" r="0" t="0"/>
          <a:stretch/>
        </p:blipFill>
        <p:spPr>
          <a:xfrm>
            <a:off x="1069144" y="1738557"/>
            <a:ext cx="7005711" cy="17910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idx="4294967295" type="title"/>
          </p:nvPr>
        </p:nvSpPr>
        <p:spPr>
          <a:xfrm>
            <a:off x="359999" y="212221"/>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GB"/>
              <a:t>Approaches to Relation Extraction</a:t>
            </a:r>
            <a:endParaRPr/>
          </a:p>
        </p:txBody>
      </p:sp>
      <p:sp>
        <p:nvSpPr>
          <p:cNvPr id="204" name="Google Shape;204;p36"/>
          <p:cNvSpPr txBox="1"/>
          <p:nvPr>
            <p:ph idx="1" type="body"/>
          </p:nvPr>
        </p:nvSpPr>
        <p:spPr>
          <a:xfrm>
            <a:off x="359999" y="971999"/>
            <a:ext cx="8326800" cy="3550763"/>
          </a:xfrm>
          <a:prstGeom prst="rect">
            <a:avLst/>
          </a:prstGeom>
          <a:noFill/>
          <a:ln>
            <a:noFill/>
          </a:ln>
        </p:spPr>
        <p:txBody>
          <a:bodyPr anchorCtr="0" anchor="t" bIns="0" lIns="0" spcFirstLastPara="1" rIns="0" wrap="square" tIns="0">
            <a:noAutofit/>
          </a:bodyPr>
          <a:lstStyle/>
          <a:p>
            <a:pPr indent="-342900" lvl="0" marL="457200" rtl="0" algn="l">
              <a:lnSpc>
                <a:spcPct val="100000"/>
              </a:lnSpc>
              <a:spcBef>
                <a:spcPts val="0"/>
              </a:spcBef>
              <a:spcAft>
                <a:spcPts val="0"/>
              </a:spcAft>
              <a:buSzPts val="1800"/>
              <a:buFont typeface="Arial"/>
              <a:buChar char="•"/>
            </a:pPr>
            <a:r>
              <a:rPr lang="en-GB" sz="2400"/>
              <a:t>Supervised learning</a:t>
            </a:r>
            <a:endParaRPr/>
          </a:p>
          <a:p>
            <a:pPr indent="-342900" lvl="1" marL="914400" rtl="0" algn="l">
              <a:lnSpc>
                <a:spcPct val="100000"/>
              </a:lnSpc>
              <a:spcBef>
                <a:spcPts val="0"/>
              </a:spcBef>
              <a:spcAft>
                <a:spcPts val="0"/>
              </a:spcAft>
              <a:buSzPts val="1800"/>
              <a:buFont typeface="Arial"/>
              <a:buChar char="•"/>
            </a:pPr>
            <a:r>
              <a:rPr lang="en-GB" sz="2000"/>
              <a:t>Requires a huge amount of training data</a:t>
            </a:r>
            <a:endParaRPr/>
          </a:p>
          <a:p>
            <a:pPr indent="-342900" lvl="1" marL="914400" rtl="0" algn="l">
              <a:lnSpc>
                <a:spcPct val="100000"/>
              </a:lnSpc>
              <a:spcBef>
                <a:spcPts val="0"/>
              </a:spcBef>
              <a:spcAft>
                <a:spcPts val="0"/>
              </a:spcAft>
              <a:buSzPts val="1800"/>
              <a:buFont typeface="Arial"/>
              <a:buChar char="•"/>
            </a:pPr>
            <a:r>
              <a:rPr lang="en-GB" sz="2000"/>
              <a:t>We can use syntactic patterns to generate training data</a:t>
            </a:r>
            <a:endParaRPr/>
          </a:p>
          <a:p>
            <a:pPr indent="-342900" lvl="1" marL="914400" rtl="0" algn="l">
              <a:lnSpc>
                <a:spcPct val="100000"/>
              </a:lnSpc>
              <a:spcBef>
                <a:spcPts val="0"/>
              </a:spcBef>
              <a:spcAft>
                <a:spcPts val="0"/>
              </a:spcAft>
              <a:buSzPts val="1800"/>
              <a:buFont typeface="Arial"/>
              <a:buChar char="•"/>
            </a:pPr>
            <a:r>
              <a:rPr lang="en-GB" sz="2000"/>
              <a:t>We can write approximate labelling functions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idx="4294967295" type="title"/>
          </p:nvPr>
        </p:nvSpPr>
        <p:spPr>
          <a:xfrm>
            <a:off x="359999" y="212221"/>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GB"/>
              <a:t>Challenges in Relation Extraction</a:t>
            </a:r>
            <a:endParaRPr/>
          </a:p>
        </p:txBody>
      </p:sp>
      <p:sp>
        <p:nvSpPr>
          <p:cNvPr id="210" name="Google Shape;210;p37"/>
          <p:cNvSpPr txBox="1"/>
          <p:nvPr>
            <p:ph idx="1" type="body"/>
          </p:nvPr>
        </p:nvSpPr>
        <p:spPr>
          <a:xfrm>
            <a:off x="359999" y="971999"/>
            <a:ext cx="8326800" cy="3550763"/>
          </a:xfrm>
          <a:prstGeom prst="rect">
            <a:avLst/>
          </a:prstGeom>
          <a:noFill/>
          <a:ln>
            <a:noFill/>
          </a:ln>
        </p:spPr>
        <p:txBody>
          <a:bodyPr anchorCtr="0" anchor="t" bIns="0" lIns="0" spcFirstLastPara="1" rIns="0" wrap="square" tIns="0">
            <a:noAutofit/>
          </a:bodyPr>
          <a:lstStyle/>
          <a:p>
            <a:pPr indent="-342900" lvl="0" marL="457200" rtl="0" algn="l">
              <a:lnSpc>
                <a:spcPct val="100000"/>
              </a:lnSpc>
              <a:spcBef>
                <a:spcPts val="0"/>
              </a:spcBef>
              <a:spcAft>
                <a:spcPts val="0"/>
              </a:spcAft>
              <a:buSzPts val="1800"/>
              <a:buFont typeface="Arial"/>
              <a:buChar char="•"/>
            </a:pPr>
            <a:r>
              <a:rPr lang="en-GB" sz="2400"/>
              <a:t>Open information extraction</a:t>
            </a:r>
            <a:endParaRPr/>
          </a:p>
          <a:p>
            <a:pPr indent="-342900" lvl="1" marL="914400" rtl="0" algn="l">
              <a:lnSpc>
                <a:spcPct val="100000"/>
              </a:lnSpc>
              <a:spcBef>
                <a:spcPts val="0"/>
              </a:spcBef>
              <a:spcAft>
                <a:spcPts val="0"/>
              </a:spcAft>
              <a:buSzPts val="1800"/>
              <a:buFont typeface="Arial"/>
              <a:buChar char="•"/>
            </a:pPr>
            <a:r>
              <a:rPr lang="en-GB" sz="2000"/>
              <a:t>Does not rely on a designed set of relations</a:t>
            </a:r>
            <a:endParaRPr/>
          </a:p>
          <a:p>
            <a:pPr indent="-342900" lvl="1" marL="914400" rtl="0" algn="l">
              <a:lnSpc>
                <a:spcPct val="100000"/>
              </a:lnSpc>
              <a:spcBef>
                <a:spcPts val="0"/>
              </a:spcBef>
              <a:spcAft>
                <a:spcPts val="0"/>
              </a:spcAft>
              <a:buSzPts val="1800"/>
              <a:buFont typeface="Arial"/>
              <a:buChar char="•"/>
            </a:pPr>
            <a:r>
              <a:rPr lang="en-GB" sz="2000"/>
              <a:t>Can be difficult to use/understand the relations</a:t>
            </a:r>
            <a:endParaRPr sz="2000"/>
          </a:p>
          <a:p>
            <a:pPr indent="-355600" lvl="0" marL="457200" rtl="0" algn="l">
              <a:lnSpc>
                <a:spcPct val="100000"/>
              </a:lnSpc>
              <a:spcBef>
                <a:spcPts val="0"/>
              </a:spcBef>
              <a:spcAft>
                <a:spcPts val="0"/>
              </a:spcAft>
              <a:buSzPts val="2000"/>
              <a:buChar char="•"/>
            </a:pPr>
            <a:r>
              <a:rPr lang="en-GB" sz="2000"/>
              <a:t>N-ary relation</a:t>
            </a:r>
            <a:endParaRPr sz="2000"/>
          </a:p>
          <a:p>
            <a:pPr indent="-355600" lvl="1" marL="914400" rtl="0" algn="l">
              <a:lnSpc>
                <a:spcPct val="100000"/>
              </a:lnSpc>
              <a:spcBef>
                <a:spcPts val="0"/>
              </a:spcBef>
              <a:spcAft>
                <a:spcPts val="0"/>
              </a:spcAft>
              <a:buSzPts val="2000"/>
              <a:buChar char="•"/>
            </a:pPr>
            <a:r>
              <a:rPr lang="en-GB" sz="2000"/>
              <a:t>N-ary relations involve more than two entities</a:t>
            </a:r>
            <a:endParaRPr sz="2000"/>
          </a:p>
          <a:p>
            <a:pPr indent="-355600" lvl="1" marL="914400" rtl="0" algn="l">
              <a:lnSpc>
                <a:spcPct val="100000"/>
              </a:lnSpc>
              <a:spcBef>
                <a:spcPts val="0"/>
              </a:spcBef>
              <a:spcAft>
                <a:spcPts val="0"/>
              </a:spcAft>
              <a:buSzPts val="2000"/>
              <a:buChar char="•"/>
            </a:pPr>
            <a:r>
              <a:rPr lang="en-GB" sz="2000"/>
              <a:t>Requires complex methods and high-</a:t>
            </a:r>
            <a:r>
              <a:rPr lang="en-GB" sz="2000"/>
              <a:t>quality</a:t>
            </a:r>
            <a:r>
              <a:rPr lang="en-GB" sz="2000"/>
              <a:t> data</a:t>
            </a:r>
            <a:endParaRPr sz="2000"/>
          </a:p>
        </p:txBody>
      </p:sp>
      <p:sp>
        <p:nvSpPr>
          <p:cNvPr id="211" name="Google Shape;211;p37"/>
          <p:cNvSpPr txBox="1"/>
          <p:nvPr/>
        </p:nvSpPr>
        <p:spPr>
          <a:xfrm>
            <a:off x="950325" y="3308175"/>
            <a:ext cx="16818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Clr>
                <a:srgbClr val="000000"/>
              </a:buClr>
              <a:buFont typeface="Arial"/>
              <a:buNone/>
            </a:pPr>
            <a:r>
              <a:rPr lang="en-GB" sz="1800">
                <a:latin typeface="Calibri"/>
                <a:ea typeface="Calibri"/>
                <a:cs typeface="Calibri"/>
                <a:sym typeface="Calibri"/>
              </a:rPr>
              <a:t>Albert Einstein</a:t>
            </a:r>
            <a:endParaRPr>
              <a:latin typeface="Calibri"/>
              <a:ea typeface="Calibri"/>
              <a:cs typeface="Calibri"/>
              <a:sym typeface="Calibri"/>
            </a:endParaRPr>
          </a:p>
        </p:txBody>
      </p:sp>
      <p:sp>
        <p:nvSpPr>
          <p:cNvPr id="212" name="Google Shape;212;p37"/>
          <p:cNvSpPr txBox="1"/>
          <p:nvPr/>
        </p:nvSpPr>
        <p:spPr>
          <a:xfrm>
            <a:off x="4572000" y="3395275"/>
            <a:ext cx="23871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GB" sz="1800">
                <a:latin typeface="Calibri"/>
                <a:ea typeface="Calibri"/>
                <a:cs typeface="Calibri"/>
                <a:sym typeface="Calibri"/>
              </a:rPr>
              <a:t>Nobel Prize in Physics</a:t>
            </a:r>
            <a:endParaRPr>
              <a:latin typeface="Calibri"/>
              <a:ea typeface="Calibri"/>
              <a:cs typeface="Calibri"/>
              <a:sym typeface="Calibri"/>
            </a:endParaRPr>
          </a:p>
        </p:txBody>
      </p:sp>
      <p:sp>
        <p:nvSpPr>
          <p:cNvPr id="213" name="Google Shape;213;p37"/>
          <p:cNvSpPr txBox="1"/>
          <p:nvPr/>
        </p:nvSpPr>
        <p:spPr>
          <a:xfrm>
            <a:off x="3029500" y="4325975"/>
            <a:ext cx="696600" cy="461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GB" sz="1800">
                <a:latin typeface="Calibri"/>
                <a:ea typeface="Calibri"/>
                <a:cs typeface="Calibri"/>
                <a:sym typeface="Calibri"/>
              </a:rPr>
              <a:t>1921</a:t>
            </a:r>
            <a:endParaRPr>
              <a:latin typeface="Calibri"/>
              <a:ea typeface="Calibri"/>
              <a:cs typeface="Calibri"/>
              <a:sym typeface="Calibri"/>
            </a:endParaRPr>
          </a:p>
        </p:txBody>
      </p:sp>
      <p:sp>
        <p:nvSpPr>
          <p:cNvPr id="214" name="Google Shape;214;p37"/>
          <p:cNvSpPr/>
          <p:nvPr/>
        </p:nvSpPr>
        <p:spPr>
          <a:xfrm>
            <a:off x="3154675" y="3553100"/>
            <a:ext cx="863700" cy="3918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37"/>
          <p:cNvCxnSpPr>
            <a:stCxn id="214" idx="1"/>
            <a:endCxn id="211" idx="3"/>
          </p:cNvCxnSpPr>
          <p:nvPr/>
        </p:nvCxnSpPr>
        <p:spPr>
          <a:xfrm rot="10800000">
            <a:off x="2632000" y="3539000"/>
            <a:ext cx="738600" cy="210000"/>
          </a:xfrm>
          <a:prstGeom prst="straightConnector1">
            <a:avLst/>
          </a:prstGeom>
          <a:noFill/>
          <a:ln cap="flat" cmpd="sng" w="9525">
            <a:solidFill>
              <a:schemeClr val="dk2"/>
            </a:solidFill>
            <a:prstDash val="solid"/>
            <a:round/>
            <a:headEnd len="med" w="med" type="triangle"/>
            <a:tailEnd len="med" w="med" type="none"/>
          </a:ln>
        </p:spPr>
      </p:cxnSp>
      <p:cxnSp>
        <p:nvCxnSpPr>
          <p:cNvPr id="216" name="Google Shape;216;p37"/>
          <p:cNvCxnSpPr>
            <a:stCxn id="214" idx="5"/>
            <a:endCxn id="212" idx="1"/>
          </p:cNvCxnSpPr>
          <p:nvPr/>
        </p:nvCxnSpPr>
        <p:spPr>
          <a:xfrm flipH="1" rot="10800000">
            <a:off x="3802450" y="3626000"/>
            <a:ext cx="769500" cy="1230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37"/>
          <p:cNvCxnSpPr>
            <a:stCxn id="214" idx="3"/>
            <a:endCxn id="213" idx="0"/>
          </p:cNvCxnSpPr>
          <p:nvPr/>
        </p:nvCxnSpPr>
        <p:spPr>
          <a:xfrm flipH="1">
            <a:off x="3377725" y="3944900"/>
            <a:ext cx="208800" cy="38100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37"/>
          <p:cNvSpPr txBox="1"/>
          <p:nvPr/>
        </p:nvSpPr>
        <p:spPr>
          <a:xfrm>
            <a:off x="3203675" y="3275500"/>
            <a:ext cx="13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was awarded</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idx="4294967295" type="title"/>
          </p:nvPr>
        </p:nvSpPr>
        <p:spPr>
          <a:xfrm>
            <a:off x="359999"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GB"/>
              <a:t>NLP Tools</a:t>
            </a:r>
            <a:endParaRPr/>
          </a:p>
        </p:txBody>
      </p:sp>
      <p:sp>
        <p:nvSpPr>
          <p:cNvPr id="224" name="Google Shape;224;p38"/>
          <p:cNvSpPr txBox="1"/>
          <p:nvPr>
            <p:ph idx="1" type="body"/>
          </p:nvPr>
        </p:nvSpPr>
        <p:spPr>
          <a:xfrm>
            <a:off x="359999" y="972000"/>
            <a:ext cx="8326800" cy="2678566"/>
          </a:xfrm>
          <a:prstGeom prst="rect">
            <a:avLst/>
          </a:prstGeom>
          <a:noFill/>
          <a:ln>
            <a:noFill/>
          </a:ln>
        </p:spPr>
        <p:txBody>
          <a:bodyPr anchorCtr="0" anchor="t" bIns="0" lIns="0" spcFirstLastPara="1" rIns="0" wrap="square" tIns="0">
            <a:noAutofit/>
          </a:bodyPr>
          <a:lstStyle/>
          <a:p>
            <a:pPr indent="-342900" lvl="0" marL="457200" rtl="0" algn="l">
              <a:lnSpc>
                <a:spcPct val="100000"/>
              </a:lnSpc>
              <a:spcBef>
                <a:spcPts val="0"/>
              </a:spcBef>
              <a:spcAft>
                <a:spcPts val="0"/>
              </a:spcAft>
              <a:buSzPts val="1800"/>
              <a:buFont typeface="Arial"/>
              <a:buChar char="•"/>
            </a:pPr>
            <a:r>
              <a:rPr lang="en-GB" sz="2400"/>
              <a:t>Many tools for information extraction have been released.</a:t>
            </a:r>
            <a:endParaRPr/>
          </a:p>
          <a:p>
            <a:pPr indent="-342900" lvl="1" marL="914400" rtl="0" algn="l">
              <a:lnSpc>
                <a:spcPct val="100000"/>
              </a:lnSpc>
              <a:spcBef>
                <a:spcPts val="0"/>
              </a:spcBef>
              <a:spcAft>
                <a:spcPts val="0"/>
              </a:spcAft>
              <a:buSzPts val="1800"/>
              <a:buFont typeface="Arial"/>
              <a:buChar char="•"/>
            </a:pPr>
            <a:r>
              <a:rPr lang="en-GB" sz="2000"/>
              <a:t>Named </a:t>
            </a:r>
            <a:r>
              <a:rPr lang="en-GB" sz="2000"/>
              <a:t>Entity </a:t>
            </a:r>
            <a:r>
              <a:rPr lang="en-GB" sz="2000"/>
              <a:t>Recognition</a:t>
            </a:r>
            <a:endParaRPr/>
          </a:p>
          <a:p>
            <a:pPr indent="-342900" lvl="2" marL="1371600" rtl="0" algn="l">
              <a:lnSpc>
                <a:spcPct val="100000"/>
              </a:lnSpc>
              <a:spcBef>
                <a:spcPts val="0"/>
              </a:spcBef>
              <a:spcAft>
                <a:spcPts val="0"/>
              </a:spcAft>
              <a:buSzPts val="1800"/>
              <a:buFont typeface="Arial"/>
              <a:buChar char="•"/>
            </a:pPr>
            <a:r>
              <a:rPr lang="en-GB" sz="1800" u="sng">
                <a:solidFill>
                  <a:schemeClr val="hlink"/>
                </a:solidFill>
                <a:hlinkClick r:id="rId3"/>
              </a:rPr>
              <a:t>StandfordNER</a:t>
            </a:r>
            <a:endParaRPr sz="1800"/>
          </a:p>
          <a:p>
            <a:pPr indent="-342900" lvl="2" marL="1371600" rtl="0" algn="l">
              <a:lnSpc>
                <a:spcPct val="100000"/>
              </a:lnSpc>
              <a:spcBef>
                <a:spcPts val="0"/>
              </a:spcBef>
              <a:spcAft>
                <a:spcPts val="0"/>
              </a:spcAft>
              <a:buSzPts val="1800"/>
              <a:buFont typeface="Arial"/>
              <a:buChar char="•"/>
            </a:pPr>
            <a:r>
              <a:rPr lang="en-GB" sz="1800" u="sng">
                <a:solidFill>
                  <a:schemeClr val="hlink"/>
                </a:solidFill>
                <a:hlinkClick r:id="rId4"/>
              </a:rPr>
              <a:t>OpenNLP</a:t>
            </a:r>
            <a:endParaRPr sz="1800"/>
          </a:p>
          <a:p>
            <a:pPr indent="-342900" lvl="2" marL="1371600" rtl="0" algn="l">
              <a:lnSpc>
                <a:spcPct val="100000"/>
              </a:lnSpc>
              <a:spcBef>
                <a:spcPts val="0"/>
              </a:spcBef>
              <a:spcAft>
                <a:spcPts val="0"/>
              </a:spcAft>
              <a:buSzPts val="1800"/>
              <a:buChar char="•"/>
            </a:pPr>
            <a:r>
              <a:rPr lang="en-GB" sz="1800" u="sng">
                <a:solidFill>
                  <a:schemeClr val="hlink"/>
                </a:solidFill>
                <a:hlinkClick r:id="rId5"/>
              </a:rPr>
              <a:t>SpaCy</a:t>
            </a:r>
            <a:endParaRPr sz="1800"/>
          </a:p>
          <a:p>
            <a:pPr indent="-342900" lvl="2" marL="1371600" rtl="0" algn="l">
              <a:lnSpc>
                <a:spcPct val="100000"/>
              </a:lnSpc>
              <a:spcBef>
                <a:spcPts val="0"/>
              </a:spcBef>
              <a:spcAft>
                <a:spcPts val="0"/>
              </a:spcAft>
              <a:buSzPts val="1800"/>
              <a:buChar char="•"/>
            </a:pPr>
            <a:r>
              <a:rPr lang="en-GB" sz="1800" u="sng">
                <a:solidFill>
                  <a:schemeClr val="hlink"/>
                </a:solidFill>
                <a:hlinkClick r:id="rId6"/>
              </a:rPr>
              <a:t>NLTK</a:t>
            </a:r>
            <a:endParaRPr sz="1800"/>
          </a:p>
          <a:p>
            <a:pPr indent="-342900" lvl="1" marL="914400" rtl="0" algn="l">
              <a:spcBef>
                <a:spcPts val="0"/>
              </a:spcBef>
              <a:spcAft>
                <a:spcPts val="0"/>
              </a:spcAft>
              <a:buSzPts val="1800"/>
              <a:buChar char="•"/>
            </a:pPr>
            <a:r>
              <a:rPr lang="en-GB" sz="2000"/>
              <a:t>Named Entity Linking</a:t>
            </a:r>
            <a:endParaRPr sz="2000"/>
          </a:p>
          <a:p>
            <a:pPr indent="-355600" lvl="2" marL="1371600" rtl="0" algn="l">
              <a:spcBef>
                <a:spcPts val="0"/>
              </a:spcBef>
              <a:spcAft>
                <a:spcPts val="0"/>
              </a:spcAft>
              <a:buSzPts val="2000"/>
              <a:buChar char="•"/>
            </a:pPr>
            <a:r>
              <a:rPr lang="en-GB" sz="2000" u="sng">
                <a:solidFill>
                  <a:schemeClr val="hlink"/>
                </a:solidFill>
                <a:hlinkClick r:id="rId7"/>
              </a:rPr>
              <a:t>DBPedia Spotlight</a:t>
            </a:r>
            <a:endParaRPr sz="2000"/>
          </a:p>
          <a:p>
            <a:pPr indent="-355600" lvl="2" marL="1371600" rtl="0" algn="l">
              <a:spcBef>
                <a:spcPts val="0"/>
              </a:spcBef>
              <a:spcAft>
                <a:spcPts val="0"/>
              </a:spcAft>
              <a:buSzPts val="2000"/>
              <a:buChar char="•"/>
            </a:pPr>
            <a:r>
              <a:rPr lang="en-GB" sz="2000"/>
              <a:t>CoNEREL</a:t>
            </a:r>
            <a:endParaRPr sz="2000"/>
          </a:p>
          <a:p>
            <a:pPr indent="-342900" lvl="1" marL="914400" rtl="0" algn="l">
              <a:lnSpc>
                <a:spcPct val="100000"/>
              </a:lnSpc>
              <a:spcBef>
                <a:spcPts val="0"/>
              </a:spcBef>
              <a:spcAft>
                <a:spcPts val="0"/>
              </a:spcAft>
              <a:buSzPts val="1800"/>
              <a:buFont typeface="Arial"/>
              <a:buChar char="•"/>
            </a:pPr>
            <a:r>
              <a:rPr lang="en-GB" sz="2000"/>
              <a:t>Relation Extraction</a:t>
            </a:r>
            <a:endParaRPr/>
          </a:p>
          <a:p>
            <a:pPr indent="-342900" lvl="2" marL="1371600" rtl="0" algn="l">
              <a:lnSpc>
                <a:spcPct val="100000"/>
              </a:lnSpc>
              <a:spcBef>
                <a:spcPts val="0"/>
              </a:spcBef>
              <a:spcAft>
                <a:spcPts val="0"/>
              </a:spcAft>
              <a:buSzPts val="1800"/>
              <a:buFont typeface="Arial"/>
              <a:buChar char="•"/>
            </a:pPr>
            <a:r>
              <a:rPr lang="en-GB" sz="1800"/>
              <a:t>CiceroLite</a:t>
            </a:r>
            <a:endParaRPr sz="1800"/>
          </a:p>
          <a:p>
            <a:pPr indent="-342900" lvl="2" marL="1371600" rtl="0" algn="l">
              <a:lnSpc>
                <a:spcPct val="100000"/>
              </a:lnSpc>
              <a:spcBef>
                <a:spcPts val="0"/>
              </a:spcBef>
              <a:spcAft>
                <a:spcPts val="0"/>
              </a:spcAft>
              <a:buSzPts val="1800"/>
              <a:buFont typeface="Arial"/>
              <a:buChar char="•"/>
            </a:pPr>
            <a:r>
              <a:rPr lang="en-GB" sz="1800"/>
              <a:t>FOX</a:t>
            </a:r>
            <a:endParaRPr/>
          </a:p>
          <a:p>
            <a:pPr indent="-342900" lvl="2" marL="1371600" rtl="0" algn="l">
              <a:lnSpc>
                <a:spcPct val="100000"/>
              </a:lnSpc>
              <a:spcBef>
                <a:spcPts val="0"/>
              </a:spcBef>
              <a:spcAft>
                <a:spcPts val="0"/>
              </a:spcAft>
              <a:buSzPts val="1800"/>
              <a:buFont typeface="Arial"/>
              <a:buChar char="•"/>
            </a:pPr>
            <a:r>
              <a:rPr lang="en-GB" sz="1800"/>
              <a:t>Open Calais</a:t>
            </a:r>
            <a:endParaRPr/>
          </a:p>
          <a:p>
            <a:pPr indent="0" lvl="2" marL="1028700" rtl="0" algn="l">
              <a:lnSpc>
                <a:spcPct val="100000"/>
              </a:lnSpc>
              <a:spcBef>
                <a:spcPts val="0"/>
              </a:spcBef>
              <a:spcAft>
                <a:spcPts val="0"/>
              </a:spcAft>
              <a:buSzPts val="1800"/>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92" name="Google Shape;92;p21"/>
          <p:cNvSpPr txBox="1"/>
          <p:nvPr/>
        </p:nvSpPr>
        <p:spPr>
          <a:xfrm>
            <a:off x="1943850" y="1706575"/>
            <a:ext cx="4771200" cy="264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dk1"/>
                </a:solidFill>
              </a:rPr>
              <a:t>© 2024 by Michel Dumontier and the Institute of Data Science at Maastricht University is licensed under Attribution 4.0 International</a:t>
            </a:r>
            <a:endParaRPr sz="1000">
              <a:solidFill>
                <a:schemeClr val="dk1"/>
              </a:solidFill>
            </a:endParaRPr>
          </a:p>
          <a:p>
            <a:pPr indent="0" lvl="0" marL="0" rtl="0" algn="l">
              <a:spcBef>
                <a:spcPts val="0"/>
              </a:spcBef>
              <a:spcAft>
                <a:spcPts val="0"/>
              </a:spcAft>
              <a:buNone/>
            </a:pPr>
            <a:r>
              <a:rPr lang="en-GB" sz="1000">
                <a:solidFill>
                  <a:schemeClr val="dk1"/>
                </a:solidFill>
              </a:rPr>
              <a:t>To view a copy of this license, visit </a:t>
            </a:r>
            <a:r>
              <a:rPr lang="en-GB" sz="1000" u="sng">
                <a:solidFill>
                  <a:schemeClr val="hlink"/>
                </a:solidFill>
                <a:hlinkClick r:id="rId3"/>
              </a:rPr>
              <a:t>http://creativecommons.org/licenses/by/4.0/</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rPr lang="en-GB" sz="1100"/>
              <a:t>This license requires that reusers give credit to the creator. It allows reusers to distribute, remix, adapt, and build upon the material in any medium or format, even for commercial purposes.</a:t>
            </a:r>
            <a:endParaRPr sz="1100"/>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id: KEN4256_L3</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100"/>
              <a:t>version: 1.2024.0</a:t>
            </a:r>
            <a:endParaRPr sz="1100"/>
          </a:p>
          <a:p>
            <a:pPr indent="0" lvl="0" marL="0" rtl="0" algn="l">
              <a:lnSpc>
                <a:spcPct val="115000"/>
              </a:lnSpc>
              <a:spcBef>
                <a:spcPts val="0"/>
              </a:spcBef>
              <a:spcAft>
                <a:spcPts val="0"/>
              </a:spcAft>
              <a:buClr>
                <a:schemeClr val="dk1"/>
              </a:buClr>
              <a:buSzPts val="1100"/>
              <a:buFont typeface="Arial"/>
              <a:buNone/>
            </a:pPr>
            <a:r>
              <a:rPr lang="en-GB" sz="1100"/>
              <a:t>created: February 2, 2019</a:t>
            </a:r>
            <a:endParaRPr sz="1100"/>
          </a:p>
          <a:p>
            <a:pPr indent="0" lvl="0" marL="0" rtl="0" algn="l">
              <a:lnSpc>
                <a:spcPct val="115000"/>
              </a:lnSpc>
              <a:spcBef>
                <a:spcPts val="0"/>
              </a:spcBef>
              <a:spcAft>
                <a:spcPts val="0"/>
              </a:spcAft>
              <a:buClr>
                <a:schemeClr val="dk1"/>
              </a:buClr>
              <a:buSzPts val="1100"/>
              <a:buFont typeface="Arial"/>
              <a:buNone/>
            </a:pPr>
            <a:r>
              <a:rPr lang="en-GB" sz="1100"/>
              <a:t>last modified: March 26, 2024</a:t>
            </a:r>
            <a:endParaRPr sz="1100"/>
          </a:p>
          <a:p>
            <a:pPr indent="0" lvl="0" marL="0" rtl="0" algn="l">
              <a:lnSpc>
                <a:spcPct val="115000"/>
              </a:lnSpc>
              <a:spcBef>
                <a:spcPts val="0"/>
              </a:spcBef>
              <a:spcAft>
                <a:spcPts val="0"/>
              </a:spcAft>
              <a:buNone/>
            </a:pPr>
            <a:r>
              <a:rPr lang="en-GB" sz="1100"/>
              <a:t>published on: March 26, 2024</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9"/>
          <p:cNvPicPr preferRelativeResize="0"/>
          <p:nvPr/>
        </p:nvPicPr>
        <p:blipFill>
          <a:blip r:embed="rId3">
            <a:alphaModFix/>
          </a:blip>
          <a:stretch>
            <a:fillRect/>
          </a:stretch>
        </p:blipFill>
        <p:spPr>
          <a:xfrm>
            <a:off x="817425" y="228600"/>
            <a:ext cx="7538399" cy="461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1202625" y="263375"/>
            <a:ext cx="76575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AgroPortal &amp; BioPortal</a:t>
            </a:r>
            <a:endParaRPr/>
          </a:p>
        </p:txBody>
      </p:sp>
      <p:sp>
        <p:nvSpPr>
          <p:cNvPr id="235" name="Google Shape;235;p40"/>
          <p:cNvSpPr txBox="1"/>
          <p:nvPr>
            <p:ph idx="1" type="body"/>
          </p:nvPr>
        </p:nvSpPr>
        <p:spPr>
          <a:xfrm>
            <a:off x="311700" y="923875"/>
            <a:ext cx="8520600" cy="4044300"/>
          </a:xfrm>
          <a:prstGeom prst="rect">
            <a:avLst/>
          </a:prstGeom>
        </p:spPr>
        <p:txBody>
          <a:bodyPr anchorCtr="0" anchor="t" bIns="0" lIns="0" spcFirstLastPara="1" rIns="0" wrap="square" tIns="0">
            <a:noAutofit/>
          </a:bodyPr>
          <a:lstStyle/>
          <a:p>
            <a:pPr indent="0" lvl="0" marL="215900" marR="317500" rtl="0" algn="l">
              <a:lnSpc>
                <a:spcPct val="140000"/>
              </a:lnSpc>
              <a:spcBef>
                <a:spcPts val="0"/>
              </a:spcBef>
              <a:spcAft>
                <a:spcPts val="0"/>
              </a:spcAft>
              <a:buNone/>
            </a:pPr>
            <a:r>
              <a:t/>
            </a:r>
            <a:endParaRPr i="1" sz="1300">
              <a:solidFill>
                <a:srgbClr val="1D2A57"/>
              </a:solidFill>
              <a:latin typeface="Arial"/>
              <a:ea typeface="Arial"/>
              <a:cs typeface="Arial"/>
              <a:sym typeface="Arial"/>
            </a:endParaRPr>
          </a:p>
          <a:p>
            <a:pPr indent="0" lvl="0" marL="0" rtl="0" algn="l">
              <a:spcBef>
                <a:spcPts val="4600"/>
              </a:spcBef>
              <a:spcAft>
                <a:spcPts val="0"/>
              </a:spcAft>
              <a:buNone/>
            </a:pPr>
            <a:r>
              <a:t/>
            </a:r>
            <a:endParaRPr/>
          </a:p>
        </p:txBody>
      </p:sp>
      <p:pic>
        <p:nvPicPr>
          <p:cNvPr id="236" name="Google Shape;236;p40"/>
          <p:cNvPicPr preferRelativeResize="0"/>
          <p:nvPr/>
        </p:nvPicPr>
        <p:blipFill>
          <a:blip r:embed="rId3">
            <a:alphaModFix/>
          </a:blip>
          <a:stretch>
            <a:fillRect/>
          </a:stretch>
        </p:blipFill>
        <p:spPr>
          <a:xfrm>
            <a:off x="365550" y="1257900"/>
            <a:ext cx="3762449" cy="3096349"/>
          </a:xfrm>
          <a:prstGeom prst="rect">
            <a:avLst/>
          </a:prstGeom>
          <a:noFill/>
          <a:ln>
            <a:noFill/>
          </a:ln>
        </p:spPr>
      </p:pic>
      <p:pic>
        <p:nvPicPr>
          <p:cNvPr id="237" name="Google Shape;237;p40"/>
          <p:cNvPicPr preferRelativeResize="0"/>
          <p:nvPr/>
        </p:nvPicPr>
        <p:blipFill>
          <a:blip r:embed="rId4">
            <a:alphaModFix/>
          </a:blip>
          <a:stretch>
            <a:fillRect/>
          </a:stretch>
        </p:blipFill>
        <p:spPr>
          <a:xfrm>
            <a:off x="4383550" y="1257899"/>
            <a:ext cx="4296431" cy="3096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59999" y="310695"/>
            <a:ext cx="8326800" cy="567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spaCy</a:t>
            </a:r>
            <a:endParaRPr/>
          </a:p>
        </p:txBody>
      </p:sp>
      <p:sp>
        <p:nvSpPr>
          <p:cNvPr id="243" name="Google Shape;243;p41"/>
          <p:cNvSpPr txBox="1"/>
          <p:nvPr>
            <p:ph idx="1" type="body"/>
          </p:nvPr>
        </p:nvSpPr>
        <p:spPr>
          <a:xfrm>
            <a:off x="4909450" y="336725"/>
            <a:ext cx="4070100" cy="11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600">
                <a:solidFill>
                  <a:srgbClr val="000000"/>
                </a:solidFill>
                <a:latin typeface="Courier New"/>
                <a:ea typeface="Courier New"/>
                <a:cs typeface="Courier New"/>
                <a:sym typeface="Courier New"/>
              </a:rPr>
              <a:t>!python -m spacy download en_core_web_sm</a:t>
            </a:r>
            <a:endParaRPr sz="6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600">
              <a:solidFill>
                <a:srgbClr val="000000"/>
              </a:solidFill>
              <a:latin typeface="Courier New"/>
              <a:ea typeface="Courier New"/>
              <a:cs typeface="Courier New"/>
              <a:sym typeface="Courier New"/>
            </a:endParaRPr>
          </a:p>
          <a:p>
            <a:pPr indent="0" lvl="0" marL="0" rtl="0" algn="l">
              <a:spcBef>
                <a:spcPts val="0"/>
              </a:spcBef>
              <a:spcAft>
                <a:spcPts val="0"/>
              </a:spcAft>
              <a:buNone/>
            </a:pPr>
            <a:r>
              <a:rPr lang="en-GB" sz="700">
                <a:latin typeface="Courier New"/>
                <a:ea typeface="Courier New"/>
                <a:cs typeface="Courier New"/>
                <a:sym typeface="Courier New"/>
              </a:rPr>
              <a:t>import spacy</a:t>
            </a:r>
            <a:endParaRPr sz="700">
              <a:latin typeface="Courier New"/>
              <a:ea typeface="Courier New"/>
              <a:cs typeface="Courier New"/>
              <a:sym typeface="Courier New"/>
            </a:endParaRPr>
          </a:p>
          <a:p>
            <a:pPr indent="0" lvl="0" marL="0" rtl="0" algn="l">
              <a:spcBef>
                <a:spcPts val="0"/>
              </a:spcBef>
              <a:spcAft>
                <a:spcPts val="0"/>
              </a:spcAft>
              <a:buNone/>
            </a:pPr>
            <a:r>
              <a:rPr lang="en-GB" sz="700">
                <a:latin typeface="Courier New"/>
                <a:ea typeface="Courier New"/>
                <a:cs typeface="Courier New"/>
                <a:sym typeface="Courier New"/>
              </a:rPr>
              <a:t>nlp = spacy.load('en_core_web_sm')</a:t>
            </a:r>
            <a:endParaRPr sz="700">
              <a:latin typeface="Courier New"/>
              <a:ea typeface="Courier New"/>
              <a:cs typeface="Courier New"/>
              <a:sym typeface="Courier New"/>
            </a:endParaRPr>
          </a:p>
          <a:p>
            <a:pPr indent="0" lvl="0" marL="0" rtl="0" algn="l">
              <a:spcBef>
                <a:spcPts val="0"/>
              </a:spcBef>
              <a:spcAft>
                <a:spcPts val="0"/>
              </a:spcAft>
              <a:buNone/>
            </a:pPr>
            <a:r>
              <a:rPr lang="en-GB" sz="700">
                <a:latin typeface="Courier New"/>
                <a:ea typeface="Courier New"/>
                <a:cs typeface="Courier New"/>
                <a:sym typeface="Courier New"/>
              </a:rPr>
              <a:t>doc = nlp("Apple is looking at buying U.K. startup for $1 billion")</a:t>
            </a:r>
            <a:endParaRPr sz="700">
              <a:latin typeface="Courier New"/>
              <a:ea typeface="Courier New"/>
              <a:cs typeface="Courier New"/>
              <a:sym typeface="Courier New"/>
            </a:endParaRPr>
          </a:p>
          <a:p>
            <a:pPr indent="0" lvl="0" marL="0" rtl="0" algn="l">
              <a:spcBef>
                <a:spcPts val="0"/>
              </a:spcBef>
              <a:spcAft>
                <a:spcPts val="0"/>
              </a:spcAft>
              <a:buNone/>
            </a:pPr>
            <a:r>
              <a:t/>
            </a:r>
            <a:endParaRPr sz="700">
              <a:latin typeface="Courier New"/>
              <a:ea typeface="Courier New"/>
              <a:cs typeface="Courier New"/>
              <a:sym typeface="Courier New"/>
            </a:endParaRPr>
          </a:p>
          <a:p>
            <a:pPr indent="0" lvl="0" marL="0" rtl="0" algn="l">
              <a:spcBef>
                <a:spcPts val="0"/>
              </a:spcBef>
              <a:spcAft>
                <a:spcPts val="0"/>
              </a:spcAft>
              <a:buNone/>
            </a:pPr>
            <a:r>
              <a:rPr lang="en-GB" sz="700">
                <a:latin typeface="Courier New"/>
                <a:ea typeface="Courier New"/>
                <a:cs typeface="Courier New"/>
                <a:sym typeface="Courier New"/>
              </a:rPr>
              <a:t>for token in doc:</a:t>
            </a:r>
            <a:endParaRPr sz="700">
              <a:latin typeface="Courier New"/>
              <a:ea typeface="Courier New"/>
              <a:cs typeface="Courier New"/>
              <a:sym typeface="Courier New"/>
            </a:endParaRPr>
          </a:p>
          <a:p>
            <a:pPr indent="0" lvl="0" marL="0" rtl="0" algn="l">
              <a:spcBef>
                <a:spcPts val="0"/>
              </a:spcBef>
              <a:spcAft>
                <a:spcPts val="0"/>
              </a:spcAft>
              <a:buNone/>
            </a:pPr>
            <a:r>
              <a:rPr lang="en-GB" sz="700">
                <a:latin typeface="Courier New"/>
                <a:ea typeface="Courier New"/>
                <a:cs typeface="Courier New"/>
                <a:sym typeface="Courier New"/>
              </a:rPr>
              <a:t>	print(token.text, token.lemma_, token.pos_, token.tag_, token.dep_)</a:t>
            </a:r>
            <a:endParaRPr sz="700">
              <a:latin typeface="Courier New"/>
              <a:ea typeface="Courier New"/>
              <a:cs typeface="Courier New"/>
              <a:sym typeface="Courier New"/>
            </a:endParaRPr>
          </a:p>
          <a:p>
            <a:pPr indent="0" lvl="0" marL="0" rtl="0" algn="l">
              <a:spcBef>
                <a:spcPts val="0"/>
              </a:spcBef>
              <a:spcAft>
                <a:spcPts val="0"/>
              </a:spcAft>
              <a:buNone/>
            </a:pPr>
            <a:r>
              <a:t/>
            </a:r>
            <a:endParaRPr sz="700">
              <a:latin typeface="Courier New"/>
              <a:ea typeface="Courier New"/>
              <a:cs typeface="Courier New"/>
              <a:sym typeface="Courier New"/>
            </a:endParaRPr>
          </a:p>
          <a:p>
            <a:pPr indent="0" lvl="0" marL="0" rtl="0" algn="l">
              <a:spcBef>
                <a:spcPts val="0"/>
              </a:spcBef>
              <a:spcAft>
                <a:spcPts val="0"/>
              </a:spcAft>
              <a:buNone/>
            </a:pPr>
            <a:r>
              <a:t/>
            </a:r>
            <a:endParaRPr sz="700">
              <a:latin typeface="Courier New"/>
              <a:ea typeface="Courier New"/>
              <a:cs typeface="Courier New"/>
              <a:sym typeface="Courier New"/>
            </a:endParaRPr>
          </a:p>
          <a:p>
            <a:pPr indent="0" lvl="0" marL="0" rtl="0" algn="l">
              <a:spcBef>
                <a:spcPts val="0"/>
              </a:spcBef>
              <a:spcAft>
                <a:spcPts val="0"/>
              </a:spcAft>
              <a:buNone/>
            </a:pPr>
            <a:r>
              <a:t/>
            </a:r>
            <a:endParaRPr sz="700">
              <a:latin typeface="Courier New"/>
              <a:ea typeface="Courier New"/>
              <a:cs typeface="Courier New"/>
              <a:sym typeface="Courier New"/>
            </a:endParaRPr>
          </a:p>
          <a:p>
            <a:pPr indent="0" lvl="0" marL="0" rtl="0" algn="l">
              <a:spcBef>
                <a:spcPts val="0"/>
              </a:spcBef>
              <a:spcAft>
                <a:spcPts val="0"/>
              </a:spcAft>
              <a:buNone/>
            </a:pPr>
            <a:r>
              <a:t/>
            </a:r>
            <a:endParaRPr sz="700">
              <a:latin typeface="Courier New"/>
              <a:ea typeface="Courier New"/>
              <a:cs typeface="Courier New"/>
              <a:sym typeface="Courier New"/>
            </a:endParaRPr>
          </a:p>
          <a:p>
            <a:pPr indent="0" lvl="0" marL="0" rtl="0" algn="l">
              <a:spcBef>
                <a:spcPts val="0"/>
              </a:spcBef>
              <a:spcAft>
                <a:spcPts val="0"/>
              </a:spcAft>
              <a:buNone/>
            </a:pPr>
            <a:r>
              <a:t/>
            </a:r>
            <a:endParaRPr sz="700">
              <a:latin typeface="Courier New"/>
              <a:ea typeface="Courier New"/>
              <a:cs typeface="Courier New"/>
              <a:sym typeface="Courier New"/>
            </a:endParaRPr>
          </a:p>
        </p:txBody>
      </p:sp>
      <p:sp>
        <p:nvSpPr>
          <p:cNvPr id="244" name="Google Shape;244;p41"/>
          <p:cNvSpPr txBox="1"/>
          <p:nvPr/>
        </p:nvSpPr>
        <p:spPr>
          <a:xfrm>
            <a:off x="360000" y="1064350"/>
            <a:ext cx="4031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spaCy is a </a:t>
            </a:r>
            <a:r>
              <a:rPr b="1" lang="en-GB" sz="1200"/>
              <a:t>free, open-source library</a:t>
            </a:r>
            <a:r>
              <a:rPr lang="en-GB" sz="1200"/>
              <a:t> for advanced </a:t>
            </a:r>
            <a:r>
              <a:rPr b="1" lang="en-GB" sz="1200"/>
              <a:t>Natural Language Processing</a:t>
            </a:r>
            <a:r>
              <a:rPr lang="en-GB" sz="1200"/>
              <a:t> (NLP) in Python. </a:t>
            </a:r>
            <a:r>
              <a:rPr lang="en-GB" sz="1200" u="sng">
                <a:solidFill>
                  <a:schemeClr val="hlink"/>
                </a:solidFill>
                <a:hlinkClick r:id="rId3"/>
              </a:rPr>
              <a:t>https://spacy.io</a:t>
            </a:r>
            <a:r>
              <a:rPr lang="en-GB" sz="1200"/>
              <a:t> </a:t>
            </a:r>
            <a:endParaRPr/>
          </a:p>
        </p:txBody>
      </p:sp>
      <p:pic>
        <p:nvPicPr>
          <p:cNvPr id="245" name="Google Shape;245;p41"/>
          <p:cNvPicPr preferRelativeResize="0"/>
          <p:nvPr/>
        </p:nvPicPr>
        <p:blipFill>
          <a:blip r:embed="rId4">
            <a:alphaModFix/>
          </a:blip>
          <a:stretch>
            <a:fillRect/>
          </a:stretch>
        </p:blipFill>
        <p:spPr>
          <a:xfrm>
            <a:off x="3098974" y="3858501"/>
            <a:ext cx="5919650" cy="1173550"/>
          </a:xfrm>
          <a:prstGeom prst="rect">
            <a:avLst/>
          </a:prstGeom>
          <a:noFill/>
          <a:ln>
            <a:noFill/>
          </a:ln>
        </p:spPr>
      </p:pic>
      <p:pic>
        <p:nvPicPr>
          <p:cNvPr id="246" name="Google Shape;246;p41"/>
          <p:cNvPicPr preferRelativeResize="0"/>
          <p:nvPr/>
        </p:nvPicPr>
        <p:blipFill>
          <a:blip r:embed="rId5">
            <a:alphaModFix/>
          </a:blip>
          <a:stretch>
            <a:fillRect/>
          </a:stretch>
        </p:blipFill>
        <p:spPr>
          <a:xfrm>
            <a:off x="4989400" y="1358513"/>
            <a:ext cx="2777450" cy="2367511"/>
          </a:xfrm>
          <a:prstGeom prst="rect">
            <a:avLst/>
          </a:prstGeom>
          <a:noFill/>
          <a:ln>
            <a:noFill/>
          </a:ln>
        </p:spPr>
      </p:pic>
      <p:sp>
        <p:nvSpPr>
          <p:cNvPr id="247" name="Google Shape;247;p41"/>
          <p:cNvSpPr txBox="1"/>
          <p:nvPr/>
        </p:nvSpPr>
        <p:spPr>
          <a:xfrm>
            <a:off x="4909450" y="37503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solidFill>
                  <a:schemeClr val="dk1"/>
                </a:solidFill>
                <a:latin typeface="Courier New"/>
                <a:ea typeface="Courier New"/>
                <a:cs typeface="Courier New"/>
                <a:sym typeface="Courier New"/>
              </a:rPr>
              <a:t>from spacy import displacy</a:t>
            </a:r>
            <a:endParaRPr sz="7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700">
                <a:solidFill>
                  <a:schemeClr val="dk1"/>
                </a:solidFill>
                <a:latin typeface="Courier New"/>
                <a:ea typeface="Courier New"/>
                <a:cs typeface="Courier New"/>
                <a:sym typeface="Courier New"/>
              </a:rPr>
              <a:t>displacy.serve(doc, style="dep")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1202625" y="263375"/>
            <a:ext cx="76575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Prodigy</a:t>
            </a:r>
            <a:endParaRPr/>
          </a:p>
        </p:txBody>
      </p:sp>
      <p:pic>
        <p:nvPicPr>
          <p:cNvPr id="253" name="Google Shape;253;p42"/>
          <p:cNvPicPr preferRelativeResize="0"/>
          <p:nvPr/>
        </p:nvPicPr>
        <p:blipFill rotWithShape="1">
          <a:blip r:embed="rId3">
            <a:alphaModFix/>
          </a:blip>
          <a:srcRect b="4084" l="3122" r="2261" t="2448"/>
          <a:stretch/>
        </p:blipFill>
        <p:spPr>
          <a:xfrm>
            <a:off x="5280700" y="2825850"/>
            <a:ext cx="3579424" cy="2142320"/>
          </a:xfrm>
          <a:prstGeom prst="rect">
            <a:avLst/>
          </a:prstGeom>
          <a:noFill/>
          <a:ln>
            <a:noFill/>
          </a:ln>
        </p:spPr>
      </p:pic>
      <p:pic>
        <p:nvPicPr>
          <p:cNvPr id="254" name="Google Shape;254;p42"/>
          <p:cNvPicPr preferRelativeResize="0"/>
          <p:nvPr/>
        </p:nvPicPr>
        <p:blipFill rotWithShape="1">
          <a:blip r:embed="rId4">
            <a:alphaModFix/>
          </a:blip>
          <a:srcRect b="13814" l="17253" r="15560" t="60903"/>
          <a:stretch/>
        </p:blipFill>
        <p:spPr>
          <a:xfrm>
            <a:off x="920900" y="3797100"/>
            <a:ext cx="3750501" cy="1112651"/>
          </a:xfrm>
          <a:prstGeom prst="rect">
            <a:avLst/>
          </a:prstGeom>
          <a:noFill/>
          <a:ln>
            <a:noFill/>
          </a:ln>
        </p:spPr>
      </p:pic>
      <p:pic>
        <p:nvPicPr>
          <p:cNvPr id="255" name="Google Shape;255;p42"/>
          <p:cNvPicPr preferRelativeResize="0"/>
          <p:nvPr/>
        </p:nvPicPr>
        <p:blipFill rotWithShape="1">
          <a:blip r:embed="rId5">
            <a:alphaModFix/>
          </a:blip>
          <a:srcRect b="4954" l="2776" r="3423" t="7823"/>
          <a:stretch/>
        </p:blipFill>
        <p:spPr>
          <a:xfrm>
            <a:off x="5280700" y="263363"/>
            <a:ext cx="3579426" cy="2420625"/>
          </a:xfrm>
          <a:prstGeom prst="rect">
            <a:avLst/>
          </a:prstGeom>
          <a:noFill/>
          <a:ln>
            <a:noFill/>
          </a:ln>
        </p:spPr>
      </p:pic>
      <p:sp>
        <p:nvSpPr>
          <p:cNvPr id="256" name="Google Shape;256;p42"/>
          <p:cNvSpPr txBox="1"/>
          <p:nvPr/>
        </p:nvSpPr>
        <p:spPr>
          <a:xfrm>
            <a:off x="311700" y="1376400"/>
            <a:ext cx="4968900" cy="2420700"/>
          </a:xfrm>
          <a:prstGeom prst="rect">
            <a:avLst/>
          </a:prstGeom>
          <a:noFill/>
          <a:ln>
            <a:noFill/>
          </a:ln>
        </p:spPr>
        <p:txBody>
          <a:bodyPr anchorCtr="0" anchor="t" bIns="91425" lIns="91425" spcFirstLastPara="1" rIns="91425" wrap="square" tIns="91425">
            <a:noAutofit/>
          </a:bodyPr>
          <a:lstStyle/>
          <a:p>
            <a:pPr indent="-342900" lvl="0" marL="457200" marR="317500" rtl="0" algn="l">
              <a:lnSpc>
                <a:spcPct val="140000"/>
              </a:lnSpc>
              <a:spcBef>
                <a:spcPts val="0"/>
              </a:spcBef>
              <a:spcAft>
                <a:spcPts val="0"/>
              </a:spcAft>
              <a:buClr>
                <a:schemeClr val="dk2"/>
              </a:buClr>
              <a:buSzPts val="1800"/>
              <a:buFont typeface="Open Sans"/>
              <a:buChar char="●"/>
            </a:pPr>
            <a:r>
              <a:rPr lang="en-GB" sz="1800">
                <a:solidFill>
                  <a:schemeClr val="dk2"/>
                </a:solidFill>
                <a:latin typeface="Open Sans"/>
                <a:ea typeface="Open Sans"/>
                <a:cs typeface="Open Sans"/>
                <a:sym typeface="Open Sans"/>
              </a:rPr>
              <a:t>For creating training and evaluation data for machine learning</a:t>
            </a:r>
            <a:endParaRPr sz="1800">
              <a:solidFill>
                <a:schemeClr val="dk2"/>
              </a:solidFill>
              <a:latin typeface="Open Sans"/>
              <a:ea typeface="Open Sans"/>
              <a:cs typeface="Open Sans"/>
              <a:sym typeface="Open Sans"/>
            </a:endParaRPr>
          </a:p>
          <a:p>
            <a:pPr indent="-342900" lvl="0" marL="457200" marR="317500" rtl="0" algn="l">
              <a:lnSpc>
                <a:spcPct val="140000"/>
              </a:lnSpc>
              <a:spcBef>
                <a:spcPts val="0"/>
              </a:spcBef>
              <a:spcAft>
                <a:spcPts val="0"/>
              </a:spcAft>
              <a:buClr>
                <a:schemeClr val="dk2"/>
              </a:buClr>
              <a:buSzPts val="1800"/>
              <a:buFont typeface="Open Sans"/>
              <a:buChar char="●"/>
            </a:pPr>
            <a:r>
              <a:rPr lang="en-GB" sz="1800">
                <a:solidFill>
                  <a:schemeClr val="dk2"/>
                </a:solidFill>
                <a:latin typeface="Open Sans"/>
                <a:ea typeface="Open Sans"/>
                <a:cs typeface="Open Sans"/>
                <a:sym typeface="Open Sans"/>
              </a:rPr>
              <a:t>Python library + web UI</a:t>
            </a:r>
            <a:endParaRPr sz="1800">
              <a:solidFill>
                <a:schemeClr val="dk2"/>
              </a:solidFill>
              <a:latin typeface="Open Sans"/>
              <a:ea typeface="Open Sans"/>
              <a:cs typeface="Open Sans"/>
              <a:sym typeface="Open Sans"/>
            </a:endParaRPr>
          </a:p>
          <a:p>
            <a:pPr indent="-342900" lvl="0" marL="457200" marR="317500" rtl="0" algn="l">
              <a:lnSpc>
                <a:spcPct val="140000"/>
              </a:lnSpc>
              <a:spcBef>
                <a:spcPts val="0"/>
              </a:spcBef>
              <a:spcAft>
                <a:spcPts val="0"/>
              </a:spcAft>
              <a:buClr>
                <a:schemeClr val="dk2"/>
              </a:buClr>
              <a:buSzPts val="1800"/>
              <a:buFont typeface="Open Sans"/>
              <a:buChar char="●"/>
            </a:pPr>
            <a:r>
              <a:rPr lang="en-GB" sz="1800">
                <a:solidFill>
                  <a:schemeClr val="dk2"/>
                </a:solidFill>
                <a:latin typeface="Open Sans"/>
                <a:ea typeface="Open Sans"/>
                <a:cs typeface="Open Sans"/>
                <a:sym typeface="Open Sans"/>
              </a:rPr>
              <a:t>‘Fast, intuitive and efficient annotation’</a:t>
            </a:r>
            <a:endParaRPr sz="1800">
              <a:solidFill>
                <a:schemeClr val="dk2"/>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3"/>
          <p:cNvPicPr preferRelativeResize="0"/>
          <p:nvPr/>
        </p:nvPicPr>
        <p:blipFill>
          <a:blip r:embed="rId3">
            <a:alphaModFix/>
          </a:blip>
          <a:stretch>
            <a:fillRect/>
          </a:stretch>
        </p:blipFill>
        <p:spPr>
          <a:xfrm>
            <a:off x="2897950" y="197425"/>
            <a:ext cx="6218350" cy="4520052"/>
          </a:xfrm>
          <a:prstGeom prst="rect">
            <a:avLst/>
          </a:prstGeom>
          <a:noFill/>
          <a:ln>
            <a:noFill/>
          </a:ln>
        </p:spPr>
      </p:pic>
      <p:sp>
        <p:nvSpPr>
          <p:cNvPr id="262" name="Google Shape;262;p43"/>
          <p:cNvSpPr txBox="1"/>
          <p:nvPr/>
        </p:nvSpPr>
        <p:spPr>
          <a:xfrm>
            <a:off x="138525" y="536850"/>
            <a:ext cx="3775500" cy="444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GB" sz="3600">
                <a:solidFill>
                  <a:srgbClr val="00A2DB"/>
                </a:solidFill>
                <a:latin typeface="Calibri"/>
                <a:ea typeface="Calibri"/>
                <a:cs typeface="Calibri"/>
                <a:sym typeface="Calibri"/>
              </a:rPr>
              <a:t>Named Entity Recognition</a:t>
            </a:r>
            <a:endParaRPr b="1" sz="3600">
              <a:solidFill>
                <a:srgbClr val="00A2DB"/>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280700"/>
            <a:ext cx="76575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Named Entity </a:t>
            </a:r>
            <a:endParaRPr/>
          </a:p>
          <a:p>
            <a:pPr indent="0" lvl="0" marL="0" rtl="0" algn="l">
              <a:spcBef>
                <a:spcPts val="0"/>
              </a:spcBef>
              <a:spcAft>
                <a:spcPts val="0"/>
              </a:spcAft>
              <a:buNone/>
            </a:pPr>
            <a:r>
              <a:rPr lang="en-GB"/>
              <a:t>Linking</a:t>
            </a:r>
            <a:endParaRPr/>
          </a:p>
        </p:txBody>
      </p:sp>
      <p:pic>
        <p:nvPicPr>
          <p:cNvPr id="268" name="Google Shape;268;p44"/>
          <p:cNvPicPr preferRelativeResize="0"/>
          <p:nvPr/>
        </p:nvPicPr>
        <p:blipFill>
          <a:blip r:embed="rId3">
            <a:alphaModFix/>
          </a:blip>
          <a:stretch>
            <a:fillRect/>
          </a:stretch>
        </p:blipFill>
        <p:spPr>
          <a:xfrm>
            <a:off x="3231575" y="436413"/>
            <a:ext cx="5703725" cy="44230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5"/>
          <p:cNvPicPr preferRelativeResize="0"/>
          <p:nvPr/>
        </p:nvPicPr>
        <p:blipFill>
          <a:blip r:embed="rId3">
            <a:alphaModFix/>
          </a:blip>
          <a:stretch>
            <a:fillRect/>
          </a:stretch>
        </p:blipFill>
        <p:spPr>
          <a:xfrm>
            <a:off x="2140523" y="833525"/>
            <a:ext cx="6665948" cy="4386175"/>
          </a:xfrm>
          <a:prstGeom prst="rect">
            <a:avLst/>
          </a:prstGeom>
          <a:noFill/>
          <a:ln>
            <a:noFill/>
          </a:ln>
        </p:spPr>
      </p:pic>
      <p:sp>
        <p:nvSpPr>
          <p:cNvPr id="274" name="Google Shape;274;p45"/>
          <p:cNvSpPr txBox="1"/>
          <p:nvPr>
            <p:ph type="title"/>
          </p:nvPr>
        </p:nvSpPr>
        <p:spPr>
          <a:xfrm>
            <a:off x="311700" y="315325"/>
            <a:ext cx="76575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Relation Extraction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359999" y="310695"/>
            <a:ext cx="8326800" cy="567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LLM-powered graph construction</a:t>
            </a:r>
            <a:endParaRPr/>
          </a:p>
        </p:txBody>
      </p:sp>
      <p:sp>
        <p:nvSpPr>
          <p:cNvPr id="280" name="Google Shape;280;p46"/>
          <p:cNvSpPr txBox="1"/>
          <p:nvPr>
            <p:ph idx="1" type="body"/>
          </p:nvPr>
        </p:nvSpPr>
        <p:spPr>
          <a:xfrm>
            <a:off x="359999" y="972000"/>
            <a:ext cx="3567900" cy="2720400"/>
          </a:xfrm>
          <a:prstGeom prst="rect">
            <a:avLst/>
          </a:prstGeom>
        </p:spPr>
        <p:txBody>
          <a:bodyPr anchorCtr="0" anchor="t" bIns="0" lIns="0" spcFirstLastPara="1" rIns="0" wrap="square" tIns="0">
            <a:noAutofit/>
          </a:bodyPr>
          <a:lstStyle/>
          <a:p>
            <a:pPr indent="-412750" lvl="0" marL="457200" rtl="0" algn="l">
              <a:spcBef>
                <a:spcPts val="0"/>
              </a:spcBef>
              <a:spcAft>
                <a:spcPts val="0"/>
              </a:spcAft>
              <a:buSzPts val="2900"/>
              <a:buChar char="•"/>
            </a:pPr>
            <a:r>
              <a:rPr lang="en-GB" sz="2900"/>
              <a:t>prompt an LLM to extract the entities</a:t>
            </a:r>
            <a:endParaRPr sz="2900"/>
          </a:p>
          <a:p>
            <a:pPr indent="-412750" lvl="0" marL="457200" rtl="0" algn="l">
              <a:spcBef>
                <a:spcPts val="0"/>
              </a:spcBef>
              <a:spcAft>
                <a:spcPts val="0"/>
              </a:spcAft>
              <a:buSzPts val="2900"/>
              <a:buChar char="•"/>
            </a:pPr>
            <a:r>
              <a:rPr lang="en-GB" sz="2900"/>
              <a:t>use a tool to assign the identifier</a:t>
            </a:r>
            <a:endParaRPr sz="2900"/>
          </a:p>
          <a:p>
            <a:pPr indent="-412750" lvl="0" marL="457200" rtl="0" algn="l">
              <a:spcBef>
                <a:spcPts val="0"/>
              </a:spcBef>
              <a:spcAft>
                <a:spcPts val="0"/>
              </a:spcAft>
              <a:buSzPts val="2900"/>
              <a:buChar char="•"/>
            </a:pPr>
            <a:r>
              <a:rPr lang="en-GB" sz="2900"/>
              <a:t>construct the graph</a:t>
            </a:r>
            <a:endParaRPr sz="2900"/>
          </a:p>
          <a:p>
            <a:pPr indent="0" lvl="0" marL="0" rtl="0" algn="l">
              <a:spcBef>
                <a:spcPts val="0"/>
              </a:spcBef>
              <a:spcAft>
                <a:spcPts val="0"/>
              </a:spcAft>
              <a:buNone/>
            </a:pPr>
            <a:r>
              <a:t/>
            </a:r>
            <a:endParaRPr sz="2900"/>
          </a:p>
        </p:txBody>
      </p:sp>
      <p:pic>
        <p:nvPicPr>
          <p:cNvPr id="281" name="Google Shape;281;p46"/>
          <p:cNvPicPr preferRelativeResize="0"/>
          <p:nvPr/>
        </p:nvPicPr>
        <p:blipFill>
          <a:blip r:embed="rId3">
            <a:alphaModFix/>
          </a:blip>
          <a:stretch>
            <a:fillRect/>
          </a:stretch>
        </p:blipFill>
        <p:spPr>
          <a:xfrm>
            <a:off x="4894993" y="972000"/>
            <a:ext cx="4011500" cy="1212050"/>
          </a:xfrm>
          <a:prstGeom prst="rect">
            <a:avLst/>
          </a:prstGeom>
          <a:noFill/>
          <a:ln>
            <a:noFill/>
          </a:ln>
        </p:spPr>
      </p:pic>
      <p:pic>
        <p:nvPicPr>
          <p:cNvPr id="282" name="Google Shape;282;p46"/>
          <p:cNvPicPr preferRelativeResize="0"/>
          <p:nvPr/>
        </p:nvPicPr>
        <p:blipFill>
          <a:blip r:embed="rId4">
            <a:alphaModFix/>
          </a:blip>
          <a:stretch>
            <a:fillRect/>
          </a:stretch>
        </p:blipFill>
        <p:spPr>
          <a:xfrm>
            <a:off x="3981670" y="2213663"/>
            <a:ext cx="5001526" cy="2434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type="title"/>
          </p:nvPr>
        </p:nvSpPr>
        <p:spPr>
          <a:xfrm>
            <a:off x="359999" y="310700"/>
            <a:ext cx="3910500" cy="567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8" name="Google Shape;288;p47"/>
          <p:cNvSpPr txBox="1"/>
          <p:nvPr>
            <p:ph idx="1" type="body"/>
          </p:nvPr>
        </p:nvSpPr>
        <p:spPr>
          <a:xfrm>
            <a:off x="359999" y="972000"/>
            <a:ext cx="3971100" cy="272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89" name="Google Shape;289;p47"/>
          <p:cNvPicPr preferRelativeResize="0"/>
          <p:nvPr/>
        </p:nvPicPr>
        <p:blipFill>
          <a:blip r:embed="rId3">
            <a:alphaModFix/>
          </a:blip>
          <a:stretch>
            <a:fillRect/>
          </a:stretch>
        </p:blipFill>
        <p:spPr>
          <a:xfrm>
            <a:off x="4464400" y="310700"/>
            <a:ext cx="3910475" cy="3608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idx="4294967295" type="title"/>
          </p:nvPr>
        </p:nvSpPr>
        <p:spPr>
          <a:xfrm>
            <a:off x="359999"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GB"/>
              <a:t>Summary</a:t>
            </a:r>
            <a:endParaRPr/>
          </a:p>
        </p:txBody>
      </p:sp>
      <p:sp>
        <p:nvSpPr>
          <p:cNvPr id="295" name="Google Shape;295;p48"/>
          <p:cNvSpPr txBox="1"/>
          <p:nvPr>
            <p:ph idx="1" type="body"/>
          </p:nvPr>
        </p:nvSpPr>
        <p:spPr>
          <a:xfrm>
            <a:off x="359999" y="972000"/>
            <a:ext cx="8326800" cy="2678566"/>
          </a:xfrm>
          <a:prstGeom prst="rect">
            <a:avLst/>
          </a:prstGeom>
          <a:noFill/>
          <a:ln>
            <a:noFill/>
          </a:ln>
        </p:spPr>
        <p:txBody>
          <a:bodyPr anchorCtr="0" anchor="t" bIns="0" lIns="0" spcFirstLastPara="1" rIns="0" wrap="square" tIns="0">
            <a:noAutofit/>
          </a:bodyPr>
          <a:lstStyle/>
          <a:p>
            <a:pPr indent="-342900" lvl="0" marL="457200" rtl="0" algn="l">
              <a:lnSpc>
                <a:spcPct val="100000"/>
              </a:lnSpc>
              <a:spcBef>
                <a:spcPts val="0"/>
              </a:spcBef>
              <a:spcAft>
                <a:spcPts val="0"/>
              </a:spcAft>
              <a:buSzPts val="1800"/>
              <a:buFont typeface="Arial"/>
              <a:buChar char="•"/>
            </a:pPr>
            <a:r>
              <a:rPr lang="en-GB" sz="2400"/>
              <a:t>Entity and relation extraction are fundamental problems to creating knowledge graphs from text</a:t>
            </a:r>
            <a:endParaRPr/>
          </a:p>
          <a:p>
            <a:pPr indent="-342900" lvl="0" marL="457200" rtl="0" algn="l">
              <a:lnSpc>
                <a:spcPct val="100000"/>
              </a:lnSpc>
              <a:spcBef>
                <a:spcPts val="0"/>
              </a:spcBef>
              <a:spcAft>
                <a:spcPts val="0"/>
              </a:spcAft>
              <a:buSzPts val="1800"/>
              <a:buFont typeface="Arial"/>
              <a:buChar char="•"/>
            </a:pPr>
            <a:r>
              <a:rPr lang="en-GB" sz="2400"/>
              <a:t>Use of rule-based methods for training data generation that can be fed into pre-trained language models is becoming an increasingly popular paradigm</a:t>
            </a:r>
            <a:endParaRPr/>
          </a:p>
          <a:p>
            <a:pPr indent="-342900" lvl="0" marL="457200" rtl="0" algn="l">
              <a:lnSpc>
                <a:spcPct val="100000"/>
              </a:lnSpc>
              <a:spcBef>
                <a:spcPts val="0"/>
              </a:spcBef>
              <a:spcAft>
                <a:spcPts val="0"/>
              </a:spcAft>
              <a:buSzPts val="1800"/>
              <a:buFont typeface="Arial"/>
              <a:buChar char="•"/>
            </a:pPr>
            <a:r>
              <a:rPr lang="en-GB" sz="2400"/>
              <a:t>Entity linking and resolution will eventually play an important role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2"/>
          <p:cNvSpPr txBox="1"/>
          <p:nvPr>
            <p:ph idx="4294967295" type="title"/>
          </p:nvPr>
        </p:nvSpPr>
        <p:spPr>
          <a:xfrm>
            <a:off x="359999"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GB"/>
              <a:t>Introduction</a:t>
            </a:r>
            <a:endParaRPr/>
          </a:p>
        </p:txBody>
      </p:sp>
      <p:sp>
        <p:nvSpPr>
          <p:cNvPr id="98" name="Google Shape;98;p22"/>
          <p:cNvSpPr txBox="1"/>
          <p:nvPr>
            <p:ph idx="1" type="body"/>
          </p:nvPr>
        </p:nvSpPr>
        <p:spPr>
          <a:xfrm>
            <a:off x="359999" y="972000"/>
            <a:ext cx="8833238" cy="291771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GB" sz="2400"/>
              <a:t>Knowledge in the form of natural language (e.g. text)</a:t>
            </a:r>
            <a:r>
              <a:rPr lang="en-GB" sz="2400"/>
              <a:t> offers a rich source of information for answering questions.</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GB" sz="2400"/>
              <a:t>Text is not easily processable by machines in the sense that the program will fully  understand what is stated.</a:t>
            </a:r>
            <a:endParaRPr sz="2400"/>
          </a:p>
          <a:p>
            <a:pPr indent="0" lvl="0" marL="0" rtl="0" algn="l">
              <a:lnSpc>
                <a:spcPct val="100000"/>
              </a:lnSpc>
              <a:spcBef>
                <a:spcPts val="0"/>
              </a:spcBef>
              <a:spcAft>
                <a:spcPts val="0"/>
              </a:spcAft>
              <a:buNone/>
            </a:pPr>
            <a:r>
              <a:t/>
            </a:r>
            <a:endParaRPr sz="2400"/>
          </a:p>
          <a:p>
            <a:pPr indent="0" lvl="0" marL="0" rtl="0" algn="l">
              <a:lnSpc>
                <a:spcPct val="100000"/>
              </a:lnSpc>
              <a:spcBef>
                <a:spcPts val="0"/>
              </a:spcBef>
              <a:spcAft>
                <a:spcPts val="0"/>
              </a:spcAft>
              <a:buNone/>
            </a:pPr>
            <a:r>
              <a:rPr lang="en-GB" sz="2400"/>
              <a:t>Natural language processing (NLP) can be used to make the semantic content of text processable by machines.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408599" y="2004745"/>
            <a:ext cx="8326800" cy="5670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3600"/>
              <a:buNone/>
            </a:pPr>
            <a:r>
              <a:rPr lang="en-GB"/>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3"/>
          <p:cNvSpPr txBox="1"/>
          <p:nvPr>
            <p:ph idx="4294967295" type="title"/>
          </p:nvPr>
        </p:nvSpPr>
        <p:spPr>
          <a:xfrm>
            <a:off x="359999"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GB"/>
              <a:t>From text to (RDF) graph</a:t>
            </a:r>
            <a:endParaRPr/>
          </a:p>
        </p:txBody>
      </p:sp>
      <p:sp>
        <p:nvSpPr>
          <p:cNvPr id="104" name="Google Shape;104;p23"/>
          <p:cNvSpPr txBox="1"/>
          <p:nvPr/>
        </p:nvSpPr>
        <p:spPr>
          <a:xfrm>
            <a:off x="2353162" y="919946"/>
            <a:ext cx="4804200" cy="646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GB" sz="1800" u="none" cap="none" strike="noStrike">
                <a:solidFill>
                  <a:srgbClr val="000000"/>
                </a:solidFill>
                <a:latin typeface="Calibri"/>
                <a:ea typeface="Calibri"/>
                <a:cs typeface="Calibri"/>
                <a:sym typeface="Calibri"/>
              </a:rPr>
              <a:t>Albert Einstein </a:t>
            </a:r>
            <a:r>
              <a:rPr b="0" i="0" lang="en-GB" sz="1800" u="none" cap="none" strike="noStrike">
                <a:solidFill>
                  <a:srgbClr val="000000"/>
                </a:solidFill>
                <a:latin typeface="Calibri"/>
                <a:ea typeface="Calibri"/>
                <a:cs typeface="Calibri"/>
                <a:sym typeface="Calibri"/>
              </a:rPr>
              <a:t>was </a:t>
            </a:r>
            <a:r>
              <a:rPr b="0" i="0" lang="en-GB" sz="1800" u="sng" cap="none" strike="noStrike">
                <a:solidFill>
                  <a:srgbClr val="000000"/>
                </a:solidFill>
                <a:latin typeface="Calibri"/>
                <a:ea typeface="Calibri"/>
                <a:cs typeface="Calibri"/>
                <a:sym typeface="Calibri"/>
              </a:rPr>
              <a:t>a</a:t>
            </a:r>
            <a:r>
              <a:rPr b="0" i="0" lang="en-GB" sz="1800" u="none" cap="none" strike="noStrike">
                <a:solidFill>
                  <a:srgbClr val="000000"/>
                </a:solidFill>
                <a:latin typeface="Calibri"/>
                <a:ea typeface="Calibri"/>
                <a:cs typeface="Calibri"/>
                <a:sym typeface="Calibri"/>
              </a:rPr>
              <a:t> </a:t>
            </a:r>
            <a:r>
              <a:rPr b="1" i="0" lang="en-GB" sz="1800" u="none" cap="none" strike="noStrike">
                <a:solidFill>
                  <a:srgbClr val="000000"/>
                </a:solidFill>
                <a:latin typeface="Calibri"/>
                <a:ea typeface="Calibri"/>
                <a:cs typeface="Calibri"/>
                <a:sym typeface="Calibri"/>
              </a:rPr>
              <a:t>German</a:t>
            </a:r>
            <a:r>
              <a:rPr i="0" lang="en-GB" sz="1800" u="none" cap="none" strike="noStrike">
                <a:solidFill>
                  <a:srgbClr val="000000"/>
                </a:solidFill>
                <a:latin typeface="Calibri"/>
                <a:ea typeface="Calibri"/>
                <a:cs typeface="Calibri"/>
                <a:sym typeface="Calibri"/>
              </a:rPr>
              <a:t>-</a:t>
            </a:r>
            <a:r>
              <a:rPr i="0" lang="en-GB" sz="1800" u="sng" cap="none" strike="noStrike">
                <a:solidFill>
                  <a:srgbClr val="000000"/>
                </a:solidFill>
                <a:latin typeface="Calibri"/>
                <a:ea typeface="Calibri"/>
                <a:cs typeface="Calibri"/>
                <a:sym typeface="Calibri"/>
              </a:rPr>
              <a:t>born</a:t>
            </a:r>
            <a:r>
              <a:rPr b="0" i="0" lang="en-GB" sz="1800" u="none" cap="none" strike="noStrike">
                <a:solidFill>
                  <a:srgbClr val="000000"/>
                </a:solidFill>
                <a:latin typeface="Calibri"/>
                <a:ea typeface="Calibri"/>
                <a:cs typeface="Calibri"/>
                <a:sym typeface="Calibri"/>
              </a:rPr>
              <a:t> </a:t>
            </a:r>
            <a:r>
              <a:rPr b="1" i="0" lang="en-GB" sz="1800" u="none" cap="none" strike="noStrike">
                <a:solidFill>
                  <a:srgbClr val="000000"/>
                </a:solidFill>
                <a:latin typeface="Calibri"/>
                <a:ea typeface="Calibri"/>
                <a:cs typeface="Calibri"/>
                <a:sym typeface="Calibri"/>
              </a:rPr>
              <a:t>theoretical physicist </a:t>
            </a:r>
            <a:r>
              <a:rPr b="0" i="0" lang="en-GB" sz="1800" u="none" cap="none" strike="noStrike">
                <a:solidFill>
                  <a:srgbClr val="000000"/>
                </a:solidFill>
                <a:latin typeface="Calibri"/>
                <a:ea typeface="Calibri"/>
                <a:cs typeface="Calibri"/>
                <a:sym typeface="Calibri"/>
              </a:rPr>
              <a:t>who </a:t>
            </a:r>
            <a:r>
              <a:rPr b="0" i="0" lang="en-GB" sz="1800" u="sng" cap="none" strike="noStrike">
                <a:solidFill>
                  <a:srgbClr val="000000"/>
                </a:solidFill>
                <a:latin typeface="Calibri"/>
                <a:ea typeface="Calibri"/>
                <a:cs typeface="Calibri"/>
                <a:sym typeface="Calibri"/>
              </a:rPr>
              <a:t>developed </a:t>
            </a:r>
            <a:r>
              <a:rPr b="0" i="0" lang="en-GB" sz="1800" u="none" cap="none" strike="noStrike">
                <a:solidFill>
                  <a:srgbClr val="000000"/>
                </a:solidFill>
                <a:latin typeface="Calibri"/>
                <a:ea typeface="Calibri"/>
                <a:cs typeface="Calibri"/>
                <a:sym typeface="Calibri"/>
              </a:rPr>
              <a:t>the </a:t>
            </a:r>
            <a:r>
              <a:rPr b="1" i="0" lang="en-GB" sz="1800" u="none" cap="none" strike="noStrike">
                <a:solidFill>
                  <a:srgbClr val="000000"/>
                </a:solidFill>
                <a:latin typeface="Calibri"/>
                <a:ea typeface="Calibri"/>
                <a:cs typeface="Calibri"/>
                <a:sym typeface="Calibri"/>
              </a:rPr>
              <a:t>theory of relativity</a:t>
            </a:r>
            <a:r>
              <a:rPr b="0" i="0" lang="en-GB" sz="1800" u="none" cap="none" strike="noStrike">
                <a:solidFill>
                  <a:srgbClr val="000000"/>
                </a:solidFill>
                <a:latin typeface="Calibri"/>
                <a:ea typeface="Calibri"/>
                <a:cs typeface="Calibri"/>
                <a:sym typeface="Calibri"/>
              </a:rPr>
              <a:t>. </a:t>
            </a:r>
            <a:endParaRPr/>
          </a:p>
        </p:txBody>
      </p:sp>
      <p:sp>
        <p:nvSpPr>
          <p:cNvPr id="105" name="Google Shape;105;p23"/>
          <p:cNvSpPr/>
          <p:nvPr/>
        </p:nvSpPr>
        <p:spPr>
          <a:xfrm>
            <a:off x="2581750" y="3570950"/>
            <a:ext cx="1240500" cy="64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Albert Einstein</a:t>
            </a:r>
            <a:endParaRPr>
              <a:latin typeface="Calibri"/>
              <a:ea typeface="Calibri"/>
              <a:cs typeface="Calibri"/>
              <a:sym typeface="Calibri"/>
            </a:endParaRPr>
          </a:p>
        </p:txBody>
      </p:sp>
      <p:sp>
        <p:nvSpPr>
          <p:cNvPr id="106" name="Google Shape;106;p23"/>
          <p:cNvSpPr/>
          <p:nvPr/>
        </p:nvSpPr>
        <p:spPr>
          <a:xfrm>
            <a:off x="5073650" y="2953500"/>
            <a:ext cx="1240500" cy="40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Theoretical</a:t>
            </a:r>
            <a:endParaRPr>
              <a:latin typeface="Calibri"/>
              <a:ea typeface="Calibri"/>
              <a:cs typeface="Calibri"/>
              <a:sym typeface="Calibri"/>
            </a:endParaRPr>
          </a:p>
          <a:p>
            <a:pPr indent="0" lvl="0" marL="0" rtl="0" algn="ctr">
              <a:spcBef>
                <a:spcPts val="0"/>
              </a:spcBef>
              <a:spcAft>
                <a:spcPts val="0"/>
              </a:spcAft>
              <a:buNone/>
            </a:pPr>
            <a:r>
              <a:rPr lang="en-GB">
                <a:latin typeface="Calibri"/>
                <a:ea typeface="Calibri"/>
                <a:cs typeface="Calibri"/>
                <a:sym typeface="Calibri"/>
              </a:rPr>
              <a:t>Physicist</a:t>
            </a:r>
            <a:endParaRPr>
              <a:latin typeface="Calibri"/>
              <a:ea typeface="Calibri"/>
              <a:cs typeface="Calibri"/>
              <a:sym typeface="Calibri"/>
            </a:endParaRPr>
          </a:p>
        </p:txBody>
      </p:sp>
      <p:sp>
        <p:nvSpPr>
          <p:cNvPr id="107" name="Google Shape;107;p23"/>
          <p:cNvSpPr/>
          <p:nvPr/>
        </p:nvSpPr>
        <p:spPr>
          <a:xfrm>
            <a:off x="5025425" y="4265575"/>
            <a:ext cx="1240500" cy="40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Theory of relativity</a:t>
            </a:r>
            <a:endParaRPr>
              <a:latin typeface="Calibri"/>
              <a:ea typeface="Calibri"/>
              <a:cs typeface="Calibri"/>
              <a:sym typeface="Calibri"/>
            </a:endParaRPr>
          </a:p>
        </p:txBody>
      </p:sp>
      <p:sp>
        <p:nvSpPr>
          <p:cNvPr id="108" name="Google Shape;108;p23"/>
          <p:cNvSpPr/>
          <p:nvPr/>
        </p:nvSpPr>
        <p:spPr>
          <a:xfrm>
            <a:off x="5073650" y="3616100"/>
            <a:ext cx="1240500" cy="40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alibri"/>
                <a:ea typeface="Calibri"/>
                <a:cs typeface="Calibri"/>
                <a:sym typeface="Calibri"/>
              </a:rPr>
              <a:t>Germany</a:t>
            </a:r>
            <a:endParaRPr>
              <a:latin typeface="Calibri"/>
              <a:ea typeface="Calibri"/>
              <a:cs typeface="Calibri"/>
              <a:sym typeface="Calibri"/>
            </a:endParaRPr>
          </a:p>
        </p:txBody>
      </p:sp>
      <p:cxnSp>
        <p:nvCxnSpPr>
          <p:cNvPr id="109" name="Google Shape;109;p23"/>
          <p:cNvCxnSpPr>
            <a:stCxn id="105" idx="3"/>
            <a:endCxn id="106" idx="1"/>
          </p:cNvCxnSpPr>
          <p:nvPr/>
        </p:nvCxnSpPr>
        <p:spPr>
          <a:xfrm flipH="1" rot="10800000">
            <a:off x="3822250" y="3155300"/>
            <a:ext cx="1251300" cy="7389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23"/>
          <p:cNvCxnSpPr>
            <a:stCxn id="105" idx="3"/>
            <a:endCxn id="108" idx="1"/>
          </p:cNvCxnSpPr>
          <p:nvPr/>
        </p:nvCxnSpPr>
        <p:spPr>
          <a:xfrm flipH="1" rot="10800000">
            <a:off x="3822250" y="3818000"/>
            <a:ext cx="1251300" cy="762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23"/>
          <p:cNvCxnSpPr>
            <a:stCxn id="105" idx="3"/>
            <a:endCxn id="107" idx="1"/>
          </p:cNvCxnSpPr>
          <p:nvPr/>
        </p:nvCxnSpPr>
        <p:spPr>
          <a:xfrm>
            <a:off x="3822250" y="3894200"/>
            <a:ext cx="1203300" cy="5733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23"/>
          <p:cNvSpPr txBox="1"/>
          <p:nvPr/>
        </p:nvSpPr>
        <p:spPr>
          <a:xfrm>
            <a:off x="4116300" y="3494750"/>
            <a:ext cx="8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Calibri"/>
                <a:ea typeface="Calibri"/>
                <a:cs typeface="Calibri"/>
                <a:sym typeface="Calibri"/>
              </a:rPr>
              <a:t>born in</a:t>
            </a:r>
            <a:endParaRPr>
              <a:solidFill>
                <a:schemeClr val="dk1"/>
              </a:solidFill>
              <a:latin typeface="Calibri"/>
              <a:ea typeface="Calibri"/>
              <a:cs typeface="Calibri"/>
              <a:sym typeface="Calibri"/>
            </a:endParaRPr>
          </a:p>
        </p:txBody>
      </p:sp>
      <p:sp>
        <p:nvSpPr>
          <p:cNvPr id="113" name="Google Shape;113;p23"/>
          <p:cNvSpPr txBox="1"/>
          <p:nvPr/>
        </p:nvSpPr>
        <p:spPr>
          <a:xfrm>
            <a:off x="3827700" y="4265575"/>
            <a:ext cx="124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Calibri"/>
                <a:ea typeface="Calibri"/>
                <a:cs typeface="Calibri"/>
                <a:sym typeface="Calibri"/>
              </a:rPr>
              <a:t>developed</a:t>
            </a:r>
            <a:endParaRPr>
              <a:solidFill>
                <a:schemeClr val="dk1"/>
              </a:solidFill>
              <a:latin typeface="Calibri"/>
              <a:ea typeface="Calibri"/>
              <a:cs typeface="Calibri"/>
              <a:sym typeface="Calibri"/>
            </a:endParaRPr>
          </a:p>
        </p:txBody>
      </p:sp>
      <p:sp>
        <p:nvSpPr>
          <p:cNvPr id="114" name="Google Shape;114;p23"/>
          <p:cNvSpPr txBox="1"/>
          <p:nvPr/>
        </p:nvSpPr>
        <p:spPr>
          <a:xfrm>
            <a:off x="3822250" y="3040625"/>
            <a:ext cx="110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Calibri"/>
                <a:ea typeface="Calibri"/>
                <a:cs typeface="Calibri"/>
                <a:sym typeface="Calibri"/>
              </a:rPr>
              <a:t>occupation</a:t>
            </a:r>
            <a:endParaRPr>
              <a:solidFill>
                <a:schemeClr val="dk1"/>
              </a:solidFill>
              <a:latin typeface="Calibri"/>
              <a:ea typeface="Calibri"/>
              <a:cs typeface="Calibri"/>
              <a:sym typeface="Calibri"/>
            </a:endParaRPr>
          </a:p>
        </p:txBody>
      </p:sp>
      <p:sp>
        <p:nvSpPr>
          <p:cNvPr id="115" name="Google Shape;115;p23"/>
          <p:cNvSpPr txBox="1"/>
          <p:nvPr/>
        </p:nvSpPr>
        <p:spPr>
          <a:xfrm>
            <a:off x="3123800" y="1716950"/>
            <a:ext cx="5301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AutoNum type="arabicPeriod"/>
            </a:pPr>
            <a:r>
              <a:rPr lang="en-GB">
                <a:solidFill>
                  <a:schemeClr val="dk1"/>
                </a:solidFill>
                <a:latin typeface="Calibri"/>
                <a:ea typeface="Calibri"/>
                <a:cs typeface="Calibri"/>
                <a:sym typeface="Calibri"/>
              </a:rPr>
              <a:t>recognize the entities and relations (named entity recognition &amp; relation extraction)</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GB">
                <a:solidFill>
                  <a:schemeClr val="dk1"/>
                </a:solidFill>
                <a:latin typeface="Calibri"/>
                <a:ea typeface="Calibri"/>
                <a:cs typeface="Calibri"/>
                <a:sym typeface="Calibri"/>
              </a:rPr>
              <a:t>map to identifiers (entity/relation linking)</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GB">
                <a:solidFill>
                  <a:schemeClr val="dk1"/>
                </a:solidFill>
                <a:latin typeface="Calibri"/>
                <a:ea typeface="Calibri"/>
                <a:cs typeface="Calibri"/>
                <a:sym typeface="Calibri"/>
              </a:rPr>
              <a:t>project to target schema</a:t>
            </a: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59999" y="310695"/>
            <a:ext cx="8326800" cy="567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NLP</a:t>
            </a:r>
            <a:endParaRPr/>
          </a:p>
        </p:txBody>
      </p:sp>
      <p:sp>
        <p:nvSpPr>
          <p:cNvPr id="121" name="Google Shape;121;p24"/>
          <p:cNvSpPr txBox="1"/>
          <p:nvPr>
            <p:ph idx="1" type="body"/>
          </p:nvPr>
        </p:nvSpPr>
        <p:spPr>
          <a:xfrm>
            <a:off x="360000" y="972000"/>
            <a:ext cx="8326800" cy="374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2100"/>
              <a:t>(classic) </a:t>
            </a:r>
            <a:r>
              <a:rPr lang="en-GB" sz="2100"/>
              <a:t>NLP involves a pipeline with some or all of the steps:</a:t>
            </a:r>
            <a:endParaRPr sz="2100"/>
          </a:p>
          <a:p>
            <a:pPr indent="-361950" lvl="0" marL="457200" rtl="0" algn="l">
              <a:spcBef>
                <a:spcPts val="0"/>
              </a:spcBef>
              <a:spcAft>
                <a:spcPts val="0"/>
              </a:spcAft>
              <a:buSzPts val="2100"/>
              <a:buChar char="●"/>
            </a:pPr>
            <a:r>
              <a:rPr b="1" lang="en-GB" sz="2100"/>
              <a:t>tokenisation</a:t>
            </a:r>
            <a:r>
              <a:rPr lang="en-GB" sz="2100"/>
              <a:t>: </a:t>
            </a:r>
            <a:r>
              <a:rPr lang="en-GB" sz="2100"/>
              <a:t>segment</a:t>
            </a:r>
            <a:r>
              <a:rPr lang="en-GB" sz="2100"/>
              <a:t> text into words, </a:t>
            </a:r>
            <a:r>
              <a:rPr lang="en-GB" sz="2100"/>
              <a:t>punctuation</a:t>
            </a:r>
            <a:r>
              <a:rPr lang="en-GB" sz="2100"/>
              <a:t>, tokens</a:t>
            </a:r>
            <a:endParaRPr sz="2100"/>
          </a:p>
          <a:p>
            <a:pPr indent="-361950" lvl="0" marL="457200" rtl="0" algn="l">
              <a:spcBef>
                <a:spcPts val="0"/>
              </a:spcBef>
              <a:spcAft>
                <a:spcPts val="0"/>
              </a:spcAft>
              <a:buSzPts val="2100"/>
              <a:buChar char="●"/>
            </a:pPr>
            <a:r>
              <a:rPr b="1" lang="en-GB" sz="2100"/>
              <a:t>normalisation</a:t>
            </a:r>
            <a:r>
              <a:rPr lang="en-GB" sz="2100"/>
              <a:t>: transforms </a:t>
            </a:r>
            <a:r>
              <a:rPr lang="en-GB" sz="2100"/>
              <a:t>abbreviations</a:t>
            </a:r>
            <a:r>
              <a:rPr lang="en-GB" sz="2100"/>
              <a:t>, slang, upper/lower case, etc. into a standard form</a:t>
            </a:r>
            <a:endParaRPr sz="2100"/>
          </a:p>
          <a:p>
            <a:pPr indent="-361950" lvl="0" marL="457200" rtl="0" algn="l">
              <a:spcBef>
                <a:spcPts val="0"/>
              </a:spcBef>
              <a:spcAft>
                <a:spcPts val="0"/>
              </a:spcAft>
              <a:buSzPts val="2100"/>
              <a:buChar char="●"/>
            </a:pPr>
            <a:r>
              <a:rPr b="1" lang="en-GB" sz="2100"/>
              <a:t>stopword </a:t>
            </a:r>
            <a:r>
              <a:rPr lang="en-GB" sz="2100"/>
              <a:t>removal. remove common words e.g. the, or, of</a:t>
            </a:r>
            <a:endParaRPr sz="2100"/>
          </a:p>
          <a:p>
            <a:pPr indent="-361950" lvl="0" marL="457200" rtl="0" algn="l">
              <a:spcBef>
                <a:spcPts val="0"/>
              </a:spcBef>
              <a:spcAft>
                <a:spcPts val="0"/>
              </a:spcAft>
              <a:buSzPts val="2100"/>
              <a:buChar char="●"/>
            </a:pPr>
            <a:r>
              <a:rPr b="1" lang="en-GB" sz="2100"/>
              <a:t>stemming &amp; lemmatisation</a:t>
            </a:r>
            <a:r>
              <a:rPr lang="en-GB" sz="2100"/>
              <a:t>. replace words such as "build", "builds", "build", "buildler", and "building" with the same word (and stem) "build"</a:t>
            </a:r>
            <a:endParaRPr sz="2100"/>
          </a:p>
          <a:p>
            <a:pPr indent="-361950" lvl="0" marL="457200" rtl="0" algn="l">
              <a:spcBef>
                <a:spcPts val="0"/>
              </a:spcBef>
              <a:spcAft>
                <a:spcPts val="0"/>
              </a:spcAft>
              <a:buSzPts val="2100"/>
              <a:buChar char="●"/>
            </a:pPr>
            <a:r>
              <a:rPr b="1" lang="en-GB" sz="2100"/>
              <a:t>parts of speech (PoS) tagging</a:t>
            </a:r>
            <a:r>
              <a:rPr lang="en-GB" sz="2100"/>
              <a:t>. assign word types to tokens such as nouns, verbs, adjectives, and adverbs.</a:t>
            </a:r>
            <a:endParaRPr sz="2100"/>
          </a:p>
          <a:p>
            <a:pPr indent="-361950" lvl="0" marL="457200" rtl="0" algn="l">
              <a:spcBef>
                <a:spcPts val="0"/>
              </a:spcBef>
              <a:spcAft>
                <a:spcPts val="0"/>
              </a:spcAft>
              <a:buSzPts val="2100"/>
              <a:buChar char="●"/>
            </a:pPr>
            <a:r>
              <a:rPr b="1" lang="en-GB" sz="2100"/>
              <a:t>dependency parsing</a:t>
            </a:r>
            <a:r>
              <a:rPr lang="en-GB" sz="2100"/>
              <a:t>: find relations between parts of speech</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idx="4294967295" type="title"/>
          </p:nvPr>
        </p:nvSpPr>
        <p:spPr>
          <a:xfrm>
            <a:off x="359999" y="310695"/>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GB"/>
              <a:t>Named Entity Recognition</a:t>
            </a:r>
            <a:endParaRPr/>
          </a:p>
        </p:txBody>
      </p:sp>
      <p:sp>
        <p:nvSpPr>
          <p:cNvPr id="127" name="Google Shape;127;p25"/>
          <p:cNvSpPr txBox="1"/>
          <p:nvPr>
            <p:ph idx="1" type="body"/>
          </p:nvPr>
        </p:nvSpPr>
        <p:spPr>
          <a:xfrm>
            <a:off x="360000" y="972000"/>
            <a:ext cx="8195100" cy="8535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2200"/>
              <a:t>NER is a task of assigning one of pre-defined types to each word/word phrase in the text.</a:t>
            </a:r>
            <a:endParaRPr/>
          </a:p>
        </p:txBody>
      </p:sp>
      <p:sp>
        <p:nvSpPr>
          <p:cNvPr id="128" name="Google Shape;128;p25"/>
          <p:cNvSpPr txBox="1"/>
          <p:nvPr/>
        </p:nvSpPr>
        <p:spPr>
          <a:xfrm>
            <a:off x="1358900" y="1825575"/>
            <a:ext cx="6811200" cy="1200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Albert Einstein was a German-born theoretical physicist who is best known for developing the theory of relativity. In 1905, he was awarded a PhD by the University of Zurich and received the 1921 Nobel Prize in Physics "for his services to theoretical physics.</a:t>
            </a:r>
            <a:endParaRPr/>
          </a:p>
        </p:txBody>
      </p:sp>
      <p:sp>
        <p:nvSpPr>
          <p:cNvPr id="129" name="Google Shape;129;p25"/>
          <p:cNvSpPr txBox="1"/>
          <p:nvPr/>
        </p:nvSpPr>
        <p:spPr>
          <a:xfrm>
            <a:off x="1333008" y="3231700"/>
            <a:ext cx="6837000" cy="1477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GB" sz="1800" u="none" cap="none" strike="noStrike">
                <a:solidFill>
                  <a:srgbClr val="000000"/>
                </a:solidFill>
                <a:latin typeface="Calibri"/>
                <a:ea typeface="Calibri"/>
                <a:cs typeface="Calibri"/>
                <a:sym typeface="Calibri"/>
              </a:rPr>
              <a:t>[</a:t>
            </a:r>
            <a:r>
              <a:rPr b="0" i="0" lang="en-GB" sz="1800" u="none" cap="none" strike="noStrike">
                <a:solidFill>
                  <a:srgbClr val="000000"/>
                </a:solidFill>
                <a:highlight>
                  <a:srgbClr val="FF0000"/>
                </a:highlight>
                <a:latin typeface="Calibri"/>
                <a:ea typeface="Calibri"/>
                <a:cs typeface="Calibri"/>
                <a:sym typeface="Calibri"/>
              </a:rPr>
              <a:t>PER</a:t>
            </a:r>
            <a:r>
              <a:rPr b="0" i="0" lang="en-GB" sz="1800" u="none" cap="none" strike="noStrike">
                <a:solidFill>
                  <a:srgbClr val="000000"/>
                </a:solidFill>
                <a:latin typeface="Calibri"/>
                <a:ea typeface="Calibri"/>
                <a:cs typeface="Calibri"/>
                <a:sym typeface="Calibri"/>
              </a:rPr>
              <a:t> Albert Einstein] was a [</a:t>
            </a:r>
            <a:r>
              <a:rPr b="0" i="0" lang="en-GB" sz="1800" u="none" cap="none" strike="noStrike">
                <a:solidFill>
                  <a:srgbClr val="000000"/>
                </a:solidFill>
                <a:highlight>
                  <a:srgbClr val="FF0000"/>
                </a:highlight>
                <a:latin typeface="Calibri"/>
                <a:ea typeface="Calibri"/>
                <a:cs typeface="Calibri"/>
                <a:sym typeface="Calibri"/>
              </a:rPr>
              <a:t>LOC</a:t>
            </a:r>
            <a:r>
              <a:rPr b="0" i="0" lang="en-GB" sz="1800" u="none" cap="none" strike="noStrike">
                <a:solidFill>
                  <a:srgbClr val="000000"/>
                </a:solidFill>
                <a:latin typeface="Calibri"/>
                <a:ea typeface="Calibri"/>
                <a:cs typeface="Calibri"/>
                <a:sym typeface="Calibri"/>
              </a:rPr>
              <a:t> German]-born theoretical physicist who is best known for developing the theory of relativity. In [</a:t>
            </a:r>
            <a:r>
              <a:rPr b="0" i="0" lang="en-GB" sz="1800" u="none" cap="none" strike="noStrike">
                <a:solidFill>
                  <a:srgbClr val="000000"/>
                </a:solidFill>
                <a:highlight>
                  <a:srgbClr val="FF0000"/>
                </a:highlight>
                <a:latin typeface="Calibri"/>
                <a:ea typeface="Calibri"/>
                <a:cs typeface="Calibri"/>
                <a:sym typeface="Calibri"/>
              </a:rPr>
              <a:t>TIME</a:t>
            </a:r>
            <a:r>
              <a:rPr b="0" i="0" lang="en-GB" sz="1800" u="none" cap="none" strike="noStrike">
                <a:solidFill>
                  <a:srgbClr val="000000"/>
                </a:solidFill>
                <a:latin typeface="Calibri"/>
                <a:ea typeface="Calibri"/>
                <a:cs typeface="Calibri"/>
                <a:sym typeface="Calibri"/>
              </a:rPr>
              <a:t> 1905], he was awarded a PhD by the [</a:t>
            </a:r>
            <a:r>
              <a:rPr b="0" i="0" lang="en-GB" sz="1800" u="none" cap="none" strike="noStrike">
                <a:solidFill>
                  <a:srgbClr val="000000"/>
                </a:solidFill>
                <a:highlight>
                  <a:srgbClr val="FF0000"/>
                </a:highlight>
                <a:latin typeface="Calibri"/>
                <a:ea typeface="Calibri"/>
                <a:cs typeface="Calibri"/>
                <a:sym typeface="Calibri"/>
              </a:rPr>
              <a:t>ORG</a:t>
            </a:r>
            <a:r>
              <a:rPr b="0" i="0" lang="en-GB" sz="1800" u="none" cap="none" strike="noStrike">
                <a:solidFill>
                  <a:srgbClr val="000000"/>
                </a:solidFill>
                <a:latin typeface="Calibri"/>
                <a:ea typeface="Calibri"/>
                <a:cs typeface="Calibri"/>
                <a:sym typeface="Calibri"/>
              </a:rPr>
              <a:t> University of Zurich]and received the [</a:t>
            </a:r>
            <a:r>
              <a:rPr b="0" i="0" lang="en-GB" sz="1800" u="none" cap="none" strike="noStrike">
                <a:solidFill>
                  <a:srgbClr val="000000"/>
                </a:solidFill>
                <a:highlight>
                  <a:srgbClr val="FF0000"/>
                </a:highlight>
                <a:latin typeface="Calibri"/>
                <a:ea typeface="Calibri"/>
                <a:cs typeface="Calibri"/>
                <a:sym typeface="Calibri"/>
              </a:rPr>
              <a:t>TIME</a:t>
            </a:r>
            <a:r>
              <a:rPr b="0" i="0" lang="en-GB" sz="1800" u="none" cap="none" strike="noStrike">
                <a:solidFill>
                  <a:srgbClr val="000000"/>
                </a:solidFill>
                <a:latin typeface="Calibri"/>
                <a:ea typeface="Calibri"/>
                <a:cs typeface="Calibri"/>
                <a:sym typeface="Calibri"/>
              </a:rPr>
              <a:t> 1921] Nobel Prize in Physics "for his services to theoretical physics.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263250"/>
            <a:ext cx="76575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a:t>NER Methods</a:t>
            </a:r>
            <a:endParaRPr/>
          </a:p>
        </p:txBody>
      </p:sp>
      <p:sp>
        <p:nvSpPr>
          <p:cNvPr id="135" name="Google Shape;135;p26"/>
          <p:cNvSpPr txBox="1"/>
          <p:nvPr>
            <p:ph idx="1" type="body"/>
          </p:nvPr>
        </p:nvSpPr>
        <p:spPr>
          <a:xfrm>
            <a:off x="311700" y="923875"/>
            <a:ext cx="8520600" cy="4044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GB" sz="2400"/>
              <a:t>Early Methods</a:t>
            </a:r>
            <a:endParaRPr sz="2400"/>
          </a:p>
          <a:p>
            <a:pPr indent="-266700" lvl="0" marL="457200" rtl="0" algn="l">
              <a:spcBef>
                <a:spcPts val="0"/>
              </a:spcBef>
              <a:spcAft>
                <a:spcPts val="0"/>
              </a:spcAft>
              <a:buSzPts val="600"/>
              <a:buChar char="•"/>
            </a:pPr>
            <a:r>
              <a:rPr lang="en-GB" sz="2400"/>
              <a:t>Dictionary-based</a:t>
            </a:r>
            <a:endParaRPr sz="2400"/>
          </a:p>
          <a:p>
            <a:pPr indent="-266700" lvl="0" marL="457200" rtl="0" algn="l">
              <a:spcBef>
                <a:spcPts val="0"/>
              </a:spcBef>
              <a:spcAft>
                <a:spcPts val="0"/>
              </a:spcAft>
              <a:buSzPts val="600"/>
              <a:buChar char="•"/>
            </a:pPr>
            <a:r>
              <a:rPr lang="en-GB" sz="2400"/>
              <a:t>Rule-based</a:t>
            </a:r>
            <a:endParaRPr sz="2400"/>
          </a:p>
          <a:p>
            <a:pPr indent="0" lvl="0" marL="0" rtl="0" algn="l">
              <a:spcBef>
                <a:spcPts val="0"/>
              </a:spcBef>
              <a:spcAft>
                <a:spcPts val="0"/>
              </a:spcAft>
              <a:buNone/>
            </a:pPr>
            <a:r>
              <a:rPr lang="en-GB" sz="2400"/>
              <a:t>Traditional Machine Learning</a:t>
            </a:r>
            <a:endParaRPr sz="2400"/>
          </a:p>
          <a:p>
            <a:pPr indent="-266700" lvl="0" marL="457200" rtl="0" algn="l">
              <a:spcBef>
                <a:spcPts val="0"/>
              </a:spcBef>
              <a:spcAft>
                <a:spcPts val="0"/>
              </a:spcAft>
              <a:buSzPts val="600"/>
              <a:buChar char="•"/>
            </a:pPr>
            <a:r>
              <a:rPr lang="en-GB" sz="2400"/>
              <a:t>HMM / CRF / MEMM</a:t>
            </a:r>
            <a:endParaRPr sz="2400"/>
          </a:p>
          <a:p>
            <a:pPr indent="0" lvl="0" marL="0" rtl="0" algn="l">
              <a:spcBef>
                <a:spcPts val="0"/>
              </a:spcBef>
              <a:spcAft>
                <a:spcPts val="0"/>
              </a:spcAft>
              <a:buNone/>
            </a:pPr>
            <a:r>
              <a:rPr lang="en-GB" sz="2400"/>
              <a:t>Deep Learning</a:t>
            </a:r>
            <a:endParaRPr sz="2400"/>
          </a:p>
          <a:p>
            <a:pPr indent="-266700" lvl="0" marL="457200" rtl="0" algn="l">
              <a:spcBef>
                <a:spcPts val="0"/>
              </a:spcBef>
              <a:spcAft>
                <a:spcPts val="0"/>
              </a:spcAft>
              <a:buSzPts val="600"/>
              <a:buChar char="•"/>
            </a:pPr>
            <a:r>
              <a:rPr lang="en-GB" sz="2400"/>
              <a:t>CNN/RNN CRF</a:t>
            </a:r>
            <a:endParaRPr sz="2400"/>
          </a:p>
          <a:p>
            <a:pPr indent="-266700" lvl="0" marL="457200" rtl="0" algn="l">
              <a:spcBef>
                <a:spcPts val="0"/>
              </a:spcBef>
              <a:spcAft>
                <a:spcPts val="0"/>
              </a:spcAft>
              <a:buSzPts val="600"/>
              <a:buChar char="•"/>
            </a:pPr>
            <a:r>
              <a:rPr lang="en-GB" sz="2400"/>
              <a:t>Attention-based</a:t>
            </a:r>
            <a:endParaRPr sz="2400"/>
          </a:p>
          <a:p>
            <a:pPr indent="-266700" lvl="0" marL="457200" rtl="0" algn="l">
              <a:spcBef>
                <a:spcPts val="0"/>
              </a:spcBef>
              <a:spcAft>
                <a:spcPts val="0"/>
              </a:spcAft>
              <a:buSzPts val="600"/>
              <a:buChar char="•"/>
            </a:pPr>
            <a:r>
              <a:rPr lang="en-GB" sz="2400"/>
              <a:t>Transfer Learning </a:t>
            </a:r>
            <a:endParaRPr sz="2400"/>
          </a:p>
          <a:p>
            <a:pPr indent="0" lvl="0" marL="0" rtl="0" algn="l">
              <a:spcBef>
                <a:spcPts val="0"/>
              </a:spcBef>
              <a:spcAft>
                <a:spcPts val="0"/>
              </a:spcAft>
              <a:buNone/>
            </a:pPr>
            <a:r>
              <a:t/>
            </a:r>
            <a:endParaRPr sz="2400"/>
          </a:p>
        </p:txBody>
      </p:sp>
      <p:pic>
        <p:nvPicPr>
          <p:cNvPr id="136" name="Google Shape;136;p26"/>
          <p:cNvPicPr preferRelativeResize="0"/>
          <p:nvPr/>
        </p:nvPicPr>
        <p:blipFill>
          <a:blip r:embed="rId3">
            <a:alphaModFix/>
          </a:blip>
          <a:stretch>
            <a:fillRect/>
          </a:stretch>
        </p:blipFill>
        <p:spPr>
          <a:xfrm>
            <a:off x="4025350" y="1023125"/>
            <a:ext cx="5039475" cy="2619375"/>
          </a:xfrm>
          <a:prstGeom prst="rect">
            <a:avLst/>
          </a:prstGeom>
          <a:noFill/>
          <a:ln>
            <a:noFill/>
          </a:ln>
        </p:spPr>
      </p:pic>
      <p:sp>
        <p:nvSpPr>
          <p:cNvPr id="137" name="Google Shape;137;p26"/>
          <p:cNvSpPr txBox="1"/>
          <p:nvPr/>
        </p:nvSpPr>
        <p:spPr>
          <a:xfrm>
            <a:off x="4235000" y="3829675"/>
            <a:ext cx="4829700" cy="3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Image: </a:t>
            </a:r>
            <a:r>
              <a:rPr lang="en-GB" sz="1100" u="sng">
                <a:solidFill>
                  <a:schemeClr val="hlink"/>
                </a:solidFill>
                <a:latin typeface="Open Sans"/>
                <a:ea typeface="Open Sans"/>
                <a:cs typeface="Open Sans"/>
                <a:sym typeface="Open Sans"/>
                <a:hlinkClick r:id="rId4"/>
              </a:rPr>
              <a:t>https://www.programmersought.com/article/48534259085/</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4294967295" type="title"/>
          </p:nvPr>
        </p:nvSpPr>
        <p:spPr>
          <a:xfrm>
            <a:off x="268559" y="155950"/>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GB"/>
              <a:t>Approaches to NER</a:t>
            </a:r>
            <a:endParaRPr/>
          </a:p>
        </p:txBody>
      </p:sp>
      <p:sp>
        <p:nvSpPr>
          <p:cNvPr id="143" name="Google Shape;143;p27"/>
          <p:cNvSpPr txBox="1"/>
          <p:nvPr>
            <p:ph idx="1" type="body"/>
          </p:nvPr>
        </p:nvSpPr>
        <p:spPr>
          <a:xfrm>
            <a:off x="268559" y="723005"/>
            <a:ext cx="8326800" cy="2280447"/>
          </a:xfrm>
          <a:prstGeom prst="rect">
            <a:avLst/>
          </a:prstGeom>
          <a:noFill/>
          <a:ln>
            <a:noFill/>
          </a:ln>
        </p:spPr>
        <p:txBody>
          <a:bodyPr anchorCtr="0" anchor="t" bIns="0" lIns="0" spcFirstLastPara="1" rIns="0" wrap="square" tIns="0">
            <a:noAutofit/>
          </a:bodyPr>
          <a:lstStyle/>
          <a:p>
            <a:pPr indent="-342900" lvl="0" marL="457200" rtl="0" algn="l">
              <a:lnSpc>
                <a:spcPct val="100000"/>
              </a:lnSpc>
              <a:spcBef>
                <a:spcPts val="0"/>
              </a:spcBef>
              <a:spcAft>
                <a:spcPts val="0"/>
              </a:spcAft>
              <a:buSzPts val="1800"/>
              <a:buFont typeface="Arial"/>
              <a:buChar char="•"/>
            </a:pPr>
            <a:r>
              <a:rPr lang="en-GB" sz="2400"/>
              <a:t>Dictionary-based</a:t>
            </a:r>
            <a:endParaRPr sz="2400"/>
          </a:p>
          <a:p>
            <a:pPr indent="-342900" lvl="1" marL="914400" rtl="0" algn="l">
              <a:lnSpc>
                <a:spcPct val="100000"/>
              </a:lnSpc>
              <a:spcBef>
                <a:spcPts val="0"/>
              </a:spcBef>
              <a:spcAft>
                <a:spcPts val="0"/>
              </a:spcAft>
              <a:buSzPts val="1800"/>
              <a:buChar char="•"/>
            </a:pPr>
            <a:r>
              <a:rPr lang="en-GB" sz="1800"/>
              <a:t>use a pre-defined dictionary of terms to find exact matches in the text. </a:t>
            </a:r>
            <a:endParaRPr sz="1800"/>
          </a:p>
          <a:p>
            <a:pPr indent="-342900" lvl="1" marL="914400" rtl="0" algn="l">
              <a:lnSpc>
                <a:spcPct val="100000"/>
              </a:lnSpc>
              <a:spcBef>
                <a:spcPts val="0"/>
              </a:spcBef>
              <a:spcAft>
                <a:spcPts val="0"/>
              </a:spcAft>
              <a:buSzPts val="1800"/>
              <a:buChar char="•"/>
            </a:pPr>
            <a:r>
              <a:rPr lang="en-GB" sz="1800"/>
              <a:t>include synonyms and misspellings to increase recall</a:t>
            </a:r>
            <a:endParaRPr sz="1800"/>
          </a:p>
          <a:p>
            <a:pPr indent="-342900" lvl="0" marL="457200" rtl="0" algn="l">
              <a:lnSpc>
                <a:spcPct val="100000"/>
              </a:lnSpc>
              <a:spcBef>
                <a:spcPts val="0"/>
              </a:spcBef>
              <a:spcAft>
                <a:spcPts val="0"/>
              </a:spcAft>
              <a:buSzPts val="1800"/>
              <a:buFont typeface="Arial"/>
              <a:buChar char="•"/>
            </a:pPr>
            <a:r>
              <a:rPr lang="en-GB" sz="2400"/>
              <a:t>Rule-based</a:t>
            </a:r>
            <a:endParaRPr/>
          </a:p>
          <a:p>
            <a:pPr indent="-342900" lvl="1" marL="914400" rtl="0" algn="l">
              <a:lnSpc>
                <a:spcPct val="100000"/>
              </a:lnSpc>
              <a:spcBef>
                <a:spcPts val="0"/>
              </a:spcBef>
              <a:spcAft>
                <a:spcPts val="0"/>
              </a:spcAft>
              <a:buSzPts val="1800"/>
              <a:buFont typeface="Arial"/>
              <a:buChar char="•"/>
            </a:pPr>
            <a:r>
              <a:rPr lang="en-GB" sz="2000"/>
              <a:t>Express the extraction rules in a formal rule language</a:t>
            </a:r>
            <a:endParaRPr/>
          </a:p>
          <a:p>
            <a:pPr indent="-342900" lvl="2" marL="1371600" rtl="0" algn="l">
              <a:lnSpc>
                <a:spcPct val="100000"/>
              </a:lnSpc>
              <a:spcBef>
                <a:spcPts val="0"/>
              </a:spcBef>
              <a:spcAft>
                <a:spcPts val="0"/>
              </a:spcAft>
              <a:buSzPts val="1800"/>
              <a:buFont typeface="Arial"/>
              <a:buChar char="•"/>
            </a:pPr>
            <a:r>
              <a:rPr lang="en-GB" sz="1800"/>
              <a:t>Regular expressions, such as address (city + province + country…)</a:t>
            </a:r>
            <a:endParaRPr/>
          </a:p>
          <a:p>
            <a:pPr indent="-342900" lvl="2" marL="1371600" rtl="0" algn="l">
              <a:lnSpc>
                <a:spcPct val="100000"/>
              </a:lnSpc>
              <a:spcBef>
                <a:spcPts val="0"/>
              </a:spcBef>
              <a:spcAft>
                <a:spcPts val="0"/>
              </a:spcAft>
              <a:buSzPts val="1800"/>
              <a:buFont typeface="Arial"/>
              <a:buChar char="•"/>
            </a:pPr>
            <a:r>
              <a:rPr lang="en-GB" sz="1800"/>
              <a:t>References to dictionary</a:t>
            </a:r>
            <a:endParaRPr/>
          </a:p>
          <a:p>
            <a:pPr indent="-342900" lvl="2" marL="1371600" rtl="0" algn="l">
              <a:lnSpc>
                <a:spcPct val="100000"/>
              </a:lnSpc>
              <a:spcBef>
                <a:spcPts val="0"/>
              </a:spcBef>
              <a:spcAft>
                <a:spcPts val="0"/>
              </a:spcAft>
              <a:buSzPts val="1800"/>
              <a:buFont typeface="Arial"/>
              <a:buChar char="•"/>
            </a:pPr>
            <a:r>
              <a:rPr lang="en-GB" sz="1800"/>
              <a:t>Invoke custom extractors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idx="4294967295" type="title"/>
          </p:nvPr>
        </p:nvSpPr>
        <p:spPr>
          <a:xfrm>
            <a:off x="268559" y="155950"/>
            <a:ext cx="8326800" cy="567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3600"/>
              <a:buNone/>
            </a:pPr>
            <a:r>
              <a:rPr lang="en-GB"/>
              <a:t>Approaches to </a:t>
            </a:r>
            <a:r>
              <a:rPr lang="en-GB"/>
              <a:t>NER</a:t>
            </a:r>
            <a:endParaRPr/>
          </a:p>
        </p:txBody>
      </p:sp>
      <p:sp>
        <p:nvSpPr>
          <p:cNvPr id="149" name="Google Shape;149;p28"/>
          <p:cNvSpPr txBox="1"/>
          <p:nvPr>
            <p:ph idx="1" type="body"/>
          </p:nvPr>
        </p:nvSpPr>
        <p:spPr>
          <a:xfrm>
            <a:off x="268559" y="723005"/>
            <a:ext cx="8326800" cy="3697490"/>
          </a:xfrm>
          <a:prstGeom prst="rect">
            <a:avLst/>
          </a:prstGeom>
          <a:noFill/>
          <a:ln>
            <a:noFill/>
          </a:ln>
        </p:spPr>
        <p:txBody>
          <a:bodyPr anchorCtr="0" anchor="t" bIns="0" lIns="0" spcFirstLastPara="1" rIns="0" wrap="square" tIns="0">
            <a:noAutofit/>
          </a:bodyPr>
          <a:lstStyle/>
          <a:p>
            <a:pPr indent="-342900" lvl="0" marL="457200" rtl="0" algn="l">
              <a:lnSpc>
                <a:spcPct val="100000"/>
              </a:lnSpc>
              <a:spcBef>
                <a:spcPts val="0"/>
              </a:spcBef>
              <a:spcAft>
                <a:spcPts val="0"/>
              </a:spcAft>
              <a:buSzPts val="1800"/>
              <a:buFont typeface="Arial"/>
              <a:buChar char="•"/>
            </a:pPr>
            <a:r>
              <a:rPr lang="en-GB" sz="2400"/>
              <a:t>Language Models</a:t>
            </a:r>
            <a:endParaRPr/>
          </a:p>
          <a:p>
            <a:pPr indent="-342900" lvl="1" marL="914400" rtl="0" algn="l">
              <a:lnSpc>
                <a:spcPct val="100000"/>
              </a:lnSpc>
              <a:spcBef>
                <a:spcPts val="0"/>
              </a:spcBef>
              <a:spcAft>
                <a:spcPts val="0"/>
              </a:spcAft>
              <a:buSzPts val="1800"/>
              <a:buFont typeface="Arial"/>
              <a:buChar char="•"/>
            </a:pPr>
            <a:r>
              <a:rPr lang="en-GB" sz="2000"/>
              <a:t>Task-independent training</a:t>
            </a:r>
            <a:endParaRPr/>
          </a:p>
          <a:p>
            <a:pPr indent="-342900" lvl="2" marL="1371600" rtl="0" algn="l">
              <a:lnSpc>
                <a:spcPct val="100000"/>
              </a:lnSpc>
              <a:spcBef>
                <a:spcPts val="0"/>
              </a:spcBef>
              <a:spcAft>
                <a:spcPts val="0"/>
              </a:spcAft>
              <a:buSzPts val="1800"/>
              <a:buFont typeface="Arial"/>
              <a:buChar char="•"/>
            </a:pPr>
            <a:r>
              <a:rPr lang="en-GB" sz="1600"/>
              <a:t>Train the model on the domain of interest</a:t>
            </a:r>
            <a:endParaRPr/>
          </a:p>
          <a:p>
            <a:pPr indent="-342900" lvl="1" marL="914400" rtl="0" algn="l">
              <a:lnSpc>
                <a:spcPct val="100000"/>
              </a:lnSpc>
              <a:spcBef>
                <a:spcPts val="0"/>
              </a:spcBef>
              <a:spcAft>
                <a:spcPts val="0"/>
              </a:spcAft>
              <a:buSzPts val="1800"/>
              <a:buFont typeface="Arial"/>
              <a:buChar char="•"/>
            </a:pPr>
            <a:r>
              <a:rPr lang="en-GB" sz="2000"/>
              <a:t>Task-dependent training</a:t>
            </a:r>
            <a:endParaRPr/>
          </a:p>
          <a:p>
            <a:pPr indent="-342900" lvl="2" marL="1371600" rtl="0" algn="l">
              <a:lnSpc>
                <a:spcPct val="100000"/>
              </a:lnSpc>
              <a:spcBef>
                <a:spcPts val="0"/>
              </a:spcBef>
              <a:spcAft>
                <a:spcPts val="0"/>
              </a:spcAft>
              <a:buSzPts val="1800"/>
              <a:buFont typeface="Arial"/>
              <a:buChar char="•"/>
            </a:pPr>
            <a:r>
              <a:rPr lang="en-GB" sz="1600"/>
              <a:t>Introduce special tags in the input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astricht University">
  <a:themeElements>
    <a:clrScheme name="UM">
      <a:dk1>
        <a:srgbClr val="001C3D"/>
      </a:dk1>
      <a:lt1>
        <a:srgbClr val="FFFFFF"/>
      </a:lt1>
      <a:dk2>
        <a:srgbClr val="00A2DB"/>
      </a:dk2>
      <a:lt2>
        <a:srgbClr val="FFFFFF"/>
      </a:lt2>
      <a:accent1>
        <a:srgbClr val="E84E10"/>
      </a:accent1>
      <a:accent2>
        <a:srgbClr val="00A2DB"/>
      </a:accent2>
      <a:accent3>
        <a:srgbClr val="001C3D"/>
      </a:accent3>
      <a:accent4>
        <a:srgbClr val="F3A687"/>
      </a:accent4>
      <a:accent5>
        <a:srgbClr val="7FD0ED"/>
      </a:accent5>
      <a:accent6>
        <a:srgbClr val="7F8D9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