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871daa5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1871daa56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50">
                <a:solidFill>
                  <a:srgbClr val="333333"/>
                </a:solidFill>
                <a:highlight>
                  <a:srgbClr val="FFFFFF"/>
                </a:highlight>
                <a:latin typeface="Roboto"/>
                <a:ea typeface="Roboto"/>
                <a:cs typeface="Roboto"/>
                <a:sym typeface="Roboto"/>
              </a:rPr>
              <a:t>When an HTTP client can look up a URI using the HTTP protocol and retrieve a description of the resource, it is called a dereferenceable URI.</a:t>
            </a:r>
            <a:endParaRPr sz="1050">
              <a:solidFill>
                <a:srgbClr val="333333"/>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050">
              <a:solidFill>
                <a:srgbClr val="333333"/>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Do we have GDP for ALL countries?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Do we have GDP for ALL countries?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Do we have GDP for ALL countries?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Do we have GDP for ALL countries?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992873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992873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bc7eb3ed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bc7eb3ed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c7eb3ed7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c7eb3ed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https://aksw.org/Projects/RDFUnit.html</a:t>
            </a:r>
            <a:endParaRPr sz="14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After you run DQ assessments on KGs, you can report the results in a KG and you can use the DQV to describe the results of your assessment.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50">
                <a:solidFill>
                  <a:srgbClr val="333333"/>
                </a:solidFill>
                <a:highlight>
                  <a:srgbClr val="FFFFFF"/>
                </a:highlight>
                <a:latin typeface="Roboto"/>
                <a:ea typeface="Roboto"/>
                <a:cs typeface="Roboto"/>
                <a:sym typeface="Roboto"/>
              </a:rPr>
              <a:t>When an HTTP client can look up a URI using the HTTP protocol and retrieve a description of the resource, it is called a dereferenceable URI.</a:t>
            </a:r>
            <a:endParaRPr sz="1050">
              <a:solidFill>
                <a:srgbClr val="333333"/>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050">
              <a:solidFill>
                <a:srgbClr val="333333"/>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dia"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dk2"/>
              </a:buClr>
              <a:buSzPts val="3200"/>
              <a:buFont typeface="Calibri"/>
              <a:buNone/>
              <a:defRPr b="1" i="0" sz="3200" u="none" cap="none" strike="noStrike">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8" name="Google Shape;58;p14"/>
          <p:cNvSpPr txBox="1"/>
          <p:nvPr>
            <p:ph idx="1" type="body"/>
          </p:nvPr>
        </p:nvSpPr>
        <p:spPr>
          <a:xfrm>
            <a:off x="360000" y="972000"/>
            <a:ext cx="8326800" cy="3333900"/>
          </a:xfrm>
          <a:prstGeom prst="rect">
            <a:avLst/>
          </a:prstGeom>
          <a:noFill/>
          <a:ln>
            <a:noFill/>
          </a:ln>
        </p:spPr>
        <p:txBody>
          <a:bodyPr anchorCtr="0" anchor="t" bIns="0" lIns="0" spcFirstLastPara="1" rIns="0" wrap="square" tIns="0">
            <a:noAutofit/>
          </a:bodyPr>
          <a:lstStyle>
            <a:lvl1pPr indent="-431800" lvl="0" marL="457200" marR="0" algn="l">
              <a:lnSpc>
                <a:spcPct val="100000"/>
              </a:lnSpc>
              <a:spcBef>
                <a:spcPts val="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0"/>
              </a:spcBef>
              <a:spcAft>
                <a:spcPts val="0"/>
              </a:spcAft>
              <a:buClr>
                <a:schemeClr val="dk1"/>
              </a:buClr>
              <a:buSzPts val="2800"/>
              <a:buFont typeface="Merriweather Sans"/>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0"/>
              </a:spcBef>
              <a:spcAft>
                <a:spcPts val="0"/>
              </a:spcAft>
              <a:buClr>
                <a:schemeClr val="dk1"/>
              </a:buClr>
              <a:buSzPts val="2400"/>
              <a:buFont typeface="Merriweather Sans"/>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0"/>
              </a:spcBef>
              <a:spcAft>
                <a:spcPts val="0"/>
              </a:spcAft>
              <a:buClr>
                <a:schemeClr val="dk1"/>
              </a:buClr>
              <a:buSzPts val="2000"/>
              <a:buFont typeface="Merriweather Sans"/>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0"/>
              </a:spcBef>
              <a:spcAft>
                <a:spcPts val="0"/>
              </a:spcAft>
              <a:buClr>
                <a:schemeClr val="dk1"/>
              </a:buClr>
              <a:buSzPts val="2000"/>
              <a:buFont typeface="Merriweather Sans"/>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3234468" y="4738971"/>
            <a:ext cx="914400" cy="273900"/>
          </a:xfrm>
          <a:prstGeom prst="rect">
            <a:avLst/>
          </a:prstGeom>
          <a:noFill/>
          <a:ln>
            <a:noFill/>
          </a:ln>
        </p:spPr>
        <p:txBody>
          <a:bodyPr anchorCtr="0" anchor="t" bIns="0" lIns="0" spcFirstLastPara="1" rIns="0" wrap="square" tIns="0">
            <a:noAutofit/>
          </a:bodyPr>
          <a:lstStyle>
            <a:lvl1pPr lvl="0" marR="0" algn="r">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4273246" y="4738971"/>
            <a:ext cx="3977700" cy="273900"/>
          </a:xfrm>
          <a:prstGeom prst="rect">
            <a:avLst/>
          </a:prstGeom>
          <a:noFill/>
          <a:ln>
            <a:noFill/>
          </a:ln>
        </p:spPr>
        <p:txBody>
          <a:bodyPr anchorCtr="0" anchor="t" bIns="0" lIns="0" spcFirstLastPara="1" rIns="0" wrap="square" tIns="0">
            <a:noAutofit/>
          </a:bodyPr>
          <a:lstStyle>
            <a:lvl1pPr lvl="0" marR="0" algn="r">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8316142" y="4738800"/>
            <a:ext cx="370800" cy="273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lichtblauw" type="title">
  <p:cSld name="TITLE">
    <p:bg>
      <p:bgPr>
        <a:solidFill>
          <a:schemeClr val="dk2"/>
        </a:solidFill>
      </p:bgPr>
    </p:bg>
    <p:spTree>
      <p:nvGrpSpPr>
        <p:cNvPr id="63" name="Shape 63"/>
        <p:cNvGrpSpPr/>
        <p:nvPr/>
      </p:nvGrpSpPr>
      <p:grpSpPr>
        <a:xfrm>
          <a:off x="0" y="0"/>
          <a:ext cx="0" cy="0"/>
          <a:chOff x="0" y="0"/>
          <a:chExt cx="0" cy="0"/>
        </a:xfrm>
      </p:grpSpPr>
      <p:sp>
        <p:nvSpPr>
          <p:cNvPr id="64" name="Google Shape;64;p16"/>
          <p:cNvSpPr txBox="1"/>
          <p:nvPr>
            <p:ph type="ctrTitle"/>
          </p:nvPr>
        </p:nvSpPr>
        <p:spPr>
          <a:xfrm>
            <a:off x="564588" y="189852"/>
            <a:ext cx="6598200" cy="16539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FFFFFF"/>
              </a:buClr>
              <a:buSzPts val="5400"/>
              <a:buFont typeface="Calibri"/>
              <a:buNone/>
              <a:defRPr b="1" i="0" sz="5400" u="none" cap="none" strike="noStrike">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5" name="Google Shape;65;p16"/>
          <p:cNvSpPr txBox="1"/>
          <p:nvPr>
            <p:ph idx="1" type="subTitle"/>
          </p:nvPr>
        </p:nvSpPr>
        <p:spPr>
          <a:xfrm>
            <a:off x="564588" y="1829639"/>
            <a:ext cx="4196700" cy="13143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FFFFFF"/>
              </a:buClr>
              <a:buSzPts val="2000"/>
              <a:buFont typeface="Arial"/>
              <a:buNone/>
              <a:defRPr b="0" i="0" sz="2000" u="none" cap="none" strike="noStrike">
                <a:solidFill>
                  <a:srgbClr val="FFFFFF"/>
                </a:solidFill>
                <a:latin typeface="Calibri"/>
                <a:ea typeface="Calibri"/>
                <a:cs typeface="Calibri"/>
                <a:sym typeface="Calibri"/>
              </a:defRPr>
            </a:lvl1pPr>
            <a:lvl2pPr lvl="1" marR="0" algn="ctr">
              <a:lnSpc>
                <a:spcPct val="100000"/>
              </a:lnSpc>
              <a:spcBef>
                <a:spcPts val="0"/>
              </a:spcBef>
              <a:spcAft>
                <a:spcPts val="0"/>
              </a:spcAft>
              <a:buClr>
                <a:srgbClr val="88898F"/>
              </a:buClr>
              <a:buSzPts val="2800"/>
              <a:buFont typeface="Merriweather Sans"/>
              <a:buNone/>
              <a:defRPr b="0" i="0" sz="2800" u="none" cap="none" strike="noStrike">
                <a:solidFill>
                  <a:srgbClr val="88898F"/>
                </a:solidFill>
                <a:latin typeface="Calibri"/>
                <a:ea typeface="Calibri"/>
                <a:cs typeface="Calibri"/>
                <a:sym typeface="Calibri"/>
              </a:defRPr>
            </a:lvl2pPr>
            <a:lvl3pPr lvl="2" marR="0" algn="ctr">
              <a:lnSpc>
                <a:spcPct val="100000"/>
              </a:lnSpc>
              <a:spcBef>
                <a:spcPts val="0"/>
              </a:spcBef>
              <a:spcAft>
                <a:spcPts val="0"/>
              </a:spcAft>
              <a:buClr>
                <a:srgbClr val="88898F"/>
              </a:buClr>
              <a:buSzPts val="2400"/>
              <a:buFont typeface="Merriweather Sans"/>
              <a:buNone/>
              <a:defRPr b="0" i="0" sz="2400" u="none" cap="none" strike="noStrike">
                <a:solidFill>
                  <a:srgbClr val="88898F"/>
                </a:solidFill>
                <a:latin typeface="Calibri"/>
                <a:ea typeface="Calibri"/>
                <a:cs typeface="Calibri"/>
                <a:sym typeface="Calibri"/>
              </a:defRPr>
            </a:lvl3pPr>
            <a:lvl4pPr lvl="3" marR="0" algn="ctr">
              <a:lnSpc>
                <a:spcPct val="100000"/>
              </a:lnSpc>
              <a:spcBef>
                <a:spcPts val="0"/>
              </a:spcBef>
              <a:spcAft>
                <a:spcPts val="0"/>
              </a:spcAft>
              <a:buClr>
                <a:srgbClr val="88898F"/>
              </a:buClr>
              <a:buSzPts val="2000"/>
              <a:buFont typeface="Merriweather Sans"/>
              <a:buNone/>
              <a:defRPr b="0" i="0" sz="2000" u="none" cap="none" strike="noStrike">
                <a:solidFill>
                  <a:srgbClr val="88898F"/>
                </a:solidFill>
                <a:latin typeface="Calibri"/>
                <a:ea typeface="Calibri"/>
                <a:cs typeface="Calibri"/>
                <a:sym typeface="Calibri"/>
              </a:defRPr>
            </a:lvl4pPr>
            <a:lvl5pPr lvl="4" marR="0" algn="ctr">
              <a:lnSpc>
                <a:spcPct val="100000"/>
              </a:lnSpc>
              <a:spcBef>
                <a:spcPts val="0"/>
              </a:spcBef>
              <a:spcAft>
                <a:spcPts val="0"/>
              </a:spcAft>
              <a:buClr>
                <a:srgbClr val="88898F"/>
              </a:buClr>
              <a:buSzPts val="2000"/>
              <a:buFont typeface="Merriweather Sans"/>
              <a:buNone/>
              <a:defRPr b="0" i="0" sz="2000" u="none" cap="none" strike="noStrike">
                <a:solidFill>
                  <a:srgbClr val="88898F"/>
                </a:solidFill>
                <a:latin typeface="Calibri"/>
                <a:ea typeface="Calibri"/>
                <a:cs typeface="Calibri"/>
                <a:sym typeface="Calibri"/>
              </a:defRPr>
            </a:lvl5pPr>
            <a:lvl6pPr lvl="5" marR="0" algn="ctr">
              <a:lnSpc>
                <a:spcPct val="100000"/>
              </a:lnSpc>
              <a:spcBef>
                <a:spcPts val="400"/>
              </a:spcBef>
              <a:spcAft>
                <a:spcPts val="0"/>
              </a:spcAft>
              <a:buClr>
                <a:srgbClr val="88898F"/>
              </a:buClr>
              <a:buSzPts val="2000"/>
              <a:buFont typeface="Arial"/>
              <a:buNone/>
              <a:defRPr b="0" i="0" sz="2000" u="none" cap="none" strike="noStrike">
                <a:solidFill>
                  <a:srgbClr val="88898F"/>
                </a:solidFill>
                <a:latin typeface="Calibri"/>
                <a:ea typeface="Calibri"/>
                <a:cs typeface="Calibri"/>
                <a:sym typeface="Calibri"/>
              </a:defRPr>
            </a:lvl6pPr>
            <a:lvl7pPr lvl="6" marR="0" algn="ctr">
              <a:lnSpc>
                <a:spcPct val="100000"/>
              </a:lnSpc>
              <a:spcBef>
                <a:spcPts val="400"/>
              </a:spcBef>
              <a:spcAft>
                <a:spcPts val="0"/>
              </a:spcAft>
              <a:buClr>
                <a:srgbClr val="88898F"/>
              </a:buClr>
              <a:buSzPts val="2000"/>
              <a:buFont typeface="Arial"/>
              <a:buNone/>
              <a:defRPr b="0" i="0" sz="2000" u="none" cap="none" strike="noStrike">
                <a:solidFill>
                  <a:srgbClr val="88898F"/>
                </a:solidFill>
                <a:latin typeface="Calibri"/>
                <a:ea typeface="Calibri"/>
                <a:cs typeface="Calibri"/>
                <a:sym typeface="Calibri"/>
              </a:defRPr>
            </a:lvl7pPr>
            <a:lvl8pPr lvl="7" marR="0" algn="ctr">
              <a:lnSpc>
                <a:spcPct val="100000"/>
              </a:lnSpc>
              <a:spcBef>
                <a:spcPts val="400"/>
              </a:spcBef>
              <a:spcAft>
                <a:spcPts val="0"/>
              </a:spcAft>
              <a:buClr>
                <a:srgbClr val="88898F"/>
              </a:buClr>
              <a:buSzPts val="2000"/>
              <a:buFont typeface="Arial"/>
              <a:buNone/>
              <a:defRPr b="0" i="0" sz="2000" u="none" cap="none" strike="noStrike">
                <a:solidFill>
                  <a:srgbClr val="88898F"/>
                </a:solidFill>
                <a:latin typeface="Calibri"/>
                <a:ea typeface="Calibri"/>
                <a:cs typeface="Calibri"/>
                <a:sym typeface="Calibri"/>
              </a:defRPr>
            </a:lvl8pPr>
            <a:lvl9pPr lvl="8" marR="0" algn="ctr">
              <a:lnSpc>
                <a:spcPct val="100000"/>
              </a:lnSpc>
              <a:spcBef>
                <a:spcPts val="400"/>
              </a:spcBef>
              <a:spcAft>
                <a:spcPts val="0"/>
              </a:spcAft>
              <a:buClr>
                <a:srgbClr val="88898F"/>
              </a:buClr>
              <a:buSzPts val="2000"/>
              <a:buFont typeface="Arial"/>
              <a:buNone/>
              <a:defRPr b="0" i="0" sz="2000" u="none" cap="none" strike="noStrike">
                <a:solidFill>
                  <a:srgbClr val="88898F"/>
                </a:solidFill>
                <a:latin typeface="Calibri"/>
                <a:ea typeface="Calibri"/>
                <a:cs typeface="Calibri"/>
                <a:sym typeface="Calibri"/>
              </a:defRPr>
            </a:lvl9pPr>
          </a:lstStyle>
          <a:p/>
        </p:txBody>
      </p:sp>
      <p:pic>
        <p:nvPicPr>
          <p:cNvPr descr="UM40_RGB_B_blauw.png" id="66" name="Google Shape;66;p16"/>
          <p:cNvPicPr preferRelativeResize="0"/>
          <p:nvPr/>
        </p:nvPicPr>
        <p:blipFill rotWithShape="1">
          <a:blip r:embed="rId2">
            <a:alphaModFix/>
          </a:blip>
          <a:srcRect b="0" l="0" r="20317" t="0"/>
          <a:stretch/>
        </p:blipFill>
        <p:spPr>
          <a:xfrm>
            <a:off x="360001" y="4630501"/>
            <a:ext cx="1590639" cy="38185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donkerblauw">
  <p:cSld name="Titeldia donkerblauw">
    <p:bg>
      <p:bgPr>
        <a:solidFill>
          <a:schemeClr val="dk1"/>
        </a:solidFill>
      </p:bgPr>
    </p:bg>
    <p:spTree>
      <p:nvGrpSpPr>
        <p:cNvPr id="67" name="Shape 67"/>
        <p:cNvGrpSpPr/>
        <p:nvPr/>
      </p:nvGrpSpPr>
      <p:grpSpPr>
        <a:xfrm>
          <a:off x="0" y="0"/>
          <a:ext cx="0" cy="0"/>
          <a:chOff x="0" y="0"/>
          <a:chExt cx="0" cy="0"/>
        </a:xfrm>
      </p:grpSpPr>
      <p:pic>
        <p:nvPicPr>
          <p:cNvPr descr="UM40_RGB_B_diap.png" id="68" name="Google Shape;68;p17"/>
          <p:cNvPicPr preferRelativeResize="0"/>
          <p:nvPr/>
        </p:nvPicPr>
        <p:blipFill rotWithShape="1">
          <a:blip r:embed="rId2">
            <a:alphaModFix/>
          </a:blip>
          <a:srcRect b="0" l="0" r="20317" t="0"/>
          <a:stretch/>
        </p:blipFill>
        <p:spPr>
          <a:xfrm>
            <a:off x="360001" y="4630499"/>
            <a:ext cx="1590639" cy="381853"/>
          </a:xfrm>
          <a:prstGeom prst="rect">
            <a:avLst/>
          </a:prstGeom>
          <a:noFill/>
          <a:ln>
            <a:noFill/>
          </a:ln>
        </p:spPr>
      </p:pic>
      <p:sp>
        <p:nvSpPr>
          <p:cNvPr id="69" name="Google Shape;69;p17"/>
          <p:cNvSpPr txBox="1"/>
          <p:nvPr>
            <p:ph type="ctrTitle"/>
          </p:nvPr>
        </p:nvSpPr>
        <p:spPr>
          <a:xfrm>
            <a:off x="564588" y="189852"/>
            <a:ext cx="6598200" cy="16539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FFFFFF"/>
              </a:buClr>
              <a:buSzPts val="5400"/>
              <a:buFont typeface="Calibri"/>
              <a:buNone/>
              <a:defRPr b="1" i="0" sz="5400" u="none" cap="none" strike="noStrike">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0" name="Google Shape;70;p17"/>
          <p:cNvSpPr txBox="1"/>
          <p:nvPr>
            <p:ph idx="1" type="subTitle"/>
          </p:nvPr>
        </p:nvSpPr>
        <p:spPr>
          <a:xfrm>
            <a:off x="564588" y="1829639"/>
            <a:ext cx="4196700" cy="13143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FFFFFF"/>
              </a:buClr>
              <a:buSzPts val="2000"/>
              <a:buFont typeface="Arial"/>
              <a:buNone/>
              <a:defRPr b="0" i="0" sz="2000" u="none" cap="none" strike="noStrike">
                <a:solidFill>
                  <a:srgbClr val="FFFFFF"/>
                </a:solidFill>
                <a:latin typeface="Calibri"/>
                <a:ea typeface="Calibri"/>
                <a:cs typeface="Calibri"/>
                <a:sym typeface="Calibri"/>
              </a:defRPr>
            </a:lvl1pPr>
            <a:lvl2pPr lvl="1" marR="0" algn="ctr">
              <a:lnSpc>
                <a:spcPct val="100000"/>
              </a:lnSpc>
              <a:spcBef>
                <a:spcPts val="0"/>
              </a:spcBef>
              <a:spcAft>
                <a:spcPts val="0"/>
              </a:spcAft>
              <a:buClr>
                <a:srgbClr val="88898F"/>
              </a:buClr>
              <a:buSzPts val="2800"/>
              <a:buFont typeface="Merriweather Sans"/>
              <a:buNone/>
              <a:defRPr b="0" i="0" sz="2800" u="none" cap="none" strike="noStrike">
                <a:solidFill>
                  <a:srgbClr val="88898F"/>
                </a:solidFill>
                <a:latin typeface="Calibri"/>
                <a:ea typeface="Calibri"/>
                <a:cs typeface="Calibri"/>
                <a:sym typeface="Calibri"/>
              </a:defRPr>
            </a:lvl2pPr>
            <a:lvl3pPr lvl="2" marR="0" algn="ctr">
              <a:lnSpc>
                <a:spcPct val="100000"/>
              </a:lnSpc>
              <a:spcBef>
                <a:spcPts val="0"/>
              </a:spcBef>
              <a:spcAft>
                <a:spcPts val="0"/>
              </a:spcAft>
              <a:buClr>
                <a:srgbClr val="88898F"/>
              </a:buClr>
              <a:buSzPts val="2400"/>
              <a:buFont typeface="Merriweather Sans"/>
              <a:buNone/>
              <a:defRPr b="0" i="0" sz="2400" u="none" cap="none" strike="noStrike">
                <a:solidFill>
                  <a:srgbClr val="88898F"/>
                </a:solidFill>
                <a:latin typeface="Calibri"/>
                <a:ea typeface="Calibri"/>
                <a:cs typeface="Calibri"/>
                <a:sym typeface="Calibri"/>
              </a:defRPr>
            </a:lvl3pPr>
            <a:lvl4pPr lvl="3" marR="0" algn="ctr">
              <a:lnSpc>
                <a:spcPct val="100000"/>
              </a:lnSpc>
              <a:spcBef>
                <a:spcPts val="0"/>
              </a:spcBef>
              <a:spcAft>
                <a:spcPts val="0"/>
              </a:spcAft>
              <a:buClr>
                <a:srgbClr val="88898F"/>
              </a:buClr>
              <a:buSzPts val="2000"/>
              <a:buFont typeface="Merriweather Sans"/>
              <a:buNone/>
              <a:defRPr b="0" i="0" sz="2000" u="none" cap="none" strike="noStrike">
                <a:solidFill>
                  <a:srgbClr val="88898F"/>
                </a:solidFill>
                <a:latin typeface="Calibri"/>
                <a:ea typeface="Calibri"/>
                <a:cs typeface="Calibri"/>
                <a:sym typeface="Calibri"/>
              </a:defRPr>
            </a:lvl4pPr>
            <a:lvl5pPr lvl="4" marR="0" algn="ctr">
              <a:lnSpc>
                <a:spcPct val="100000"/>
              </a:lnSpc>
              <a:spcBef>
                <a:spcPts val="0"/>
              </a:spcBef>
              <a:spcAft>
                <a:spcPts val="0"/>
              </a:spcAft>
              <a:buClr>
                <a:srgbClr val="88898F"/>
              </a:buClr>
              <a:buSzPts val="2000"/>
              <a:buFont typeface="Merriweather Sans"/>
              <a:buNone/>
              <a:defRPr b="0" i="0" sz="2000" u="none" cap="none" strike="noStrike">
                <a:solidFill>
                  <a:srgbClr val="88898F"/>
                </a:solidFill>
                <a:latin typeface="Calibri"/>
                <a:ea typeface="Calibri"/>
                <a:cs typeface="Calibri"/>
                <a:sym typeface="Calibri"/>
              </a:defRPr>
            </a:lvl5pPr>
            <a:lvl6pPr lvl="5" marR="0" algn="ctr">
              <a:lnSpc>
                <a:spcPct val="100000"/>
              </a:lnSpc>
              <a:spcBef>
                <a:spcPts val="400"/>
              </a:spcBef>
              <a:spcAft>
                <a:spcPts val="0"/>
              </a:spcAft>
              <a:buClr>
                <a:srgbClr val="88898F"/>
              </a:buClr>
              <a:buSzPts val="2000"/>
              <a:buFont typeface="Arial"/>
              <a:buNone/>
              <a:defRPr b="0" i="0" sz="2000" u="none" cap="none" strike="noStrike">
                <a:solidFill>
                  <a:srgbClr val="88898F"/>
                </a:solidFill>
                <a:latin typeface="Calibri"/>
                <a:ea typeface="Calibri"/>
                <a:cs typeface="Calibri"/>
                <a:sym typeface="Calibri"/>
              </a:defRPr>
            </a:lvl6pPr>
            <a:lvl7pPr lvl="6" marR="0" algn="ctr">
              <a:lnSpc>
                <a:spcPct val="100000"/>
              </a:lnSpc>
              <a:spcBef>
                <a:spcPts val="400"/>
              </a:spcBef>
              <a:spcAft>
                <a:spcPts val="0"/>
              </a:spcAft>
              <a:buClr>
                <a:srgbClr val="88898F"/>
              </a:buClr>
              <a:buSzPts val="2000"/>
              <a:buFont typeface="Arial"/>
              <a:buNone/>
              <a:defRPr b="0" i="0" sz="2000" u="none" cap="none" strike="noStrike">
                <a:solidFill>
                  <a:srgbClr val="88898F"/>
                </a:solidFill>
                <a:latin typeface="Calibri"/>
                <a:ea typeface="Calibri"/>
                <a:cs typeface="Calibri"/>
                <a:sym typeface="Calibri"/>
              </a:defRPr>
            </a:lvl7pPr>
            <a:lvl8pPr lvl="7" marR="0" algn="ctr">
              <a:lnSpc>
                <a:spcPct val="100000"/>
              </a:lnSpc>
              <a:spcBef>
                <a:spcPts val="400"/>
              </a:spcBef>
              <a:spcAft>
                <a:spcPts val="0"/>
              </a:spcAft>
              <a:buClr>
                <a:srgbClr val="88898F"/>
              </a:buClr>
              <a:buSzPts val="2000"/>
              <a:buFont typeface="Arial"/>
              <a:buNone/>
              <a:defRPr b="0" i="0" sz="2000" u="none" cap="none" strike="noStrike">
                <a:solidFill>
                  <a:srgbClr val="88898F"/>
                </a:solidFill>
                <a:latin typeface="Calibri"/>
                <a:ea typeface="Calibri"/>
                <a:cs typeface="Calibri"/>
                <a:sym typeface="Calibri"/>
              </a:defRPr>
            </a:lvl8pPr>
            <a:lvl9pPr lvl="8" marR="0" algn="ctr">
              <a:lnSpc>
                <a:spcPct val="100000"/>
              </a:lnSpc>
              <a:spcBef>
                <a:spcPts val="400"/>
              </a:spcBef>
              <a:spcAft>
                <a:spcPts val="0"/>
              </a:spcAft>
              <a:buClr>
                <a:srgbClr val="88898F"/>
              </a:buClr>
              <a:buSzPts val="2000"/>
              <a:buFont typeface="Arial"/>
              <a:buNone/>
              <a:defRPr b="0" i="0" sz="2000" u="none" cap="none" strike="noStrike">
                <a:solidFill>
                  <a:srgbClr val="88898F"/>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oranje">
  <p:cSld name="Titeldia oranje">
    <p:bg>
      <p:bgPr>
        <a:solidFill>
          <a:schemeClr val="accent1"/>
        </a:solidFill>
      </p:bgPr>
    </p:bg>
    <p:spTree>
      <p:nvGrpSpPr>
        <p:cNvPr id="71" name="Shape 71"/>
        <p:cNvGrpSpPr/>
        <p:nvPr/>
      </p:nvGrpSpPr>
      <p:grpSpPr>
        <a:xfrm>
          <a:off x="0" y="0"/>
          <a:ext cx="0" cy="0"/>
          <a:chOff x="0" y="0"/>
          <a:chExt cx="0" cy="0"/>
        </a:xfrm>
      </p:grpSpPr>
      <p:pic>
        <p:nvPicPr>
          <p:cNvPr descr="UM40_RGB_B_diap.png" id="72" name="Google Shape;72;p18"/>
          <p:cNvPicPr preferRelativeResize="0"/>
          <p:nvPr/>
        </p:nvPicPr>
        <p:blipFill rotWithShape="1">
          <a:blip r:embed="rId2">
            <a:alphaModFix/>
          </a:blip>
          <a:srcRect b="0" l="0" r="20929" t="0"/>
          <a:stretch/>
        </p:blipFill>
        <p:spPr>
          <a:xfrm>
            <a:off x="360001" y="4630499"/>
            <a:ext cx="1578481" cy="381853"/>
          </a:xfrm>
          <a:prstGeom prst="rect">
            <a:avLst/>
          </a:prstGeom>
          <a:noFill/>
          <a:ln>
            <a:noFill/>
          </a:ln>
        </p:spPr>
      </p:pic>
      <p:sp>
        <p:nvSpPr>
          <p:cNvPr id="73" name="Google Shape;73;p18"/>
          <p:cNvSpPr txBox="1"/>
          <p:nvPr>
            <p:ph type="ctrTitle"/>
          </p:nvPr>
        </p:nvSpPr>
        <p:spPr>
          <a:xfrm>
            <a:off x="564588" y="189852"/>
            <a:ext cx="6598200" cy="16539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FFFFFF"/>
              </a:buClr>
              <a:buSzPts val="5400"/>
              <a:buFont typeface="Calibri"/>
              <a:buNone/>
              <a:defRPr b="1" i="0" sz="5400" u="none" cap="none" strike="noStrike">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8"/>
          <p:cNvSpPr txBox="1"/>
          <p:nvPr>
            <p:ph idx="1" type="subTitle"/>
          </p:nvPr>
        </p:nvSpPr>
        <p:spPr>
          <a:xfrm>
            <a:off x="564588" y="1829639"/>
            <a:ext cx="4196700" cy="13143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FFFFFF"/>
              </a:buClr>
              <a:buSzPts val="2000"/>
              <a:buFont typeface="Arial"/>
              <a:buNone/>
              <a:defRPr b="0" i="0" sz="2000" u="none" cap="none" strike="noStrike">
                <a:solidFill>
                  <a:srgbClr val="FFFFFF"/>
                </a:solidFill>
                <a:latin typeface="Calibri"/>
                <a:ea typeface="Calibri"/>
                <a:cs typeface="Calibri"/>
                <a:sym typeface="Calibri"/>
              </a:defRPr>
            </a:lvl1pPr>
            <a:lvl2pPr lvl="1" marR="0" algn="ctr">
              <a:lnSpc>
                <a:spcPct val="100000"/>
              </a:lnSpc>
              <a:spcBef>
                <a:spcPts val="0"/>
              </a:spcBef>
              <a:spcAft>
                <a:spcPts val="0"/>
              </a:spcAft>
              <a:buClr>
                <a:srgbClr val="88898F"/>
              </a:buClr>
              <a:buSzPts val="2800"/>
              <a:buFont typeface="Merriweather Sans"/>
              <a:buNone/>
              <a:defRPr b="0" i="0" sz="2800" u="none" cap="none" strike="noStrike">
                <a:solidFill>
                  <a:srgbClr val="88898F"/>
                </a:solidFill>
                <a:latin typeface="Calibri"/>
                <a:ea typeface="Calibri"/>
                <a:cs typeface="Calibri"/>
                <a:sym typeface="Calibri"/>
              </a:defRPr>
            </a:lvl2pPr>
            <a:lvl3pPr lvl="2" marR="0" algn="ctr">
              <a:lnSpc>
                <a:spcPct val="100000"/>
              </a:lnSpc>
              <a:spcBef>
                <a:spcPts val="0"/>
              </a:spcBef>
              <a:spcAft>
                <a:spcPts val="0"/>
              </a:spcAft>
              <a:buClr>
                <a:srgbClr val="88898F"/>
              </a:buClr>
              <a:buSzPts val="2400"/>
              <a:buFont typeface="Merriweather Sans"/>
              <a:buNone/>
              <a:defRPr b="0" i="0" sz="2400" u="none" cap="none" strike="noStrike">
                <a:solidFill>
                  <a:srgbClr val="88898F"/>
                </a:solidFill>
                <a:latin typeface="Calibri"/>
                <a:ea typeface="Calibri"/>
                <a:cs typeface="Calibri"/>
                <a:sym typeface="Calibri"/>
              </a:defRPr>
            </a:lvl3pPr>
            <a:lvl4pPr lvl="3" marR="0" algn="ctr">
              <a:lnSpc>
                <a:spcPct val="100000"/>
              </a:lnSpc>
              <a:spcBef>
                <a:spcPts val="0"/>
              </a:spcBef>
              <a:spcAft>
                <a:spcPts val="0"/>
              </a:spcAft>
              <a:buClr>
                <a:srgbClr val="88898F"/>
              </a:buClr>
              <a:buSzPts val="2000"/>
              <a:buFont typeface="Merriweather Sans"/>
              <a:buNone/>
              <a:defRPr b="0" i="0" sz="2000" u="none" cap="none" strike="noStrike">
                <a:solidFill>
                  <a:srgbClr val="88898F"/>
                </a:solidFill>
                <a:latin typeface="Calibri"/>
                <a:ea typeface="Calibri"/>
                <a:cs typeface="Calibri"/>
                <a:sym typeface="Calibri"/>
              </a:defRPr>
            </a:lvl4pPr>
            <a:lvl5pPr lvl="4" marR="0" algn="ctr">
              <a:lnSpc>
                <a:spcPct val="100000"/>
              </a:lnSpc>
              <a:spcBef>
                <a:spcPts val="0"/>
              </a:spcBef>
              <a:spcAft>
                <a:spcPts val="0"/>
              </a:spcAft>
              <a:buClr>
                <a:srgbClr val="88898F"/>
              </a:buClr>
              <a:buSzPts val="2000"/>
              <a:buFont typeface="Merriweather Sans"/>
              <a:buNone/>
              <a:defRPr b="0" i="0" sz="2000" u="none" cap="none" strike="noStrike">
                <a:solidFill>
                  <a:srgbClr val="88898F"/>
                </a:solidFill>
                <a:latin typeface="Calibri"/>
                <a:ea typeface="Calibri"/>
                <a:cs typeface="Calibri"/>
                <a:sym typeface="Calibri"/>
              </a:defRPr>
            </a:lvl5pPr>
            <a:lvl6pPr lvl="5" marR="0" algn="ctr">
              <a:lnSpc>
                <a:spcPct val="100000"/>
              </a:lnSpc>
              <a:spcBef>
                <a:spcPts val="400"/>
              </a:spcBef>
              <a:spcAft>
                <a:spcPts val="0"/>
              </a:spcAft>
              <a:buClr>
                <a:srgbClr val="88898F"/>
              </a:buClr>
              <a:buSzPts val="2000"/>
              <a:buFont typeface="Arial"/>
              <a:buNone/>
              <a:defRPr b="0" i="0" sz="2000" u="none" cap="none" strike="noStrike">
                <a:solidFill>
                  <a:srgbClr val="88898F"/>
                </a:solidFill>
                <a:latin typeface="Calibri"/>
                <a:ea typeface="Calibri"/>
                <a:cs typeface="Calibri"/>
                <a:sym typeface="Calibri"/>
              </a:defRPr>
            </a:lvl6pPr>
            <a:lvl7pPr lvl="6" marR="0" algn="ctr">
              <a:lnSpc>
                <a:spcPct val="100000"/>
              </a:lnSpc>
              <a:spcBef>
                <a:spcPts val="400"/>
              </a:spcBef>
              <a:spcAft>
                <a:spcPts val="0"/>
              </a:spcAft>
              <a:buClr>
                <a:srgbClr val="88898F"/>
              </a:buClr>
              <a:buSzPts val="2000"/>
              <a:buFont typeface="Arial"/>
              <a:buNone/>
              <a:defRPr b="0" i="0" sz="2000" u="none" cap="none" strike="noStrike">
                <a:solidFill>
                  <a:srgbClr val="88898F"/>
                </a:solidFill>
                <a:latin typeface="Calibri"/>
                <a:ea typeface="Calibri"/>
                <a:cs typeface="Calibri"/>
                <a:sym typeface="Calibri"/>
              </a:defRPr>
            </a:lvl7pPr>
            <a:lvl8pPr lvl="7" marR="0" algn="ctr">
              <a:lnSpc>
                <a:spcPct val="100000"/>
              </a:lnSpc>
              <a:spcBef>
                <a:spcPts val="400"/>
              </a:spcBef>
              <a:spcAft>
                <a:spcPts val="0"/>
              </a:spcAft>
              <a:buClr>
                <a:srgbClr val="88898F"/>
              </a:buClr>
              <a:buSzPts val="2000"/>
              <a:buFont typeface="Arial"/>
              <a:buNone/>
              <a:defRPr b="0" i="0" sz="2000" u="none" cap="none" strike="noStrike">
                <a:solidFill>
                  <a:srgbClr val="88898F"/>
                </a:solidFill>
                <a:latin typeface="Calibri"/>
                <a:ea typeface="Calibri"/>
                <a:cs typeface="Calibri"/>
                <a:sym typeface="Calibri"/>
              </a:defRPr>
            </a:lvl8pPr>
            <a:lvl9pPr lvl="8" marR="0" algn="ctr">
              <a:lnSpc>
                <a:spcPct val="100000"/>
              </a:lnSpc>
              <a:spcBef>
                <a:spcPts val="400"/>
              </a:spcBef>
              <a:spcAft>
                <a:spcPts val="0"/>
              </a:spcAft>
              <a:buClr>
                <a:srgbClr val="88898F"/>
              </a:buClr>
              <a:buSzPts val="2000"/>
              <a:buFont typeface="Arial"/>
              <a:buNone/>
              <a:defRPr b="0" i="0" sz="2000" u="none" cap="none" strike="noStrike">
                <a:solidFill>
                  <a:srgbClr val="88898F"/>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dia donkerblauw">
  <p:cSld name="Tekstdia donkerblauw">
    <p:bg>
      <p:bgPr>
        <a:solidFill>
          <a:schemeClr val="accent3"/>
        </a:solidFill>
      </p:bgPr>
    </p:bg>
    <p:spTree>
      <p:nvGrpSpPr>
        <p:cNvPr id="75" name="Shape 75"/>
        <p:cNvGrpSpPr/>
        <p:nvPr/>
      </p:nvGrpSpPr>
      <p:grpSpPr>
        <a:xfrm>
          <a:off x="0" y="0"/>
          <a:ext cx="0" cy="0"/>
          <a:chOff x="0" y="0"/>
          <a:chExt cx="0" cy="0"/>
        </a:xfrm>
      </p:grpSpPr>
      <p:sp>
        <p:nvSpPr>
          <p:cNvPr id="76" name="Google Shape;76;p19"/>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dk2"/>
              </a:buClr>
              <a:buSzPts val="3200"/>
              <a:buFont typeface="Calibri"/>
              <a:buNone/>
              <a:defRPr b="1" i="0" sz="3200" u="none" cap="none" strike="noStrike">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7" name="Google Shape;77;p19"/>
          <p:cNvSpPr txBox="1"/>
          <p:nvPr>
            <p:ph idx="1" type="body"/>
          </p:nvPr>
        </p:nvSpPr>
        <p:spPr>
          <a:xfrm>
            <a:off x="360000" y="972000"/>
            <a:ext cx="8326800" cy="3333900"/>
          </a:xfrm>
          <a:prstGeom prst="rect">
            <a:avLst/>
          </a:prstGeom>
          <a:noFill/>
          <a:ln>
            <a:noFill/>
          </a:ln>
        </p:spPr>
        <p:txBody>
          <a:bodyPr anchorCtr="0" anchor="t" bIns="0" lIns="0" spcFirstLastPara="1" rIns="0" wrap="square" tIns="0">
            <a:noAutofit/>
          </a:bodyPr>
          <a:lstStyle>
            <a:lvl1pPr indent="-431800" lvl="0" marL="457200" marR="0" algn="l">
              <a:lnSpc>
                <a:spcPct val="100000"/>
              </a:lnSpc>
              <a:spcBef>
                <a:spcPts val="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algn="l">
              <a:lnSpc>
                <a:spcPct val="100000"/>
              </a:lnSpc>
              <a:spcBef>
                <a:spcPts val="0"/>
              </a:spcBef>
              <a:spcAft>
                <a:spcPts val="0"/>
              </a:spcAft>
              <a:buClr>
                <a:schemeClr val="lt1"/>
              </a:buClr>
              <a:buSzPts val="2800"/>
              <a:buFont typeface="Merriweather Sans"/>
              <a:buChar char="-"/>
              <a:defRPr b="0" i="0" sz="2800" u="none" cap="none" strike="noStrike">
                <a:solidFill>
                  <a:schemeClr val="lt1"/>
                </a:solidFill>
                <a:latin typeface="Calibri"/>
                <a:ea typeface="Calibri"/>
                <a:cs typeface="Calibri"/>
                <a:sym typeface="Calibri"/>
              </a:defRPr>
            </a:lvl2pPr>
            <a:lvl3pPr indent="-381000" lvl="2" marL="1371600" marR="0" algn="l">
              <a:lnSpc>
                <a:spcPct val="100000"/>
              </a:lnSpc>
              <a:spcBef>
                <a:spcPts val="0"/>
              </a:spcBef>
              <a:spcAft>
                <a:spcPts val="0"/>
              </a:spcAft>
              <a:buClr>
                <a:schemeClr val="lt1"/>
              </a:buClr>
              <a:buSzPts val="2400"/>
              <a:buFont typeface="Merriweather Sans"/>
              <a:buChar char="-"/>
              <a:defRPr b="0" i="0" sz="2400" u="none" cap="none" strike="noStrike">
                <a:solidFill>
                  <a:schemeClr val="lt1"/>
                </a:solidFill>
                <a:latin typeface="Calibri"/>
                <a:ea typeface="Calibri"/>
                <a:cs typeface="Calibri"/>
                <a:sym typeface="Calibri"/>
              </a:defRPr>
            </a:lvl3pPr>
            <a:lvl4pPr indent="-355600" lvl="3" marL="1828800" marR="0" algn="l">
              <a:lnSpc>
                <a:spcPct val="100000"/>
              </a:lnSpc>
              <a:spcBef>
                <a:spcPts val="0"/>
              </a:spcBef>
              <a:spcAft>
                <a:spcPts val="0"/>
              </a:spcAft>
              <a:buClr>
                <a:schemeClr val="lt1"/>
              </a:buClr>
              <a:buSzPts val="2000"/>
              <a:buFont typeface="Merriweather Sans"/>
              <a:buChar char="-"/>
              <a:defRPr b="0" i="0" sz="2000" u="none" cap="none" strike="noStrike">
                <a:solidFill>
                  <a:schemeClr val="lt1"/>
                </a:solidFill>
                <a:latin typeface="Calibri"/>
                <a:ea typeface="Calibri"/>
                <a:cs typeface="Calibri"/>
                <a:sym typeface="Calibri"/>
              </a:defRPr>
            </a:lvl4pPr>
            <a:lvl5pPr indent="-355600" lvl="4" marL="2286000" marR="0" algn="l">
              <a:lnSpc>
                <a:spcPct val="100000"/>
              </a:lnSpc>
              <a:spcBef>
                <a:spcPts val="0"/>
              </a:spcBef>
              <a:spcAft>
                <a:spcPts val="0"/>
              </a:spcAft>
              <a:buClr>
                <a:schemeClr val="lt1"/>
              </a:buClr>
              <a:buSzPts val="2000"/>
              <a:buFont typeface="Merriweather Sans"/>
              <a:buChar char="-"/>
              <a:defRPr b="0" i="0" sz="2000" u="none" cap="none" strike="noStrike">
                <a:solidFill>
                  <a:schemeClr val="lt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19"/>
          <p:cNvSpPr txBox="1"/>
          <p:nvPr>
            <p:ph idx="10" type="dt"/>
          </p:nvPr>
        </p:nvSpPr>
        <p:spPr>
          <a:xfrm>
            <a:off x="3234468" y="4738971"/>
            <a:ext cx="914400" cy="273900"/>
          </a:xfrm>
          <a:prstGeom prst="rect">
            <a:avLst/>
          </a:prstGeom>
          <a:noFill/>
          <a:ln>
            <a:noFill/>
          </a:ln>
        </p:spPr>
        <p:txBody>
          <a:bodyPr anchorCtr="0" anchor="t" bIns="0" lIns="0" spcFirstLastPara="1" rIns="0" wrap="square" tIns="0">
            <a:noAutofit/>
          </a:bodyPr>
          <a:lstStyle>
            <a:lvl1pPr lvl="0" marR="0" algn="r">
              <a:lnSpc>
                <a:spcPct val="100000"/>
              </a:lnSpc>
              <a:spcBef>
                <a:spcPts val="0"/>
              </a:spcBef>
              <a:spcAft>
                <a:spcPts val="0"/>
              </a:spcAft>
              <a:buSzPts val="1400"/>
              <a:buNone/>
              <a:defRPr b="0" i="0" sz="10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9"/>
          <p:cNvSpPr txBox="1"/>
          <p:nvPr>
            <p:ph idx="11" type="ftr"/>
          </p:nvPr>
        </p:nvSpPr>
        <p:spPr>
          <a:xfrm>
            <a:off x="4273246" y="4738971"/>
            <a:ext cx="3977700" cy="273900"/>
          </a:xfrm>
          <a:prstGeom prst="rect">
            <a:avLst/>
          </a:prstGeom>
          <a:noFill/>
          <a:ln>
            <a:noFill/>
          </a:ln>
        </p:spPr>
        <p:txBody>
          <a:bodyPr anchorCtr="0" anchor="t" bIns="0" lIns="0" spcFirstLastPara="1" rIns="0" wrap="square" tIns="0">
            <a:noAutofit/>
          </a:bodyPr>
          <a:lstStyle>
            <a:lvl1pPr lvl="0" marR="0" algn="r">
              <a:lnSpc>
                <a:spcPct val="100000"/>
              </a:lnSpc>
              <a:spcBef>
                <a:spcPts val="0"/>
              </a:spcBef>
              <a:spcAft>
                <a:spcPts val="0"/>
              </a:spcAft>
              <a:buSzPts val="1400"/>
              <a:buNone/>
              <a:defRPr b="0" i="0" sz="10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9"/>
          <p:cNvSpPr txBox="1"/>
          <p:nvPr>
            <p:ph idx="12" type="sldNum"/>
          </p:nvPr>
        </p:nvSpPr>
        <p:spPr>
          <a:xfrm>
            <a:off x="8316142" y="4738800"/>
            <a:ext cx="370800" cy="273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UM40_RGB_B_diap.png" id="81" name="Google Shape;81;p19"/>
          <p:cNvPicPr preferRelativeResize="0"/>
          <p:nvPr/>
        </p:nvPicPr>
        <p:blipFill rotWithShape="1">
          <a:blip r:embed="rId2">
            <a:alphaModFix/>
          </a:blip>
          <a:srcRect b="0" l="0" r="21234" t="0"/>
          <a:stretch/>
        </p:blipFill>
        <p:spPr>
          <a:xfrm>
            <a:off x="360001" y="4630499"/>
            <a:ext cx="1572409" cy="38185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dia lichtblauw">
  <p:cSld name="Tekstdia lichtblauw">
    <p:bg>
      <p:bgPr>
        <a:solidFill>
          <a:schemeClr val="dk2"/>
        </a:solidFill>
      </p:bgPr>
    </p:bg>
    <p:spTree>
      <p:nvGrpSpPr>
        <p:cNvPr id="82" name="Shape 82"/>
        <p:cNvGrpSpPr/>
        <p:nvPr/>
      </p:nvGrpSpPr>
      <p:grpSpPr>
        <a:xfrm>
          <a:off x="0" y="0"/>
          <a:ext cx="0" cy="0"/>
          <a:chOff x="0" y="0"/>
          <a:chExt cx="0" cy="0"/>
        </a:xfrm>
      </p:grpSpPr>
      <p:sp>
        <p:nvSpPr>
          <p:cNvPr id="83" name="Google Shape;83;p20"/>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FFFFFF"/>
              </a:buClr>
              <a:buSzPts val="3200"/>
              <a:buFont typeface="Calibri"/>
              <a:buNone/>
              <a:defRPr b="1" i="0" sz="3200" u="none" cap="none" strike="noStrike">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4" name="Google Shape;84;p20"/>
          <p:cNvSpPr txBox="1"/>
          <p:nvPr>
            <p:ph idx="1" type="body"/>
          </p:nvPr>
        </p:nvSpPr>
        <p:spPr>
          <a:xfrm>
            <a:off x="360000" y="972000"/>
            <a:ext cx="8326800" cy="3333900"/>
          </a:xfrm>
          <a:prstGeom prst="rect">
            <a:avLst/>
          </a:prstGeom>
          <a:noFill/>
          <a:ln>
            <a:noFill/>
          </a:ln>
        </p:spPr>
        <p:txBody>
          <a:bodyPr anchorCtr="0" anchor="t" bIns="0" lIns="0" spcFirstLastPara="1" rIns="0" wrap="square" tIns="0">
            <a:noAutofit/>
          </a:bodyPr>
          <a:lstStyle>
            <a:lvl1pPr indent="-431800" lvl="0" marL="457200" marR="0" algn="l">
              <a:lnSpc>
                <a:spcPct val="100000"/>
              </a:lnSpc>
              <a:spcBef>
                <a:spcPts val="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algn="l">
              <a:lnSpc>
                <a:spcPct val="100000"/>
              </a:lnSpc>
              <a:spcBef>
                <a:spcPts val="0"/>
              </a:spcBef>
              <a:spcAft>
                <a:spcPts val="0"/>
              </a:spcAft>
              <a:buClr>
                <a:schemeClr val="lt1"/>
              </a:buClr>
              <a:buSzPts val="2800"/>
              <a:buFont typeface="Merriweather Sans"/>
              <a:buChar char="-"/>
              <a:defRPr b="0" i="0" sz="2800" u="none" cap="none" strike="noStrike">
                <a:solidFill>
                  <a:schemeClr val="lt1"/>
                </a:solidFill>
                <a:latin typeface="Calibri"/>
                <a:ea typeface="Calibri"/>
                <a:cs typeface="Calibri"/>
                <a:sym typeface="Calibri"/>
              </a:defRPr>
            </a:lvl2pPr>
            <a:lvl3pPr indent="-381000" lvl="2" marL="1371600" marR="0" algn="l">
              <a:lnSpc>
                <a:spcPct val="100000"/>
              </a:lnSpc>
              <a:spcBef>
                <a:spcPts val="0"/>
              </a:spcBef>
              <a:spcAft>
                <a:spcPts val="0"/>
              </a:spcAft>
              <a:buClr>
                <a:schemeClr val="lt1"/>
              </a:buClr>
              <a:buSzPts val="2400"/>
              <a:buFont typeface="Merriweather Sans"/>
              <a:buChar char="-"/>
              <a:defRPr b="0" i="0" sz="2400" u="none" cap="none" strike="noStrike">
                <a:solidFill>
                  <a:schemeClr val="lt1"/>
                </a:solidFill>
                <a:latin typeface="Calibri"/>
                <a:ea typeface="Calibri"/>
                <a:cs typeface="Calibri"/>
                <a:sym typeface="Calibri"/>
              </a:defRPr>
            </a:lvl3pPr>
            <a:lvl4pPr indent="-355600" lvl="3" marL="1828800" marR="0" algn="l">
              <a:lnSpc>
                <a:spcPct val="100000"/>
              </a:lnSpc>
              <a:spcBef>
                <a:spcPts val="0"/>
              </a:spcBef>
              <a:spcAft>
                <a:spcPts val="0"/>
              </a:spcAft>
              <a:buClr>
                <a:schemeClr val="lt1"/>
              </a:buClr>
              <a:buSzPts val="2000"/>
              <a:buFont typeface="Merriweather Sans"/>
              <a:buChar char="-"/>
              <a:defRPr b="0" i="0" sz="2000" u="none" cap="none" strike="noStrike">
                <a:solidFill>
                  <a:schemeClr val="lt1"/>
                </a:solidFill>
                <a:latin typeface="Calibri"/>
                <a:ea typeface="Calibri"/>
                <a:cs typeface="Calibri"/>
                <a:sym typeface="Calibri"/>
              </a:defRPr>
            </a:lvl4pPr>
            <a:lvl5pPr indent="-355600" lvl="4" marL="2286000" marR="0" algn="l">
              <a:lnSpc>
                <a:spcPct val="100000"/>
              </a:lnSpc>
              <a:spcBef>
                <a:spcPts val="0"/>
              </a:spcBef>
              <a:spcAft>
                <a:spcPts val="0"/>
              </a:spcAft>
              <a:buClr>
                <a:schemeClr val="lt1"/>
              </a:buClr>
              <a:buSzPts val="2000"/>
              <a:buFont typeface="Merriweather Sans"/>
              <a:buChar char="-"/>
              <a:defRPr b="0" i="0" sz="2000" u="none" cap="none" strike="noStrike">
                <a:solidFill>
                  <a:schemeClr val="lt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Google Shape;85;p20"/>
          <p:cNvSpPr txBox="1"/>
          <p:nvPr>
            <p:ph idx="10" type="dt"/>
          </p:nvPr>
        </p:nvSpPr>
        <p:spPr>
          <a:xfrm>
            <a:off x="3234468" y="4738971"/>
            <a:ext cx="914400" cy="273900"/>
          </a:xfrm>
          <a:prstGeom prst="rect">
            <a:avLst/>
          </a:prstGeom>
          <a:noFill/>
          <a:ln>
            <a:noFill/>
          </a:ln>
        </p:spPr>
        <p:txBody>
          <a:bodyPr anchorCtr="0" anchor="t" bIns="0" lIns="0" spcFirstLastPara="1" rIns="0" wrap="square" tIns="0">
            <a:noAutofit/>
          </a:bodyPr>
          <a:lstStyle>
            <a:lvl1pPr lvl="0" marR="0" algn="r">
              <a:lnSpc>
                <a:spcPct val="100000"/>
              </a:lnSpc>
              <a:spcBef>
                <a:spcPts val="0"/>
              </a:spcBef>
              <a:spcAft>
                <a:spcPts val="0"/>
              </a:spcAft>
              <a:buSzPts val="1400"/>
              <a:buNone/>
              <a:defRPr b="0" i="0" sz="10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20"/>
          <p:cNvSpPr txBox="1"/>
          <p:nvPr>
            <p:ph idx="11" type="ftr"/>
          </p:nvPr>
        </p:nvSpPr>
        <p:spPr>
          <a:xfrm>
            <a:off x="4273246" y="4738971"/>
            <a:ext cx="3977700" cy="273900"/>
          </a:xfrm>
          <a:prstGeom prst="rect">
            <a:avLst/>
          </a:prstGeom>
          <a:noFill/>
          <a:ln>
            <a:noFill/>
          </a:ln>
        </p:spPr>
        <p:txBody>
          <a:bodyPr anchorCtr="0" anchor="t" bIns="0" lIns="0" spcFirstLastPara="1" rIns="0" wrap="square" tIns="0">
            <a:noAutofit/>
          </a:bodyPr>
          <a:lstStyle>
            <a:lvl1pPr lvl="0" marR="0" algn="r">
              <a:lnSpc>
                <a:spcPct val="100000"/>
              </a:lnSpc>
              <a:spcBef>
                <a:spcPts val="0"/>
              </a:spcBef>
              <a:spcAft>
                <a:spcPts val="0"/>
              </a:spcAft>
              <a:buSzPts val="1400"/>
              <a:buNone/>
              <a:defRPr b="0" i="0" sz="10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20"/>
          <p:cNvSpPr txBox="1"/>
          <p:nvPr>
            <p:ph idx="12" type="sldNum"/>
          </p:nvPr>
        </p:nvSpPr>
        <p:spPr>
          <a:xfrm>
            <a:off x="8316142" y="4738800"/>
            <a:ext cx="370800" cy="273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UM40_RGB_B_blauw.png" id="88" name="Google Shape;88;p20"/>
          <p:cNvPicPr preferRelativeResize="0"/>
          <p:nvPr/>
        </p:nvPicPr>
        <p:blipFill rotWithShape="1">
          <a:blip r:embed="rId2">
            <a:alphaModFix/>
          </a:blip>
          <a:srcRect b="0" l="0" r="20317" t="0"/>
          <a:stretch/>
        </p:blipFill>
        <p:spPr>
          <a:xfrm>
            <a:off x="360001" y="4630501"/>
            <a:ext cx="1590639" cy="38185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Foto dia">
  <p:cSld name="Tekst/Foto dia">
    <p:spTree>
      <p:nvGrpSpPr>
        <p:cNvPr id="89" name="Shape 89"/>
        <p:cNvGrpSpPr/>
        <p:nvPr/>
      </p:nvGrpSpPr>
      <p:grpSpPr>
        <a:xfrm>
          <a:off x="0" y="0"/>
          <a:ext cx="0" cy="0"/>
          <a:chOff x="0" y="0"/>
          <a:chExt cx="0" cy="0"/>
        </a:xfrm>
      </p:grpSpPr>
      <p:sp>
        <p:nvSpPr>
          <p:cNvPr id="90" name="Google Shape;90;p21"/>
          <p:cNvSpPr txBox="1"/>
          <p:nvPr>
            <p:ph type="title"/>
          </p:nvPr>
        </p:nvSpPr>
        <p:spPr>
          <a:xfrm>
            <a:off x="360001" y="310695"/>
            <a:ext cx="3934500" cy="11745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dk2"/>
              </a:buClr>
              <a:buSzPts val="3200"/>
              <a:buFont typeface="Calibri"/>
              <a:buNone/>
              <a:defRPr b="1" i="0" sz="3200" u="none" cap="none" strike="noStrike">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1" name="Google Shape;91;p21"/>
          <p:cNvSpPr txBox="1"/>
          <p:nvPr>
            <p:ph idx="1" type="body"/>
          </p:nvPr>
        </p:nvSpPr>
        <p:spPr>
          <a:xfrm>
            <a:off x="360001" y="1485117"/>
            <a:ext cx="3934500" cy="2857500"/>
          </a:xfrm>
          <a:prstGeom prst="rect">
            <a:avLst/>
          </a:prstGeom>
          <a:noFill/>
          <a:ln>
            <a:noFill/>
          </a:ln>
        </p:spPr>
        <p:txBody>
          <a:bodyPr anchorCtr="0" anchor="t" bIns="0" lIns="0" spcFirstLastPara="1" rIns="0" wrap="square" tIns="0">
            <a:noAutofit/>
          </a:bodyPr>
          <a:lstStyle>
            <a:lvl1pPr indent="-431800" lvl="0" marL="457200" marR="0" algn="l">
              <a:lnSpc>
                <a:spcPct val="100000"/>
              </a:lnSpc>
              <a:spcBef>
                <a:spcPts val="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0"/>
              </a:spcBef>
              <a:spcAft>
                <a:spcPts val="0"/>
              </a:spcAft>
              <a:buClr>
                <a:schemeClr val="dk1"/>
              </a:buClr>
              <a:buSzPts val="2800"/>
              <a:buFont typeface="Merriweather Sans"/>
              <a:buChar char="-"/>
              <a:defRPr b="0" i="0" sz="2800" u="none" cap="none" strike="noStrike">
                <a:solidFill>
                  <a:schemeClr val="dk1"/>
                </a:solidFill>
                <a:latin typeface="Calibri"/>
                <a:ea typeface="Calibri"/>
                <a:cs typeface="Calibri"/>
                <a:sym typeface="Calibri"/>
              </a:defRPr>
            </a:lvl2pPr>
            <a:lvl3pPr indent="-228600" lvl="2" marL="1371600" marR="0" algn="l">
              <a:lnSpc>
                <a:spcPct val="100000"/>
              </a:lnSpc>
              <a:spcBef>
                <a:spcPts val="0"/>
              </a:spcBef>
              <a:spcAft>
                <a:spcPts val="0"/>
              </a:spcAft>
              <a:buClr>
                <a:schemeClr val="dk1"/>
              </a:buClr>
              <a:buSzPts val="2400"/>
              <a:buFont typeface="Merriweather Sans"/>
              <a:buNone/>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0"/>
              </a:spcBef>
              <a:spcAft>
                <a:spcPts val="0"/>
              </a:spcAft>
              <a:buClr>
                <a:schemeClr val="dk1"/>
              </a:buClr>
              <a:buSzPts val="2000"/>
              <a:buFont typeface="Merriweather Sans"/>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0"/>
              </a:spcBef>
              <a:spcAft>
                <a:spcPts val="0"/>
              </a:spcAft>
              <a:buClr>
                <a:schemeClr val="dk1"/>
              </a:buClr>
              <a:buSzPts val="2000"/>
              <a:buFont typeface="Merriweather Sans"/>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21"/>
          <p:cNvSpPr txBox="1"/>
          <p:nvPr>
            <p:ph idx="10" type="dt"/>
          </p:nvPr>
        </p:nvSpPr>
        <p:spPr>
          <a:xfrm>
            <a:off x="4595043" y="4738971"/>
            <a:ext cx="550800" cy="273900"/>
          </a:xfrm>
          <a:prstGeom prst="rect">
            <a:avLst/>
          </a:prstGeom>
          <a:noFill/>
          <a:ln>
            <a:noFill/>
          </a:ln>
        </p:spPr>
        <p:txBody>
          <a:bodyPr anchorCtr="0" anchor="t" bIns="0" lIns="0" spcFirstLastPara="1" rIns="0" wrap="square" tIns="0">
            <a:noAutofit/>
          </a:bodyPr>
          <a:lstStyle>
            <a:lvl1pPr lvl="0" marR="0" algn="r">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21"/>
          <p:cNvSpPr txBox="1"/>
          <p:nvPr>
            <p:ph idx="11" type="ftr"/>
          </p:nvPr>
        </p:nvSpPr>
        <p:spPr>
          <a:xfrm>
            <a:off x="4745252" y="4738971"/>
            <a:ext cx="3450000" cy="273900"/>
          </a:xfrm>
          <a:prstGeom prst="rect">
            <a:avLst/>
          </a:prstGeom>
          <a:noFill/>
          <a:ln>
            <a:noFill/>
          </a:ln>
        </p:spPr>
        <p:txBody>
          <a:bodyPr anchorCtr="0" anchor="t" bIns="0" lIns="0" spcFirstLastPara="1" rIns="0" wrap="square" tIns="0">
            <a:noAutofit/>
          </a:bodyPr>
          <a:lstStyle>
            <a:lvl1pPr lvl="0" marR="0" algn="r">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21"/>
          <p:cNvSpPr txBox="1"/>
          <p:nvPr>
            <p:ph idx="12" type="sldNum"/>
          </p:nvPr>
        </p:nvSpPr>
        <p:spPr>
          <a:xfrm>
            <a:off x="8195205" y="4738800"/>
            <a:ext cx="570000" cy="273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21"/>
          <p:cNvSpPr/>
          <p:nvPr>
            <p:ph idx="2" type="pic"/>
          </p:nvPr>
        </p:nvSpPr>
        <p:spPr>
          <a:xfrm>
            <a:off x="4595044" y="0"/>
            <a:ext cx="4548900" cy="5143500"/>
          </a:xfrm>
          <a:prstGeom prst="rect">
            <a:avLst/>
          </a:prstGeom>
          <a:solidFill>
            <a:srgbClr val="D8D8D8"/>
          </a:solidFill>
          <a:ln>
            <a:noFill/>
          </a:ln>
        </p:spPr>
      </p:sp>
      <p:pic>
        <p:nvPicPr>
          <p:cNvPr id="96" name="Google Shape;96;p21"/>
          <p:cNvPicPr preferRelativeResize="0"/>
          <p:nvPr/>
        </p:nvPicPr>
        <p:blipFill rotWithShape="1">
          <a:blip r:embed="rId2">
            <a:alphaModFix/>
          </a:blip>
          <a:srcRect b="0" l="0" r="19767" t="0"/>
          <a:stretch/>
        </p:blipFill>
        <p:spPr>
          <a:xfrm>
            <a:off x="360001" y="4630216"/>
            <a:ext cx="1602792" cy="37973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dia">
  <p:cSld name="Fotodia">
    <p:bg>
      <p:bgPr>
        <a:solidFill>
          <a:schemeClr val="lt1"/>
        </a:solidFill>
      </p:bgPr>
    </p:bg>
    <p:spTree>
      <p:nvGrpSpPr>
        <p:cNvPr id="97" name="Shape 97"/>
        <p:cNvGrpSpPr/>
        <p:nvPr/>
      </p:nvGrpSpPr>
      <p:grpSpPr>
        <a:xfrm>
          <a:off x="0" y="0"/>
          <a:ext cx="0" cy="0"/>
          <a:chOff x="0" y="0"/>
          <a:chExt cx="0" cy="0"/>
        </a:xfrm>
      </p:grpSpPr>
      <p:sp>
        <p:nvSpPr>
          <p:cNvPr id="98" name="Google Shape;98;p22"/>
          <p:cNvSpPr/>
          <p:nvPr>
            <p:ph idx="2" type="pic"/>
          </p:nvPr>
        </p:nvSpPr>
        <p:spPr>
          <a:xfrm>
            <a:off x="0" y="0"/>
            <a:ext cx="9144000" cy="5143500"/>
          </a:xfrm>
          <a:prstGeom prst="rect">
            <a:avLst/>
          </a:prstGeom>
          <a:solidFill>
            <a:srgbClr val="D8D8D8"/>
          </a:solidFill>
          <a:ln>
            <a:noFill/>
          </a:ln>
        </p:spPr>
      </p:sp>
      <p:sp>
        <p:nvSpPr>
          <p:cNvPr id="99" name="Google Shape;99;p22"/>
          <p:cNvSpPr txBox="1"/>
          <p:nvPr>
            <p:ph idx="10" type="dt"/>
          </p:nvPr>
        </p:nvSpPr>
        <p:spPr>
          <a:xfrm>
            <a:off x="3234468" y="4738971"/>
            <a:ext cx="914400" cy="273900"/>
          </a:xfrm>
          <a:prstGeom prst="rect">
            <a:avLst/>
          </a:prstGeom>
          <a:noFill/>
          <a:ln>
            <a:noFill/>
          </a:ln>
        </p:spPr>
        <p:txBody>
          <a:bodyPr anchorCtr="0" anchor="t" bIns="0" lIns="0" spcFirstLastPara="1" rIns="0" wrap="square" tIns="0">
            <a:noAutofit/>
          </a:bodyPr>
          <a:lstStyle>
            <a:lvl1pPr lvl="0" marR="0" algn="r">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22"/>
          <p:cNvSpPr txBox="1"/>
          <p:nvPr>
            <p:ph idx="11" type="ftr"/>
          </p:nvPr>
        </p:nvSpPr>
        <p:spPr>
          <a:xfrm>
            <a:off x="4359967" y="4738800"/>
            <a:ext cx="3741900" cy="273900"/>
          </a:xfrm>
          <a:prstGeom prst="rect">
            <a:avLst/>
          </a:prstGeom>
          <a:noFill/>
          <a:ln>
            <a:noFill/>
          </a:ln>
        </p:spPr>
        <p:txBody>
          <a:bodyPr anchorCtr="0" anchor="t" bIns="0" lIns="0" spcFirstLastPara="1" rIns="0" wrap="square" tIns="0">
            <a:noAutofit/>
          </a:bodyPr>
          <a:lstStyle>
            <a:lvl1pPr lvl="0" marR="0" algn="r">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22"/>
          <p:cNvSpPr txBox="1"/>
          <p:nvPr>
            <p:ph idx="12" type="sldNum"/>
          </p:nvPr>
        </p:nvSpPr>
        <p:spPr>
          <a:xfrm>
            <a:off x="8316142" y="4738800"/>
            <a:ext cx="370800" cy="273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2"/>
          <p:cNvSpPr txBox="1"/>
          <p:nvPr>
            <p:ph idx="1" type="body"/>
          </p:nvPr>
        </p:nvSpPr>
        <p:spPr>
          <a:xfrm>
            <a:off x="358700" y="4686937"/>
            <a:ext cx="1533600" cy="2334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lvl1pPr indent="-228600" lvl="0" marL="457200" marR="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algn="l">
              <a:lnSpc>
                <a:spcPct val="100000"/>
              </a:lnSpc>
              <a:spcBef>
                <a:spcPts val="0"/>
              </a:spcBef>
              <a:spcAft>
                <a:spcPts val="0"/>
              </a:spcAft>
              <a:buClr>
                <a:schemeClr val="dk1"/>
              </a:buClr>
              <a:buSzPts val="800"/>
              <a:buFont typeface="Merriweather Sans"/>
              <a:buNone/>
              <a:defRPr b="0" i="0" sz="800" u="none" cap="none" strike="noStrike">
                <a:solidFill>
                  <a:schemeClr val="dk1"/>
                </a:solidFill>
                <a:latin typeface="Calibri"/>
                <a:ea typeface="Calibri"/>
                <a:cs typeface="Calibri"/>
                <a:sym typeface="Calibri"/>
              </a:defRPr>
            </a:lvl2pPr>
            <a:lvl3pPr indent="-228600" lvl="2" marL="1371600" marR="0" algn="l">
              <a:lnSpc>
                <a:spcPct val="100000"/>
              </a:lnSpc>
              <a:spcBef>
                <a:spcPts val="0"/>
              </a:spcBef>
              <a:spcAft>
                <a:spcPts val="0"/>
              </a:spcAft>
              <a:buClr>
                <a:schemeClr val="dk1"/>
              </a:buClr>
              <a:buSzPts val="800"/>
              <a:buFont typeface="Merriweather Sans"/>
              <a:buNone/>
              <a:defRPr b="0" i="0" sz="800" u="none" cap="none" strike="noStrike">
                <a:solidFill>
                  <a:schemeClr val="dk1"/>
                </a:solidFill>
                <a:latin typeface="Calibri"/>
                <a:ea typeface="Calibri"/>
                <a:cs typeface="Calibri"/>
                <a:sym typeface="Calibri"/>
              </a:defRPr>
            </a:lvl3pPr>
            <a:lvl4pPr indent="-228600" lvl="3" marL="1828800" marR="0" algn="l">
              <a:lnSpc>
                <a:spcPct val="100000"/>
              </a:lnSpc>
              <a:spcBef>
                <a:spcPts val="0"/>
              </a:spcBef>
              <a:spcAft>
                <a:spcPts val="0"/>
              </a:spcAft>
              <a:buClr>
                <a:schemeClr val="dk1"/>
              </a:buClr>
              <a:buSzPts val="800"/>
              <a:buFont typeface="Merriweather Sans"/>
              <a:buNone/>
              <a:defRPr b="0" i="0" sz="800" u="none" cap="none" strike="noStrike">
                <a:solidFill>
                  <a:schemeClr val="dk1"/>
                </a:solidFill>
                <a:latin typeface="Calibri"/>
                <a:ea typeface="Calibri"/>
                <a:cs typeface="Calibri"/>
                <a:sym typeface="Calibri"/>
              </a:defRPr>
            </a:lvl4pPr>
            <a:lvl5pPr indent="-228600" lvl="4" marL="2286000" marR="0" algn="l">
              <a:lnSpc>
                <a:spcPct val="100000"/>
              </a:lnSpc>
              <a:spcBef>
                <a:spcPts val="0"/>
              </a:spcBef>
              <a:spcAft>
                <a:spcPts val="0"/>
              </a:spcAft>
              <a:buClr>
                <a:schemeClr val="dk1"/>
              </a:buClr>
              <a:buSzPts val="800"/>
              <a:buFont typeface="Merriweather Sans"/>
              <a:buNone/>
              <a:defRPr b="0" i="0" sz="8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eldia">
  <p:cSld name="Tabeldia">
    <p:spTree>
      <p:nvGrpSpPr>
        <p:cNvPr id="103" name="Shape 103"/>
        <p:cNvGrpSpPr/>
        <p:nvPr/>
      </p:nvGrpSpPr>
      <p:grpSpPr>
        <a:xfrm>
          <a:off x="0" y="0"/>
          <a:ext cx="0" cy="0"/>
          <a:chOff x="0" y="0"/>
          <a:chExt cx="0" cy="0"/>
        </a:xfrm>
      </p:grpSpPr>
      <p:sp>
        <p:nvSpPr>
          <p:cNvPr id="104" name="Google Shape;104;p23"/>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dk2"/>
              </a:buClr>
              <a:buSzPts val="3200"/>
              <a:buFont typeface="Calibri"/>
              <a:buNone/>
              <a:defRPr b="1" i="0" sz="3200" u="none" cap="none" strike="noStrike">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05" name="Google Shape;105;p23"/>
          <p:cNvSpPr txBox="1"/>
          <p:nvPr>
            <p:ph idx="10" type="dt"/>
          </p:nvPr>
        </p:nvSpPr>
        <p:spPr>
          <a:xfrm>
            <a:off x="3234468" y="4738971"/>
            <a:ext cx="914400" cy="273900"/>
          </a:xfrm>
          <a:prstGeom prst="rect">
            <a:avLst/>
          </a:prstGeom>
          <a:noFill/>
          <a:ln>
            <a:noFill/>
          </a:ln>
        </p:spPr>
        <p:txBody>
          <a:bodyPr anchorCtr="0" anchor="t" bIns="0" lIns="0" spcFirstLastPara="1" rIns="0" wrap="square" tIns="0">
            <a:noAutofit/>
          </a:bodyPr>
          <a:lstStyle>
            <a:lvl1pPr lvl="0" marR="0" algn="r">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Google Shape;106;p23"/>
          <p:cNvSpPr txBox="1"/>
          <p:nvPr>
            <p:ph idx="11" type="ftr"/>
          </p:nvPr>
        </p:nvSpPr>
        <p:spPr>
          <a:xfrm>
            <a:off x="4273246" y="4738971"/>
            <a:ext cx="3977700" cy="273900"/>
          </a:xfrm>
          <a:prstGeom prst="rect">
            <a:avLst/>
          </a:prstGeom>
          <a:noFill/>
          <a:ln>
            <a:noFill/>
          </a:ln>
        </p:spPr>
        <p:txBody>
          <a:bodyPr anchorCtr="0" anchor="t" bIns="0" lIns="0" spcFirstLastPara="1" rIns="0" wrap="square" tIns="0">
            <a:noAutofit/>
          </a:bodyPr>
          <a:lstStyle>
            <a:lvl1pPr lvl="0" marR="0" algn="r">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23"/>
          <p:cNvSpPr txBox="1"/>
          <p:nvPr>
            <p:ph idx="12" type="sldNum"/>
          </p:nvPr>
        </p:nvSpPr>
        <p:spPr>
          <a:xfrm>
            <a:off x="8316142" y="4738800"/>
            <a:ext cx="370800" cy="2739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08" name="Google Shape;108;p23"/>
          <p:cNvPicPr preferRelativeResize="0"/>
          <p:nvPr/>
        </p:nvPicPr>
        <p:blipFill rotWithShape="1">
          <a:blip r:embed="rId2">
            <a:alphaModFix/>
          </a:blip>
          <a:srcRect b="0" l="0" r="19767" t="0"/>
          <a:stretch/>
        </p:blipFill>
        <p:spPr>
          <a:xfrm>
            <a:off x="360001" y="4630216"/>
            <a:ext cx="1602792" cy="37973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1C4587"/>
              </a:buClr>
              <a:buSzPts val="3200"/>
              <a:buFont typeface="Calibri"/>
              <a:buNone/>
              <a:defRPr b="1" i="0" sz="3200" u="none" cap="none" strike="noStrike">
                <a:solidFill>
                  <a:srgbClr val="1C4587"/>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360000" y="972000"/>
            <a:ext cx="8326800" cy="3333900"/>
          </a:xfrm>
          <a:prstGeom prst="rect">
            <a:avLst/>
          </a:prstGeom>
          <a:noFill/>
          <a:ln>
            <a:noFill/>
          </a:ln>
        </p:spPr>
        <p:txBody>
          <a:bodyPr anchorCtr="0" anchor="t" bIns="0" lIns="0" spcFirstLastPara="1" rIns="0" wrap="square" tIns="0">
            <a:noAutofit/>
          </a:bodyPr>
          <a:lstStyle>
            <a:lvl1pPr indent="-431800" lvl="0" marL="457200" marR="0" rtl="0" algn="l">
              <a:lnSpc>
                <a:spcPct val="100000"/>
              </a:lnSpc>
              <a:spcBef>
                <a:spcPts val="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0"/>
              </a:spcBef>
              <a:spcAft>
                <a:spcPts val="0"/>
              </a:spcAft>
              <a:buClr>
                <a:schemeClr val="dk1"/>
              </a:buClr>
              <a:buSzPts val="2800"/>
              <a:buFont typeface="Merriweather Sans"/>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0"/>
              </a:spcBef>
              <a:spcAft>
                <a:spcPts val="0"/>
              </a:spcAft>
              <a:buClr>
                <a:schemeClr val="dk1"/>
              </a:buClr>
              <a:buSzPts val="2400"/>
              <a:buFont typeface="Merriweather Sans"/>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Merriweather Sans"/>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Merriweather Sans"/>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3234468" y="4738971"/>
            <a:ext cx="914400" cy="2739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4273246" y="4738971"/>
            <a:ext cx="3977700" cy="2739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8316142" y="4738800"/>
            <a:ext cx="370800" cy="273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yummydata.org" TargetMode="External"/><Relationship Id="rId4" Type="http://schemas.openxmlformats.org/officeDocument/2006/relationships/hyperlink" Target="https://lod-cloud.net/datase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1" Type="http://schemas.openxmlformats.org/officeDocument/2006/relationships/hyperlink" Target="http://dbpedia.org/ontology/isPartOf" TargetMode="External"/><Relationship Id="rId10" Type="http://schemas.openxmlformats.org/officeDocument/2006/relationships/hyperlink" Target="http://mygraph.org/Florida" TargetMode="External"/><Relationship Id="rId13" Type="http://schemas.openxmlformats.org/officeDocument/2006/relationships/hyperlink" Target="http://mygraph.org/America" TargetMode="External"/><Relationship Id="rId12" Type="http://schemas.openxmlformats.org/officeDocument/2006/relationships/hyperlink" Target="http://mygraph.org/USA" TargetMode="External"/><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mygraph.org/America" TargetMode="External"/><Relationship Id="rId4" Type="http://schemas.openxmlformats.org/officeDocument/2006/relationships/hyperlink" Target="http://dbpedia.org/property/population" TargetMode="External"/><Relationship Id="rId9" Type="http://schemas.openxmlformats.org/officeDocument/2006/relationships/hyperlink" Target="http://dbpedia.org/property/population" TargetMode="External"/><Relationship Id="rId15" Type="http://schemas.openxmlformats.org/officeDocument/2006/relationships/hyperlink" Target="http://mygraph.org/USA" TargetMode="External"/><Relationship Id="rId14" Type="http://schemas.openxmlformats.org/officeDocument/2006/relationships/hyperlink" Target="http://www.w3.org/2002/07/owl#sameAs" TargetMode="External"/><Relationship Id="rId5" Type="http://schemas.openxmlformats.org/officeDocument/2006/relationships/hyperlink" Target="http://mygraph.org/Florida" TargetMode="External"/><Relationship Id="rId6" Type="http://schemas.openxmlformats.org/officeDocument/2006/relationships/hyperlink" Target="http://dbpedia.org/ontology/isPartOf" TargetMode="External"/><Relationship Id="rId7" Type="http://schemas.openxmlformats.org/officeDocument/2006/relationships/hyperlink" Target="http://mygraph.org/USA" TargetMode="External"/><Relationship Id="rId8" Type="http://schemas.openxmlformats.org/officeDocument/2006/relationships/hyperlink" Target="http://mygraph.org/America"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dbpedia.org/ontology/isPartOf" TargetMode="External"/><Relationship Id="rId10" Type="http://schemas.openxmlformats.org/officeDocument/2006/relationships/hyperlink" Target="http://mygraph.org/Florida" TargetMode="External"/><Relationship Id="rId13" Type="http://schemas.openxmlformats.org/officeDocument/2006/relationships/hyperlink" Target="http://mygraph.org/America" TargetMode="External"/><Relationship Id="rId12" Type="http://schemas.openxmlformats.org/officeDocument/2006/relationships/hyperlink" Target="http://mygraph.org/USA" TargetMode="External"/><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mygraph.org/America" TargetMode="External"/><Relationship Id="rId4" Type="http://schemas.openxmlformats.org/officeDocument/2006/relationships/hyperlink" Target="http://dbpedia.org/property/population" TargetMode="External"/><Relationship Id="rId9" Type="http://schemas.openxmlformats.org/officeDocument/2006/relationships/hyperlink" Target="http://dbpedia.org/property/population" TargetMode="External"/><Relationship Id="rId15" Type="http://schemas.openxmlformats.org/officeDocument/2006/relationships/hyperlink" Target="http://mygraph.org/USA" TargetMode="External"/><Relationship Id="rId14" Type="http://schemas.openxmlformats.org/officeDocument/2006/relationships/hyperlink" Target="http://www.w3.org/2002/07/owl#sameAs" TargetMode="External"/><Relationship Id="rId17" Type="http://schemas.openxmlformats.org/officeDocument/2006/relationships/hyperlink" Target="http://geonames.org/property/area" TargetMode="External"/><Relationship Id="rId16" Type="http://schemas.openxmlformats.org/officeDocument/2006/relationships/hyperlink" Target="http://mygraph.org/USA" TargetMode="External"/><Relationship Id="rId5" Type="http://schemas.openxmlformats.org/officeDocument/2006/relationships/hyperlink" Target="http://mygraph.org/Florida" TargetMode="External"/><Relationship Id="rId6" Type="http://schemas.openxmlformats.org/officeDocument/2006/relationships/hyperlink" Target="http://dbpedia.org/ontology/isPartOf" TargetMode="External"/><Relationship Id="rId7" Type="http://schemas.openxmlformats.org/officeDocument/2006/relationships/hyperlink" Target="http://mygraph.org/USA" TargetMode="External"/><Relationship Id="rId8" Type="http://schemas.openxmlformats.org/officeDocument/2006/relationships/hyperlink" Target="http://mygraph.org/Americ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creativecommons.org/licenses/by/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example.org/ontolog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hyperlink" Target="https://d2s.semanticscience.org" TargetMode="External"/><Relationship Id="rId5" Type="http://schemas.openxmlformats.org/officeDocument/2006/relationships/hyperlink" Target="https://d2s.semanticscience.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shacl-play.sparna.fr/play/" TargetMode="External"/><Relationship Id="rId4" Type="http://schemas.openxmlformats.org/officeDocument/2006/relationships/hyperlink" Target="https://shacl.org/playground/" TargetMode="External"/><Relationship Id="rId9" Type="http://schemas.openxmlformats.org/officeDocument/2006/relationships/image" Target="../media/image15.png"/><Relationship Id="rId5" Type="http://schemas.openxmlformats.org/officeDocument/2006/relationships/hyperlink" Target="https://forms.hypermedia.app/playground/" TargetMode="External"/><Relationship Id="rId6" Type="http://schemas.openxmlformats.org/officeDocument/2006/relationships/hyperlink" Target="https://www.itb.ec.europa.eu/shacl/any/upload" TargetMode="External"/><Relationship Id="rId7" Type="http://schemas.openxmlformats.org/officeDocument/2006/relationships/hyperlink" Target="https://w3c.github.io/data-shapes/data-shapes-test-suite/" TargetMode="External"/><Relationship Id="rId8"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hyperlink" Target="http://eis-bonn.github.io/Luzzu/index.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hyperlink" Target="https://www.w3.org/tR/vocab-dqv"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1" Type="http://schemas.openxmlformats.org/officeDocument/2006/relationships/hyperlink" Target="https://www.wikidata.org/wiki/Q5582" TargetMode="External"/><Relationship Id="rId10" Type="http://schemas.openxmlformats.org/officeDocument/2006/relationships/hyperlink" Target="https://www.wikidata.org/wiki/Q9883" TargetMode="External"/><Relationship Id="rId13" Type="http://schemas.openxmlformats.org/officeDocument/2006/relationships/hyperlink" Target="https://www.wikidata.org/wiki/Q45585" TargetMode="External"/><Relationship Id="rId12" Type="http://schemas.openxmlformats.org/officeDocument/2006/relationships/hyperlink" Target="http://dbpedia.org/ontology/created" TargetMode="External"/><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example.com/Vincent_van_Gogh" TargetMode="External"/><Relationship Id="rId4" Type="http://schemas.openxmlformats.org/officeDocument/2006/relationships/hyperlink" Target="http://dbpedia.org/ontology/birthPlace" TargetMode="External"/><Relationship Id="rId9" Type="http://schemas.openxmlformats.org/officeDocument/2006/relationships/hyperlink" Target="http://dbpedia.org/ontology/birthPlace" TargetMode="External"/><Relationship Id="rId5" Type="http://schemas.openxmlformats.org/officeDocument/2006/relationships/hyperlink" Target="http://example.com/Zundert" TargetMode="External"/><Relationship Id="rId6" Type="http://schemas.openxmlformats.org/officeDocument/2006/relationships/hyperlink" Target="http://example.com/Vincent_van_Gogh" TargetMode="External"/><Relationship Id="rId7" Type="http://schemas.openxmlformats.org/officeDocument/2006/relationships/hyperlink" Target="http://dbpedia.org/ontology/birthPlace" TargetMode="External"/><Relationship Id="rId8" Type="http://schemas.openxmlformats.org/officeDocument/2006/relationships/hyperlink" Target="https://www.wikidata.org/wiki/Q558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type="ctrTitle"/>
          </p:nvPr>
        </p:nvSpPr>
        <p:spPr>
          <a:xfrm>
            <a:off x="311700" y="1549675"/>
            <a:ext cx="8520600" cy="79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200"/>
              <a:buFont typeface="Arial"/>
              <a:buNone/>
            </a:pPr>
            <a:r>
              <a:rPr b="1" lang="en" sz="3200">
                <a:solidFill>
                  <a:srgbClr val="00A2DB"/>
                </a:solidFill>
                <a:latin typeface="Calibri"/>
                <a:ea typeface="Calibri"/>
                <a:cs typeface="Calibri"/>
                <a:sym typeface="Calibri"/>
              </a:rPr>
              <a:t>Building and Mining Knowledge Graphs</a:t>
            </a:r>
            <a:endParaRPr sz="3600">
              <a:solidFill>
                <a:srgbClr val="00FFFF"/>
              </a:solidFill>
            </a:endParaRPr>
          </a:p>
        </p:txBody>
      </p:sp>
      <p:sp>
        <p:nvSpPr>
          <p:cNvPr id="114" name="Google Shape;114;p24"/>
          <p:cNvSpPr txBox="1"/>
          <p:nvPr/>
        </p:nvSpPr>
        <p:spPr>
          <a:xfrm>
            <a:off x="3718950" y="2342275"/>
            <a:ext cx="1706100" cy="49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(KEN4256)</a:t>
            </a:r>
            <a:endParaRPr b="0" i="0" sz="2400" u="none" cap="none" strike="noStrike">
              <a:solidFill>
                <a:srgbClr val="000000"/>
              </a:solidFill>
              <a:latin typeface="Arial"/>
              <a:ea typeface="Arial"/>
              <a:cs typeface="Arial"/>
              <a:sym typeface="Arial"/>
            </a:endParaRPr>
          </a:p>
        </p:txBody>
      </p:sp>
      <p:pic>
        <p:nvPicPr>
          <p:cNvPr id="115" name="Google Shape;115;p24"/>
          <p:cNvPicPr preferRelativeResize="0"/>
          <p:nvPr/>
        </p:nvPicPr>
        <p:blipFill rotWithShape="1">
          <a:blip r:embed="rId3">
            <a:alphaModFix/>
          </a:blip>
          <a:srcRect b="0" l="0" r="0" t="0"/>
          <a:stretch/>
        </p:blipFill>
        <p:spPr>
          <a:xfrm>
            <a:off x="140000" y="4152875"/>
            <a:ext cx="2631759" cy="850750"/>
          </a:xfrm>
          <a:prstGeom prst="rect">
            <a:avLst/>
          </a:prstGeom>
          <a:noFill/>
          <a:ln>
            <a:noFill/>
          </a:ln>
        </p:spPr>
      </p:pic>
      <p:sp>
        <p:nvSpPr>
          <p:cNvPr id="116" name="Google Shape;116;p24"/>
          <p:cNvSpPr txBox="1"/>
          <p:nvPr/>
        </p:nvSpPr>
        <p:spPr>
          <a:xfrm>
            <a:off x="311700" y="3117725"/>
            <a:ext cx="8520600" cy="40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F9900"/>
                </a:solidFill>
                <a:latin typeface="Arial"/>
                <a:ea typeface="Arial"/>
                <a:cs typeface="Arial"/>
                <a:sym typeface="Arial"/>
              </a:rPr>
              <a:t>Lecture </a:t>
            </a:r>
            <a:r>
              <a:rPr lang="en" sz="2400">
                <a:solidFill>
                  <a:srgbClr val="FF9900"/>
                </a:solidFill>
              </a:rPr>
              <a:t>5</a:t>
            </a:r>
            <a:r>
              <a:rPr b="0" i="0" lang="en" sz="2400" u="none" cap="none" strike="noStrike">
                <a:solidFill>
                  <a:srgbClr val="FF9900"/>
                </a:solidFill>
                <a:latin typeface="Arial"/>
                <a:ea typeface="Arial"/>
                <a:cs typeface="Arial"/>
                <a:sym typeface="Arial"/>
              </a:rPr>
              <a:t>: Knowledge Graph Quality</a:t>
            </a:r>
            <a:endParaRPr b="0" i="0" sz="2400" u="none" cap="none" strike="noStrike">
              <a:solidFill>
                <a:srgbClr val="FF99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Availability: accessibility of endpoints</a:t>
            </a:r>
            <a:endParaRPr/>
          </a:p>
        </p:txBody>
      </p:sp>
      <p:sp>
        <p:nvSpPr>
          <p:cNvPr id="173" name="Google Shape;173;p33"/>
          <p:cNvSpPr txBox="1"/>
          <p:nvPr>
            <p:ph idx="1" type="body"/>
          </p:nvPr>
        </p:nvSpPr>
        <p:spPr>
          <a:xfrm>
            <a:off x="996150" y="2196150"/>
            <a:ext cx="7054500" cy="1126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u="sng">
                <a:solidFill>
                  <a:schemeClr val="hlink"/>
                </a:solidFill>
                <a:hlinkClick r:id="rId3"/>
              </a:rPr>
              <a:t>https://yummydata.org</a:t>
            </a:r>
            <a:r>
              <a:rPr lang="en"/>
              <a:t> (uptime)</a:t>
            </a:r>
            <a:endParaRPr/>
          </a:p>
          <a:p>
            <a:pPr indent="0" lvl="0" marL="0" rtl="0" algn="l">
              <a:lnSpc>
                <a:spcPct val="100000"/>
              </a:lnSpc>
              <a:spcBef>
                <a:spcPts val="0"/>
              </a:spcBef>
              <a:spcAft>
                <a:spcPts val="0"/>
              </a:spcAft>
              <a:buSzPts val="3200"/>
              <a:buNone/>
            </a:pPr>
            <a:r>
              <a:rPr lang="en" u="sng">
                <a:solidFill>
                  <a:schemeClr val="hlink"/>
                </a:solidFill>
                <a:hlinkClick r:id="rId4"/>
              </a:rPr>
              <a:t>https://lod-cloud.net/datasets</a:t>
            </a:r>
            <a:endParaRPr/>
          </a:p>
          <a:p>
            <a:pPr indent="0" lvl="0" marL="0" rtl="0" algn="l">
              <a:lnSpc>
                <a:spcPct val="100000"/>
              </a:lnSpc>
              <a:spcBef>
                <a:spcPts val="0"/>
              </a:spcBef>
              <a:spcAft>
                <a:spcPts val="0"/>
              </a:spcAft>
              <a:buSzPts val="3200"/>
              <a:buNone/>
            </a:pPr>
            <a:r>
              <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KG Quality Dimensions - Accessibility</a:t>
            </a:r>
            <a:endParaRPr/>
          </a:p>
        </p:txBody>
      </p:sp>
      <p:sp>
        <p:nvSpPr>
          <p:cNvPr id="179" name="Google Shape;179;p34"/>
          <p:cNvSpPr txBox="1"/>
          <p:nvPr>
            <p:ph idx="1" type="body"/>
          </p:nvPr>
        </p:nvSpPr>
        <p:spPr>
          <a:xfrm>
            <a:off x="360000" y="1016800"/>
            <a:ext cx="8326800" cy="333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en" sz="1800"/>
              <a:t>Interlinking</a:t>
            </a:r>
            <a:r>
              <a:rPr lang="en" sz="1800"/>
              <a:t>: </a:t>
            </a:r>
            <a:r>
              <a:rPr i="1" lang="en" sz="1800"/>
              <a:t>degree to which entities that represent the same concept are linked to each other, be it within or between two or more data sources or KGs</a:t>
            </a:r>
            <a:endParaRPr i="1" sz="1800"/>
          </a:p>
          <a:p>
            <a:pPr indent="0" lvl="0" marL="0" rtl="0" algn="l">
              <a:lnSpc>
                <a:spcPct val="100000"/>
              </a:lnSpc>
              <a:spcBef>
                <a:spcPts val="0"/>
              </a:spcBef>
              <a:spcAft>
                <a:spcPts val="0"/>
              </a:spcAft>
              <a:buSzPts val="3200"/>
              <a:buNone/>
            </a:pPr>
            <a:r>
              <a:t/>
            </a:r>
            <a:endParaRPr i="1" sz="1800"/>
          </a:p>
          <a:p>
            <a:pPr indent="0" lvl="0" marL="0" rtl="0" algn="l">
              <a:lnSpc>
                <a:spcPct val="100000"/>
              </a:lnSpc>
              <a:spcBef>
                <a:spcPts val="0"/>
              </a:spcBef>
              <a:spcAft>
                <a:spcPts val="0"/>
              </a:spcAft>
              <a:buSzPts val="3200"/>
              <a:buNone/>
            </a:pPr>
            <a:r>
              <a:rPr lang="en" sz="1800">
                <a:solidFill>
                  <a:srgbClr val="E06666"/>
                </a:solidFill>
              </a:rPr>
              <a:t>Metrics:</a:t>
            </a:r>
            <a:endParaRPr sz="1800">
              <a:solidFill>
                <a:srgbClr val="E06666"/>
              </a:solidFill>
            </a:endParaRPr>
          </a:p>
          <a:p>
            <a:pPr indent="-342900" lvl="0" marL="457200" rtl="0" algn="l">
              <a:lnSpc>
                <a:spcPct val="100000"/>
              </a:lnSpc>
              <a:spcBef>
                <a:spcPts val="0"/>
              </a:spcBef>
              <a:spcAft>
                <a:spcPts val="0"/>
              </a:spcAft>
              <a:buSzPts val="1800"/>
              <a:buChar char="•"/>
            </a:pPr>
            <a:r>
              <a:rPr lang="en" sz="1800"/>
              <a:t>detection of the existence and use of external URIs (target dataset)</a:t>
            </a:r>
            <a:endParaRPr sz="1800"/>
          </a:p>
          <a:p>
            <a:pPr indent="-342900" lvl="0" marL="457200" rtl="0" algn="l">
              <a:lnSpc>
                <a:spcPct val="100000"/>
              </a:lnSpc>
              <a:spcBef>
                <a:spcPts val="0"/>
              </a:spcBef>
              <a:spcAft>
                <a:spcPts val="0"/>
              </a:spcAft>
              <a:buSzPts val="1800"/>
              <a:buChar char="•"/>
            </a:pPr>
            <a:r>
              <a:rPr lang="en" sz="1800"/>
              <a:t>detection of all local in-links or back-links: all triples from a dataset that have the  resource’s URI as the object</a:t>
            </a:r>
            <a:endParaRPr sz="1800"/>
          </a:p>
        </p:txBody>
      </p:sp>
      <p:pic>
        <p:nvPicPr>
          <p:cNvPr id="180" name="Google Shape;180;p34"/>
          <p:cNvPicPr preferRelativeResize="0"/>
          <p:nvPr/>
        </p:nvPicPr>
        <p:blipFill rotWithShape="1">
          <a:blip r:embed="rId3">
            <a:alphaModFix/>
          </a:blip>
          <a:srcRect b="0" l="0" r="0" t="0"/>
          <a:stretch/>
        </p:blipFill>
        <p:spPr>
          <a:xfrm>
            <a:off x="7420275" y="61950"/>
            <a:ext cx="1266525" cy="126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Interlinking: internal</a:t>
            </a:r>
            <a:endParaRPr/>
          </a:p>
        </p:txBody>
      </p:sp>
      <p:sp>
        <p:nvSpPr>
          <p:cNvPr id="186" name="Google Shape;186;p35"/>
          <p:cNvSpPr txBox="1"/>
          <p:nvPr>
            <p:ph idx="1" type="body"/>
          </p:nvPr>
        </p:nvSpPr>
        <p:spPr>
          <a:xfrm>
            <a:off x="346950" y="1158250"/>
            <a:ext cx="7992900" cy="333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3200"/>
              <a:buNone/>
            </a:pPr>
            <a:r>
              <a:rPr lang="en" sz="1800">
                <a:latin typeface="Arial"/>
                <a:ea typeface="Arial"/>
                <a:cs typeface="Arial"/>
                <a:sym typeface="Arial"/>
              </a:rPr>
              <a:t>metric</a:t>
            </a:r>
            <a:r>
              <a:rPr i="1" lang="en" sz="1800">
                <a:latin typeface="Arial"/>
                <a:ea typeface="Arial"/>
                <a:cs typeface="Arial"/>
                <a:sym typeface="Arial"/>
              </a:rPr>
              <a:t>: degree - number of edges around a node</a:t>
            </a:r>
            <a:endParaRPr i="1" sz="1800">
              <a:latin typeface="Arial"/>
              <a:ea typeface="Arial"/>
              <a:cs typeface="Arial"/>
              <a:sym typeface="Arial"/>
            </a:endParaRPr>
          </a:p>
          <a:p>
            <a:pPr indent="0" lvl="0" marL="0" rtl="0" algn="l">
              <a:lnSpc>
                <a:spcPct val="100000"/>
              </a:lnSpc>
              <a:spcBef>
                <a:spcPts val="0"/>
              </a:spcBef>
              <a:spcAft>
                <a:spcPts val="0"/>
              </a:spcAft>
              <a:buSzPts val="3200"/>
              <a:buNone/>
            </a:pPr>
            <a:r>
              <a:t/>
            </a:r>
            <a:endParaRPr b="1" sz="1800">
              <a:latin typeface="Arial"/>
              <a:ea typeface="Arial"/>
              <a:cs typeface="Arial"/>
              <a:sym typeface="Arial"/>
            </a:endParaRPr>
          </a:p>
          <a:p>
            <a:pPr indent="0" lvl="0" marL="0" rtl="0" algn="l">
              <a:lnSpc>
                <a:spcPct val="100000"/>
              </a:lnSpc>
              <a:spcBef>
                <a:spcPts val="0"/>
              </a:spcBef>
              <a:spcAft>
                <a:spcPts val="0"/>
              </a:spcAft>
              <a:buSzPts val="3200"/>
              <a:buNone/>
            </a:pPr>
            <a:r>
              <a:rPr b="1" lang="en" sz="1800">
                <a:latin typeface="Arial"/>
                <a:ea typeface="Arial"/>
                <a:cs typeface="Arial"/>
                <a:sym typeface="Arial"/>
              </a:rPr>
              <a:t>Graph 1:</a:t>
            </a:r>
            <a:endParaRPr b="1" sz="18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a:p>
            <a:pPr indent="-298450" lvl="0" marL="457200" rtl="0" algn="l">
              <a:lnSpc>
                <a:spcPct val="100000"/>
              </a:lnSpc>
              <a:spcBef>
                <a:spcPts val="0"/>
              </a:spcBef>
              <a:spcAft>
                <a:spcPts val="0"/>
              </a:spcAft>
              <a:buSzPts val="1100"/>
              <a:buFont typeface="Arial"/>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3"/>
              </a:rPr>
              <a:t>http://mygraph.org/America</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4"/>
              </a:rPr>
              <a:t>http://dbpedia.org/property/population</a:t>
            </a:r>
            <a:r>
              <a:rPr lang="en" sz="1100">
                <a:latin typeface="Arial"/>
                <a:ea typeface="Arial"/>
                <a:cs typeface="Arial"/>
                <a:sym typeface="Arial"/>
              </a:rPr>
              <a:t>&gt; “330,000,000”^^xsd:integer .</a:t>
            </a:r>
            <a:endParaRPr sz="1100">
              <a:latin typeface="Arial"/>
              <a:ea typeface="Arial"/>
              <a:cs typeface="Arial"/>
              <a:sym typeface="Arial"/>
            </a:endParaRPr>
          </a:p>
          <a:p>
            <a:pPr indent="-298450" lvl="0" marL="457200" rtl="0" algn="l">
              <a:lnSpc>
                <a:spcPct val="100000"/>
              </a:lnSpc>
              <a:spcBef>
                <a:spcPts val="0"/>
              </a:spcBef>
              <a:spcAft>
                <a:spcPts val="0"/>
              </a:spcAft>
              <a:buSzPts val="1100"/>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5"/>
              </a:rPr>
              <a:t>http://mygraph.org/Florida</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6"/>
              </a:rPr>
              <a:t>http://dbpedia.org/ontology/isPartOf</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7"/>
              </a:rPr>
              <a:t>http://mygraph.org/USA</a:t>
            </a:r>
            <a:r>
              <a:rPr lang="en" sz="1100">
                <a:latin typeface="Arial"/>
                <a:ea typeface="Arial"/>
                <a:cs typeface="Arial"/>
                <a:sym typeface="Arial"/>
              </a:rPr>
              <a:t>&gt; .</a:t>
            </a:r>
            <a:endParaRPr sz="11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a:p>
            <a:pPr indent="0" lvl="0" marL="0" rtl="0" algn="l">
              <a:lnSpc>
                <a:spcPct val="100000"/>
              </a:lnSpc>
              <a:spcBef>
                <a:spcPts val="0"/>
              </a:spcBef>
              <a:spcAft>
                <a:spcPts val="0"/>
              </a:spcAft>
              <a:buSzPts val="3200"/>
              <a:buNone/>
            </a:pPr>
            <a:r>
              <a:rPr b="1" lang="en" sz="1800">
                <a:latin typeface="Arial"/>
                <a:ea typeface="Arial"/>
                <a:cs typeface="Arial"/>
                <a:sym typeface="Arial"/>
              </a:rPr>
              <a:t>Graph 2:</a:t>
            </a:r>
            <a:endParaRPr b="1" sz="18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a:p>
            <a:pPr indent="-298450" lvl="0" marL="457200" rtl="0" algn="l">
              <a:lnSpc>
                <a:spcPct val="100000"/>
              </a:lnSpc>
              <a:spcBef>
                <a:spcPts val="0"/>
              </a:spcBef>
              <a:spcAft>
                <a:spcPts val="0"/>
              </a:spcAft>
              <a:buSzPts val="1100"/>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8"/>
              </a:rPr>
              <a:t>http://mygraph.org/America</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9"/>
              </a:rPr>
              <a:t>http://dbpedia.org/property/population</a:t>
            </a:r>
            <a:r>
              <a:rPr lang="en" sz="1100">
                <a:latin typeface="Arial"/>
                <a:ea typeface="Arial"/>
                <a:cs typeface="Arial"/>
                <a:sym typeface="Arial"/>
              </a:rPr>
              <a:t>&gt; “330,000,000”^^xsd:integer .</a:t>
            </a:r>
            <a:endParaRPr sz="1100">
              <a:latin typeface="Arial"/>
              <a:ea typeface="Arial"/>
              <a:cs typeface="Arial"/>
              <a:sym typeface="Arial"/>
            </a:endParaRPr>
          </a:p>
          <a:p>
            <a:pPr indent="-298450" lvl="0" marL="457200" rtl="0" algn="l">
              <a:lnSpc>
                <a:spcPct val="100000"/>
              </a:lnSpc>
              <a:spcBef>
                <a:spcPts val="0"/>
              </a:spcBef>
              <a:spcAft>
                <a:spcPts val="0"/>
              </a:spcAft>
              <a:buSzPts val="1100"/>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10"/>
              </a:rPr>
              <a:t>http://mygraph.org/Florida</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11"/>
              </a:rPr>
              <a:t>http://dbpedia.org/ontology/isPartOf</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12"/>
              </a:rPr>
              <a:t>http://mygraph.org/USA</a:t>
            </a:r>
            <a:r>
              <a:rPr lang="en" sz="1100">
                <a:latin typeface="Arial"/>
                <a:ea typeface="Arial"/>
                <a:cs typeface="Arial"/>
                <a:sym typeface="Arial"/>
              </a:rPr>
              <a:t>&gt; .</a:t>
            </a:r>
            <a:endParaRPr sz="1100">
              <a:latin typeface="Arial"/>
              <a:ea typeface="Arial"/>
              <a:cs typeface="Arial"/>
              <a:sym typeface="Arial"/>
            </a:endParaRPr>
          </a:p>
          <a:p>
            <a:pPr indent="-298450" lvl="0" marL="457200" rtl="0" algn="l">
              <a:lnSpc>
                <a:spcPct val="100000"/>
              </a:lnSpc>
              <a:spcBef>
                <a:spcPts val="0"/>
              </a:spcBef>
              <a:spcAft>
                <a:spcPts val="0"/>
              </a:spcAft>
              <a:buSzPts val="1100"/>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13"/>
              </a:rPr>
              <a:t>http://mygraph.org/America</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14"/>
              </a:rPr>
              <a:t>http://www.w3.org/2002/07/owl#sameAs</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15"/>
              </a:rPr>
              <a:t>http://mygraph.org/USA</a:t>
            </a:r>
            <a:r>
              <a:rPr lang="en" sz="1100">
                <a:latin typeface="Arial"/>
                <a:ea typeface="Arial"/>
                <a:cs typeface="Arial"/>
                <a:sym typeface="Arial"/>
              </a:rPr>
              <a:t>&gt; .</a:t>
            </a:r>
            <a:endParaRPr sz="1100">
              <a:latin typeface="Arial"/>
              <a:ea typeface="Arial"/>
              <a:cs typeface="Arial"/>
              <a:sym typeface="Arial"/>
            </a:endParaRPr>
          </a:p>
          <a:p>
            <a:pPr indent="0" lvl="0" marL="0" rtl="0" algn="l">
              <a:lnSpc>
                <a:spcPct val="100000"/>
              </a:lnSpc>
              <a:spcBef>
                <a:spcPts val="0"/>
              </a:spcBef>
              <a:spcAft>
                <a:spcPts val="0"/>
              </a:spcAft>
              <a:buSzPts val="3200"/>
              <a:buNone/>
            </a:pPr>
            <a:r>
              <a:t/>
            </a:r>
            <a:endParaRPr sz="1100">
              <a:latin typeface="Arial"/>
              <a:ea typeface="Arial"/>
              <a:cs typeface="Arial"/>
              <a:sym typeface="Arial"/>
            </a:endParaRPr>
          </a:p>
          <a:p>
            <a:pPr indent="0" lvl="0" marL="0" rtl="0" algn="l">
              <a:lnSpc>
                <a:spcPct val="100000"/>
              </a:lnSpc>
              <a:spcBef>
                <a:spcPts val="0"/>
              </a:spcBef>
              <a:spcAft>
                <a:spcPts val="0"/>
              </a:spcAft>
              <a:buSzPts val="3200"/>
              <a:buNone/>
            </a:pPr>
            <a:r>
              <a:t/>
            </a:r>
            <a:endParaRPr sz="1100">
              <a:latin typeface="Arial"/>
              <a:ea typeface="Arial"/>
              <a:cs typeface="Arial"/>
              <a:sym typeface="Arial"/>
            </a:endParaRPr>
          </a:p>
          <a:p>
            <a:pPr indent="0" lvl="0" marL="0" rtl="0" algn="l">
              <a:lnSpc>
                <a:spcPct val="100000"/>
              </a:lnSpc>
              <a:spcBef>
                <a:spcPts val="0"/>
              </a:spcBef>
              <a:spcAft>
                <a:spcPts val="0"/>
              </a:spcAft>
              <a:buSzPts val="3200"/>
              <a:buNone/>
            </a:pPr>
            <a:r>
              <a:rPr lang="en" sz="3000">
                <a:latin typeface="Arial"/>
                <a:ea typeface="Arial"/>
                <a:cs typeface="Arial"/>
                <a:sym typeface="Arial"/>
              </a:rPr>
              <a:t>Which graph has higher degree of interlinking?</a:t>
            </a:r>
            <a:endParaRPr sz="30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Interlinking: external</a:t>
            </a:r>
            <a:endParaRPr/>
          </a:p>
        </p:txBody>
      </p:sp>
      <p:sp>
        <p:nvSpPr>
          <p:cNvPr id="192" name="Google Shape;192;p36"/>
          <p:cNvSpPr txBox="1"/>
          <p:nvPr>
            <p:ph idx="1" type="body"/>
          </p:nvPr>
        </p:nvSpPr>
        <p:spPr>
          <a:xfrm>
            <a:off x="526950" y="979150"/>
            <a:ext cx="7992900" cy="333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sz="1800">
                <a:latin typeface="Arial"/>
                <a:ea typeface="Arial"/>
                <a:cs typeface="Arial"/>
                <a:sym typeface="Arial"/>
              </a:rPr>
              <a:t>metric: </a:t>
            </a:r>
            <a:r>
              <a:rPr i="1" lang="en" sz="1800">
                <a:latin typeface="Arial"/>
                <a:ea typeface="Arial"/>
                <a:cs typeface="Arial"/>
                <a:sym typeface="Arial"/>
              </a:rPr>
              <a:t>number of sameAs chains</a:t>
            </a:r>
            <a:endParaRPr i="1" sz="1800">
              <a:latin typeface="Arial"/>
              <a:ea typeface="Arial"/>
              <a:cs typeface="Arial"/>
              <a:sym typeface="Arial"/>
            </a:endParaRPr>
          </a:p>
          <a:p>
            <a:pPr indent="0" lvl="0" marL="0" rtl="0" algn="l">
              <a:lnSpc>
                <a:spcPct val="100000"/>
              </a:lnSpc>
              <a:spcBef>
                <a:spcPts val="0"/>
              </a:spcBef>
              <a:spcAft>
                <a:spcPts val="0"/>
              </a:spcAft>
              <a:buSzPts val="3200"/>
              <a:buNone/>
            </a:pPr>
            <a:r>
              <a:rPr b="1" lang="en" sz="1800">
                <a:latin typeface="Arial"/>
                <a:ea typeface="Arial"/>
                <a:cs typeface="Arial"/>
                <a:sym typeface="Arial"/>
              </a:rPr>
              <a:t>Graph 1:</a:t>
            </a:r>
            <a:endParaRPr b="1" sz="18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a:p>
            <a:pPr indent="-298450" lvl="0" marL="457200" rtl="0" algn="l">
              <a:lnSpc>
                <a:spcPct val="100000"/>
              </a:lnSpc>
              <a:spcBef>
                <a:spcPts val="0"/>
              </a:spcBef>
              <a:spcAft>
                <a:spcPts val="0"/>
              </a:spcAft>
              <a:buSzPts val="1100"/>
              <a:buFont typeface="Arial"/>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3"/>
              </a:rPr>
              <a:t>http://mygraph.org/America</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4"/>
              </a:rPr>
              <a:t>http://dbpedia.org/property/population</a:t>
            </a:r>
            <a:r>
              <a:rPr lang="en" sz="1100">
                <a:latin typeface="Arial"/>
                <a:ea typeface="Arial"/>
                <a:cs typeface="Arial"/>
                <a:sym typeface="Arial"/>
              </a:rPr>
              <a:t>&gt; “330,000,000”^^xsd:integer .</a:t>
            </a:r>
            <a:endParaRPr sz="1100">
              <a:latin typeface="Arial"/>
              <a:ea typeface="Arial"/>
              <a:cs typeface="Arial"/>
              <a:sym typeface="Arial"/>
            </a:endParaRPr>
          </a:p>
          <a:p>
            <a:pPr indent="-298450" lvl="0" marL="457200" rtl="0" algn="l">
              <a:lnSpc>
                <a:spcPct val="100000"/>
              </a:lnSpc>
              <a:spcBef>
                <a:spcPts val="0"/>
              </a:spcBef>
              <a:spcAft>
                <a:spcPts val="0"/>
              </a:spcAft>
              <a:buSzPts val="1100"/>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5"/>
              </a:rPr>
              <a:t>http://mygraph.org/Florida</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6"/>
              </a:rPr>
              <a:t>http://dbpedia.org/ontology/isPartOf</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7"/>
              </a:rPr>
              <a:t>http://mygraph.org/USA</a:t>
            </a:r>
            <a:r>
              <a:rPr lang="en" sz="1100">
                <a:latin typeface="Arial"/>
                <a:ea typeface="Arial"/>
                <a:cs typeface="Arial"/>
                <a:sym typeface="Arial"/>
              </a:rPr>
              <a:t>&gt; .</a:t>
            </a:r>
            <a:endParaRPr sz="11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a:p>
            <a:pPr indent="0" lvl="0" marL="0" rtl="0" algn="l">
              <a:lnSpc>
                <a:spcPct val="100000"/>
              </a:lnSpc>
              <a:spcBef>
                <a:spcPts val="0"/>
              </a:spcBef>
              <a:spcAft>
                <a:spcPts val="0"/>
              </a:spcAft>
              <a:buSzPts val="3200"/>
              <a:buNone/>
            </a:pPr>
            <a:r>
              <a:rPr b="1" lang="en" sz="1800">
                <a:latin typeface="Arial"/>
                <a:ea typeface="Arial"/>
                <a:cs typeface="Arial"/>
                <a:sym typeface="Arial"/>
              </a:rPr>
              <a:t>Graph 2:</a:t>
            </a:r>
            <a:endParaRPr b="1" sz="18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a:p>
            <a:pPr indent="-298450" lvl="0" marL="457200" rtl="0" algn="l">
              <a:lnSpc>
                <a:spcPct val="100000"/>
              </a:lnSpc>
              <a:spcBef>
                <a:spcPts val="0"/>
              </a:spcBef>
              <a:spcAft>
                <a:spcPts val="0"/>
              </a:spcAft>
              <a:buSzPts val="1100"/>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8"/>
              </a:rPr>
              <a:t>http://mygraph.org/America</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9"/>
              </a:rPr>
              <a:t>http://dbpedia.org/property/population</a:t>
            </a:r>
            <a:r>
              <a:rPr lang="en" sz="1100">
                <a:latin typeface="Arial"/>
                <a:ea typeface="Arial"/>
                <a:cs typeface="Arial"/>
                <a:sym typeface="Arial"/>
              </a:rPr>
              <a:t>&gt; “330,000,000”^^xsd:integer .</a:t>
            </a:r>
            <a:endParaRPr sz="1100">
              <a:latin typeface="Arial"/>
              <a:ea typeface="Arial"/>
              <a:cs typeface="Arial"/>
              <a:sym typeface="Arial"/>
            </a:endParaRPr>
          </a:p>
          <a:p>
            <a:pPr indent="-298450" lvl="0" marL="457200" rtl="0" algn="l">
              <a:lnSpc>
                <a:spcPct val="100000"/>
              </a:lnSpc>
              <a:spcBef>
                <a:spcPts val="0"/>
              </a:spcBef>
              <a:spcAft>
                <a:spcPts val="0"/>
              </a:spcAft>
              <a:buSzPts val="1100"/>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10"/>
              </a:rPr>
              <a:t>http://mygraph.org/Florida</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11"/>
              </a:rPr>
              <a:t>http://dbpedia.org/ontology/isPartOf</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12"/>
              </a:rPr>
              <a:t>http://mygraph.org/USA</a:t>
            </a:r>
            <a:r>
              <a:rPr lang="en" sz="1100">
                <a:latin typeface="Arial"/>
                <a:ea typeface="Arial"/>
                <a:cs typeface="Arial"/>
                <a:sym typeface="Arial"/>
              </a:rPr>
              <a:t>&gt; .</a:t>
            </a:r>
            <a:endParaRPr sz="1100">
              <a:latin typeface="Arial"/>
              <a:ea typeface="Arial"/>
              <a:cs typeface="Arial"/>
              <a:sym typeface="Arial"/>
            </a:endParaRPr>
          </a:p>
          <a:p>
            <a:pPr indent="-298450" lvl="0" marL="457200" rtl="0" algn="l">
              <a:lnSpc>
                <a:spcPct val="100000"/>
              </a:lnSpc>
              <a:spcBef>
                <a:spcPts val="0"/>
              </a:spcBef>
              <a:spcAft>
                <a:spcPts val="0"/>
              </a:spcAft>
              <a:buSzPts val="1100"/>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13"/>
              </a:rPr>
              <a:t>http://mygraph.org/America</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14"/>
              </a:rPr>
              <a:t>http://www.w3.org/2002/07/owl#sameAs</a:t>
            </a:r>
            <a:r>
              <a:rPr lang="en" sz="1100">
                <a:latin typeface="Arial"/>
                <a:ea typeface="Arial"/>
                <a:cs typeface="Arial"/>
                <a:sym typeface="Arial"/>
              </a:rPr>
              <a:t>&gt; </a:t>
            </a:r>
            <a:r>
              <a:rPr lang="en" sz="1100">
                <a:highlight>
                  <a:srgbClr val="FFFF00"/>
                </a:highlight>
                <a:latin typeface="Arial"/>
                <a:ea typeface="Arial"/>
                <a:cs typeface="Arial"/>
                <a:sym typeface="Arial"/>
              </a:rPr>
              <a:t>&lt;</a:t>
            </a:r>
            <a:r>
              <a:rPr lang="en" sz="1100" u="sng">
                <a:solidFill>
                  <a:schemeClr val="hlink"/>
                </a:solidFill>
                <a:highlight>
                  <a:srgbClr val="FFFF00"/>
                </a:highlight>
                <a:latin typeface="Arial"/>
                <a:ea typeface="Arial"/>
                <a:cs typeface="Arial"/>
                <a:sym typeface="Arial"/>
                <a:hlinkClick r:id="rId15"/>
              </a:rPr>
              <a:t>http://geonames.org/country/USA</a:t>
            </a:r>
            <a:r>
              <a:rPr lang="en" sz="1100">
                <a:highlight>
                  <a:srgbClr val="FFFF00"/>
                </a:highlight>
                <a:latin typeface="Arial"/>
                <a:ea typeface="Arial"/>
                <a:cs typeface="Arial"/>
                <a:sym typeface="Arial"/>
              </a:rPr>
              <a:t>&gt;</a:t>
            </a:r>
            <a:r>
              <a:rPr lang="en" sz="1100">
                <a:latin typeface="Arial"/>
                <a:ea typeface="Arial"/>
                <a:cs typeface="Arial"/>
                <a:sym typeface="Arial"/>
              </a:rPr>
              <a:t> .</a:t>
            </a:r>
            <a:endParaRPr sz="1100">
              <a:latin typeface="Arial"/>
              <a:ea typeface="Arial"/>
              <a:cs typeface="Arial"/>
              <a:sym typeface="Arial"/>
            </a:endParaRPr>
          </a:p>
          <a:p>
            <a:pPr indent="0" lvl="0" marL="0" rtl="0" algn="l">
              <a:lnSpc>
                <a:spcPct val="100000"/>
              </a:lnSpc>
              <a:spcBef>
                <a:spcPts val="0"/>
              </a:spcBef>
              <a:spcAft>
                <a:spcPts val="0"/>
              </a:spcAft>
              <a:buSzPts val="3200"/>
              <a:buNone/>
            </a:pPr>
            <a:r>
              <a:t/>
            </a:r>
            <a:endParaRPr sz="1100">
              <a:latin typeface="Arial"/>
              <a:ea typeface="Arial"/>
              <a:cs typeface="Arial"/>
              <a:sym typeface="Arial"/>
            </a:endParaRPr>
          </a:p>
          <a:p>
            <a:pPr indent="0" lvl="0" marL="0" rtl="0" algn="l">
              <a:lnSpc>
                <a:spcPct val="100000"/>
              </a:lnSpc>
              <a:spcBef>
                <a:spcPts val="0"/>
              </a:spcBef>
              <a:spcAft>
                <a:spcPts val="0"/>
              </a:spcAft>
              <a:buSzPts val="3200"/>
              <a:buNone/>
            </a:pPr>
            <a:r>
              <a:rPr b="1" lang="en" sz="1800">
                <a:latin typeface="Arial"/>
                <a:ea typeface="Arial"/>
                <a:cs typeface="Arial"/>
                <a:sym typeface="Arial"/>
              </a:rPr>
              <a:t>External graph:</a:t>
            </a:r>
            <a:endParaRPr b="1" sz="1800">
              <a:latin typeface="Arial"/>
              <a:ea typeface="Arial"/>
              <a:cs typeface="Arial"/>
              <a:sym typeface="Arial"/>
            </a:endParaRPr>
          </a:p>
          <a:p>
            <a:pPr indent="0" lvl="0" marL="0" rtl="0" algn="l">
              <a:lnSpc>
                <a:spcPct val="100000"/>
              </a:lnSpc>
              <a:spcBef>
                <a:spcPts val="0"/>
              </a:spcBef>
              <a:spcAft>
                <a:spcPts val="0"/>
              </a:spcAft>
              <a:buSzPts val="3200"/>
              <a:buNone/>
            </a:pPr>
            <a:r>
              <a:t/>
            </a:r>
            <a:endParaRPr sz="1100">
              <a:latin typeface="Arial"/>
              <a:ea typeface="Arial"/>
              <a:cs typeface="Arial"/>
              <a:sym typeface="Arial"/>
            </a:endParaRPr>
          </a:p>
          <a:p>
            <a:pPr indent="-298450" lvl="0" marL="457200" rtl="0" algn="l">
              <a:lnSpc>
                <a:spcPct val="100000"/>
              </a:lnSpc>
              <a:spcBef>
                <a:spcPts val="0"/>
              </a:spcBef>
              <a:spcAft>
                <a:spcPts val="0"/>
              </a:spcAft>
              <a:buSzPts val="1100"/>
              <a:buAutoNum type="arabicPeriod"/>
            </a:pPr>
            <a:r>
              <a:rPr lang="en" sz="1100">
                <a:highlight>
                  <a:srgbClr val="FFFF00"/>
                </a:highlight>
                <a:latin typeface="Arial"/>
                <a:ea typeface="Arial"/>
                <a:cs typeface="Arial"/>
                <a:sym typeface="Arial"/>
              </a:rPr>
              <a:t>&lt;</a:t>
            </a:r>
            <a:r>
              <a:rPr lang="en" sz="1100" u="sng">
                <a:solidFill>
                  <a:schemeClr val="hlink"/>
                </a:solidFill>
                <a:highlight>
                  <a:srgbClr val="FFFF00"/>
                </a:highlight>
                <a:latin typeface="Arial"/>
                <a:ea typeface="Arial"/>
                <a:cs typeface="Arial"/>
                <a:sym typeface="Arial"/>
                <a:hlinkClick r:id="rId16"/>
              </a:rPr>
              <a:t>http://geonames.org/country/USA</a:t>
            </a:r>
            <a:r>
              <a:rPr lang="en" sz="1100">
                <a:highlight>
                  <a:srgbClr val="FFFF00"/>
                </a:highlight>
                <a:latin typeface="Arial"/>
                <a:ea typeface="Arial"/>
                <a:cs typeface="Arial"/>
                <a:sym typeface="Arial"/>
              </a:rPr>
              <a:t>&gt;</a:t>
            </a:r>
            <a:r>
              <a:rPr lang="en" sz="1100">
                <a:latin typeface="Arial"/>
                <a:ea typeface="Arial"/>
                <a:cs typeface="Arial"/>
                <a:sym typeface="Arial"/>
              </a:rPr>
              <a:t> &lt;</a:t>
            </a:r>
            <a:r>
              <a:rPr lang="en" sz="1100" u="sng">
                <a:solidFill>
                  <a:schemeClr val="hlink"/>
                </a:solidFill>
                <a:latin typeface="Arial"/>
                <a:ea typeface="Arial"/>
                <a:cs typeface="Arial"/>
                <a:sym typeface="Arial"/>
                <a:hlinkClick r:id="rId17"/>
              </a:rPr>
              <a:t>http://geonames.org/property/area</a:t>
            </a:r>
            <a:r>
              <a:rPr lang="en" sz="1100">
                <a:latin typeface="Arial"/>
                <a:ea typeface="Arial"/>
                <a:cs typeface="Arial"/>
                <a:sym typeface="Arial"/>
              </a:rPr>
              <a:t>&gt; “9, 834, 000”^^xsd:double .</a:t>
            </a:r>
            <a:endParaRPr sz="1100">
              <a:latin typeface="Arial"/>
              <a:ea typeface="Arial"/>
              <a:cs typeface="Arial"/>
              <a:sym typeface="Arial"/>
            </a:endParaRPr>
          </a:p>
          <a:p>
            <a:pPr indent="0" lvl="0" marL="0" rtl="0" algn="l">
              <a:lnSpc>
                <a:spcPct val="100000"/>
              </a:lnSpc>
              <a:spcBef>
                <a:spcPts val="0"/>
              </a:spcBef>
              <a:spcAft>
                <a:spcPts val="0"/>
              </a:spcAft>
              <a:buSzPts val="3200"/>
              <a:buNone/>
            </a:pPr>
            <a:r>
              <a:t/>
            </a:r>
            <a:endParaRPr sz="1100">
              <a:latin typeface="Arial"/>
              <a:ea typeface="Arial"/>
              <a:cs typeface="Arial"/>
              <a:sym typeface="Arial"/>
            </a:endParaRPr>
          </a:p>
          <a:p>
            <a:pPr indent="0" lvl="0" marL="0" rtl="0" algn="l">
              <a:lnSpc>
                <a:spcPct val="100000"/>
              </a:lnSpc>
              <a:spcBef>
                <a:spcPts val="0"/>
              </a:spcBef>
              <a:spcAft>
                <a:spcPts val="0"/>
              </a:spcAft>
              <a:buSzPts val="3200"/>
              <a:buNone/>
            </a:pPr>
            <a:r>
              <a:t/>
            </a:r>
            <a:endParaRPr sz="1100">
              <a:latin typeface="Arial"/>
              <a:ea typeface="Arial"/>
              <a:cs typeface="Arial"/>
              <a:sym typeface="Arial"/>
            </a:endParaRPr>
          </a:p>
          <a:p>
            <a:pPr indent="0" lvl="0" marL="0" rtl="0" algn="l">
              <a:lnSpc>
                <a:spcPct val="100000"/>
              </a:lnSpc>
              <a:spcBef>
                <a:spcPts val="0"/>
              </a:spcBef>
              <a:spcAft>
                <a:spcPts val="0"/>
              </a:spcAft>
              <a:buSzPts val="3200"/>
              <a:buNone/>
            </a:pPr>
            <a:r>
              <a:rPr lang="en" sz="3000">
                <a:latin typeface="Arial"/>
                <a:ea typeface="Arial"/>
                <a:cs typeface="Arial"/>
                <a:sym typeface="Arial"/>
              </a:rPr>
              <a:t>Which graph has higher degree of interlinking?</a:t>
            </a:r>
            <a:endParaRPr sz="30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Data Quality Dimensions for KGs</a:t>
            </a:r>
            <a:endParaRPr/>
          </a:p>
        </p:txBody>
      </p:sp>
      <p:pic>
        <p:nvPicPr>
          <p:cNvPr id="198" name="Google Shape;198;p37"/>
          <p:cNvPicPr preferRelativeResize="0"/>
          <p:nvPr/>
        </p:nvPicPr>
        <p:blipFill rotWithShape="1">
          <a:blip r:embed="rId3">
            <a:alphaModFix/>
          </a:blip>
          <a:srcRect b="0" l="0" r="0" t="0"/>
          <a:stretch/>
        </p:blipFill>
        <p:spPr>
          <a:xfrm>
            <a:off x="923275" y="826976"/>
            <a:ext cx="6430450" cy="3713350"/>
          </a:xfrm>
          <a:prstGeom prst="rect">
            <a:avLst/>
          </a:prstGeom>
          <a:noFill/>
          <a:ln>
            <a:noFill/>
          </a:ln>
        </p:spPr>
      </p:pic>
      <p:sp>
        <p:nvSpPr>
          <p:cNvPr id="199" name="Google Shape;199;p37"/>
          <p:cNvSpPr txBox="1"/>
          <p:nvPr/>
        </p:nvSpPr>
        <p:spPr>
          <a:xfrm>
            <a:off x="294150" y="4483250"/>
            <a:ext cx="7632600" cy="5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solidFill>
                  <a:srgbClr val="000000"/>
                </a:solidFill>
                <a:latin typeface="Arial"/>
                <a:ea typeface="Arial"/>
                <a:cs typeface="Arial"/>
                <a:sym typeface="Arial"/>
              </a:rPr>
              <a:t>Quality assessment for linked data: A survey.</a:t>
            </a:r>
            <a:r>
              <a:rPr b="0" i="1" lang="en" sz="1100" u="none" cap="none" strike="noStrike">
                <a:solidFill>
                  <a:srgbClr val="000000"/>
                </a:solidFill>
                <a:latin typeface="Arial"/>
                <a:ea typeface="Arial"/>
                <a:cs typeface="Arial"/>
                <a:sym typeface="Arial"/>
              </a:rPr>
              <a:t> A Zaveri, A Rula, A Maurino, R Pietrobon, J Lehmann, S Auer. Semantic Web 7 (1), 63-93</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p:txBody>
      </p:sp>
      <p:sp>
        <p:nvSpPr>
          <p:cNvPr id="200" name="Google Shape;200;p37"/>
          <p:cNvSpPr txBox="1"/>
          <p:nvPr/>
        </p:nvSpPr>
        <p:spPr>
          <a:xfrm>
            <a:off x="5749925" y="3402825"/>
            <a:ext cx="1381500" cy="4626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1" name="Google Shape;201;p37"/>
          <p:cNvSpPr txBox="1"/>
          <p:nvPr/>
        </p:nvSpPr>
        <p:spPr>
          <a:xfrm>
            <a:off x="4159750" y="2665525"/>
            <a:ext cx="1331400" cy="4026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2" name="Google Shape;202;p37"/>
          <p:cNvSpPr txBox="1"/>
          <p:nvPr/>
        </p:nvSpPr>
        <p:spPr>
          <a:xfrm>
            <a:off x="4235950" y="3427525"/>
            <a:ext cx="1331400" cy="4026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3" name="Google Shape;203;p37"/>
          <p:cNvSpPr txBox="1"/>
          <p:nvPr/>
        </p:nvSpPr>
        <p:spPr>
          <a:xfrm>
            <a:off x="5145825" y="3068125"/>
            <a:ext cx="1331400" cy="4026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4" name="Google Shape;204;p37"/>
          <p:cNvSpPr txBox="1"/>
          <p:nvPr/>
        </p:nvSpPr>
        <p:spPr>
          <a:xfrm>
            <a:off x="5774975" y="2665525"/>
            <a:ext cx="1331400" cy="4026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KG Quality Dimensions - Intrinsic</a:t>
            </a:r>
            <a:endParaRPr/>
          </a:p>
        </p:txBody>
      </p:sp>
      <p:sp>
        <p:nvSpPr>
          <p:cNvPr id="210" name="Google Shape;210;p38"/>
          <p:cNvSpPr txBox="1"/>
          <p:nvPr>
            <p:ph idx="1" type="body"/>
          </p:nvPr>
        </p:nvSpPr>
        <p:spPr>
          <a:xfrm>
            <a:off x="360000" y="1393275"/>
            <a:ext cx="7176300" cy="333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en" sz="1800"/>
              <a:t>Syntactic Validity:</a:t>
            </a:r>
            <a:r>
              <a:rPr lang="en" sz="1800"/>
              <a:t> </a:t>
            </a:r>
            <a:r>
              <a:rPr i="1" lang="en" sz="1800"/>
              <a:t>degree to which an RDF document conforms to the specification of the serialization format.</a:t>
            </a:r>
            <a:endParaRPr i="1" sz="1800"/>
          </a:p>
          <a:p>
            <a:pPr indent="0" lvl="0" marL="0" rtl="0" algn="l">
              <a:lnSpc>
                <a:spcPct val="100000"/>
              </a:lnSpc>
              <a:spcBef>
                <a:spcPts val="0"/>
              </a:spcBef>
              <a:spcAft>
                <a:spcPts val="0"/>
              </a:spcAft>
              <a:buSzPts val="3200"/>
              <a:buNone/>
            </a:pPr>
            <a:r>
              <a:t/>
            </a:r>
            <a:endParaRPr sz="1800"/>
          </a:p>
          <a:p>
            <a:pPr indent="0" lvl="0" marL="0" rtl="0" algn="l">
              <a:lnSpc>
                <a:spcPct val="100000"/>
              </a:lnSpc>
              <a:spcBef>
                <a:spcPts val="0"/>
              </a:spcBef>
              <a:spcAft>
                <a:spcPts val="0"/>
              </a:spcAft>
              <a:buSzPts val="3200"/>
              <a:buNone/>
            </a:pPr>
            <a:r>
              <a:rPr lang="en" sz="1800">
                <a:solidFill>
                  <a:schemeClr val="accent1"/>
                </a:solidFill>
              </a:rPr>
              <a:t>Metrics:</a:t>
            </a:r>
            <a:endParaRPr sz="1800">
              <a:solidFill>
                <a:schemeClr val="accent1"/>
              </a:solidFill>
            </a:endParaRPr>
          </a:p>
          <a:p>
            <a:pPr indent="0" lvl="0" marL="457200" rtl="0" algn="l">
              <a:lnSpc>
                <a:spcPct val="100000"/>
              </a:lnSpc>
              <a:spcBef>
                <a:spcPts val="0"/>
              </a:spcBef>
              <a:spcAft>
                <a:spcPts val="0"/>
              </a:spcAft>
              <a:buNone/>
            </a:pPr>
            <a:r>
              <a:rPr lang="en" sz="1800"/>
              <a:t>(i) syntactic rules (type of characters allowed and/or the pattern of literal values)</a:t>
            </a:r>
            <a:endParaRPr sz="1800"/>
          </a:p>
          <a:p>
            <a:pPr indent="0" lvl="0" marL="457200" rtl="0" algn="l">
              <a:lnSpc>
                <a:spcPct val="100000"/>
              </a:lnSpc>
              <a:spcBef>
                <a:spcPts val="0"/>
              </a:spcBef>
              <a:spcAft>
                <a:spcPts val="0"/>
              </a:spcAft>
              <a:buNone/>
            </a:pPr>
            <a:r>
              <a:rPr lang="en" sz="1800"/>
              <a:t>(ii) use of explicit definition of the allowed values for a datatype</a:t>
            </a:r>
            <a:endParaRPr sz="1800"/>
          </a:p>
          <a:p>
            <a:pPr indent="0" lvl="0" marL="0" rtl="0" algn="l">
              <a:lnSpc>
                <a:spcPct val="100000"/>
              </a:lnSpc>
              <a:spcBef>
                <a:spcPts val="0"/>
              </a:spcBef>
              <a:spcAft>
                <a:spcPts val="0"/>
              </a:spcAft>
              <a:buNone/>
            </a:pPr>
            <a:r>
              <a:rPr lang="en" sz="1800">
                <a:solidFill>
                  <a:schemeClr val="accent1"/>
                </a:solidFill>
              </a:rPr>
              <a:t>Process:</a:t>
            </a:r>
            <a:endParaRPr sz="1800">
              <a:solidFill>
                <a:schemeClr val="accent1"/>
              </a:solidFill>
            </a:endParaRPr>
          </a:p>
          <a:p>
            <a:pPr indent="0" lvl="0" marL="457200" rtl="0" algn="l">
              <a:lnSpc>
                <a:spcPct val="100000"/>
              </a:lnSpc>
              <a:spcBef>
                <a:spcPts val="0"/>
              </a:spcBef>
              <a:spcAft>
                <a:spcPts val="0"/>
              </a:spcAft>
              <a:buNone/>
            </a:pPr>
            <a:r>
              <a:rPr lang="en" sz="1800"/>
              <a:t>detecting syntax errors using (i) validators, (ii) via crowdsourcing</a:t>
            </a:r>
            <a:br>
              <a:rPr lang="en" sz="1800"/>
            </a:br>
            <a:endParaRPr sz="1800"/>
          </a:p>
        </p:txBody>
      </p:sp>
      <p:sp>
        <p:nvSpPr>
          <p:cNvPr id="211" name="Google Shape;211;p38"/>
          <p:cNvSpPr/>
          <p:nvPr/>
        </p:nvSpPr>
        <p:spPr>
          <a:xfrm>
            <a:off x="704875" y="4019625"/>
            <a:ext cx="5924400" cy="870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alibri"/>
                <a:ea typeface="Calibri"/>
                <a:cs typeface="Calibri"/>
                <a:sym typeface="Calibri"/>
              </a:rPr>
              <a:t>Example: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Literals (e.g. date) are tagged with appropriate data type.</a:t>
            </a:r>
            <a:endParaRPr b="0" i="0" sz="1800" u="none" cap="none" strike="noStrike">
              <a:solidFill>
                <a:srgbClr val="000000"/>
              </a:solidFill>
              <a:latin typeface="Arial"/>
              <a:ea typeface="Arial"/>
              <a:cs typeface="Arial"/>
              <a:sym typeface="Arial"/>
            </a:endParaRPr>
          </a:p>
        </p:txBody>
      </p:sp>
      <p:pic>
        <p:nvPicPr>
          <p:cNvPr id="212" name="Google Shape;212;p38"/>
          <p:cNvPicPr preferRelativeResize="0"/>
          <p:nvPr/>
        </p:nvPicPr>
        <p:blipFill rotWithShape="1">
          <a:blip r:embed="rId3">
            <a:alphaModFix/>
          </a:blip>
          <a:srcRect b="0" l="0" r="0" t="0"/>
          <a:stretch/>
        </p:blipFill>
        <p:spPr>
          <a:xfrm>
            <a:off x="7172575" y="0"/>
            <a:ext cx="1604400" cy="160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KG Quality Dimensions - Intrinsic</a:t>
            </a:r>
            <a:endParaRPr/>
          </a:p>
        </p:txBody>
      </p:sp>
      <p:sp>
        <p:nvSpPr>
          <p:cNvPr id="218" name="Google Shape;218;p39"/>
          <p:cNvSpPr txBox="1"/>
          <p:nvPr>
            <p:ph idx="1" type="body"/>
          </p:nvPr>
        </p:nvSpPr>
        <p:spPr>
          <a:xfrm>
            <a:off x="360000" y="1518700"/>
            <a:ext cx="8479800" cy="2510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en" sz="1800"/>
              <a:t>Semantic Accuracy:</a:t>
            </a:r>
            <a:r>
              <a:rPr i="1" lang="en" sz="1800"/>
              <a:t> The degree to which data has attributes that correctly represent the real-life phenomena.</a:t>
            </a:r>
            <a:endParaRPr i="1" sz="1800"/>
          </a:p>
          <a:p>
            <a:pPr indent="0" lvl="0" marL="0" rtl="0" algn="l">
              <a:lnSpc>
                <a:spcPct val="100000"/>
              </a:lnSpc>
              <a:spcBef>
                <a:spcPts val="0"/>
              </a:spcBef>
              <a:spcAft>
                <a:spcPts val="0"/>
              </a:spcAft>
              <a:buSzPts val="3200"/>
              <a:buNone/>
            </a:pPr>
            <a:r>
              <a:t/>
            </a:r>
            <a:endParaRPr i="1" sz="1800"/>
          </a:p>
          <a:p>
            <a:pPr indent="0" lvl="0" marL="0" rtl="0" algn="l">
              <a:lnSpc>
                <a:spcPct val="100000"/>
              </a:lnSpc>
              <a:spcBef>
                <a:spcPts val="0"/>
              </a:spcBef>
              <a:spcAft>
                <a:spcPts val="0"/>
              </a:spcAft>
              <a:buSzPts val="3200"/>
              <a:buNone/>
            </a:pPr>
            <a:r>
              <a:rPr lang="en" sz="1800">
                <a:solidFill>
                  <a:srgbClr val="E06666"/>
                </a:solidFill>
              </a:rPr>
              <a:t>Metrics:</a:t>
            </a:r>
            <a:endParaRPr sz="1800">
              <a:solidFill>
                <a:srgbClr val="E06666"/>
              </a:solidFill>
            </a:endParaRPr>
          </a:p>
          <a:p>
            <a:pPr indent="-342900" lvl="0" marL="457200" rtl="0" algn="l">
              <a:lnSpc>
                <a:spcPct val="100000"/>
              </a:lnSpc>
              <a:spcBef>
                <a:spcPts val="0"/>
              </a:spcBef>
              <a:spcAft>
                <a:spcPts val="0"/>
              </a:spcAft>
              <a:buSzPts val="1800"/>
              <a:buChar char="•"/>
            </a:pPr>
            <a:r>
              <a:rPr lang="en" sz="1800"/>
              <a:t>no incorrect values</a:t>
            </a:r>
            <a:endParaRPr sz="1800"/>
          </a:p>
          <a:p>
            <a:pPr indent="-342900" lvl="0" marL="457200" rtl="0" algn="l">
              <a:lnSpc>
                <a:spcPct val="100000"/>
              </a:lnSpc>
              <a:spcBef>
                <a:spcPts val="0"/>
              </a:spcBef>
              <a:spcAft>
                <a:spcPts val="0"/>
              </a:spcAft>
              <a:buSzPts val="1800"/>
              <a:buChar char="•"/>
            </a:pPr>
            <a:r>
              <a:rPr lang="en" sz="1800"/>
              <a:t>no misuse of properties</a:t>
            </a:r>
            <a:endParaRPr sz="1800"/>
          </a:p>
          <a:p>
            <a:pPr indent="-342900" lvl="0" marL="457200" rtl="0" algn="l">
              <a:lnSpc>
                <a:spcPct val="100000"/>
              </a:lnSpc>
              <a:spcBef>
                <a:spcPts val="0"/>
              </a:spcBef>
              <a:spcAft>
                <a:spcPts val="0"/>
              </a:spcAft>
              <a:buSzPts val="1800"/>
              <a:buChar char="•"/>
            </a:pPr>
            <a:r>
              <a:rPr lang="en" sz="1800"/>
              <a:t>no inaccurate annotations, labellings or classifications</a:t>
            </a:r>
            <a:endParaRPr sz="1800"/>
          </a:p>
          <a:p>
            <a:pPr indent="-342900" lvl="0" marL="457200" rtl="0" algn="l">
              <a:lnSpc>
                <a:spcPct val="100000"/>
              </a:lnSpc>
              <a:spcBef>
                <a:spcPts val="0"/>
              </a:spcBef>
              <a:spcAft>
                <a:spcPts val="0"/>
              </a:spcAft>
              <a:buSzPts val="1800"/>
              <a:buChar char="•"/>
            </a:pPr>
            <a:r>
              <a:rPr lang="en" sz="1800"/>
              <a:t>outliers</a:t>
            </a:r>
            <a:endParaRPr sz="1800"/>
          </a:p>
        </p:txBody>
      </p:sp>
      <p:sp>
        <p:nvSpPr>
          <p:cNvPr id="219" name="Google Shape;219;p39"/>
          <p:cNvSpPr/>
          <p:nvPr/>
        </p:nvSpPr>
        <p:spPr>
          <a:xfrm>
            <a:off x="823825" y="4154225"/>
            <a:ext cx="7968900" cy="827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alibri"/>
                <a:ea typeface="Calibri"/>
                <a:cs typeface="Calibri"/>
                <a:sym typeface="Calibri"/>
              </a:rPr>
              <a:t>Example: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 ex:John schema:age “-1”^^xsd:integer</a:t>
            </a:r>
            <a:endParaRPr b="0" i="0" sz="1800" u="none" cap="none" strike="noStrike">
              <a:solidFill>
                <a:srgbClr val="000000"/>
              </a:solidFill>
              <a:latin typeface="Arial"/>
              <a:ea typeface="Arial"/>
              <a:cs typeface="Arial"/>
              <a:sym typeface="Arial"/>
            </a:endParaRPr>
          </a:p>
        </p:txBody>
      </p:sp>
      <p:pic>
        <p:nvPicPr>
          <p:cNvPr id="220" name="Google Shape;220;p39"/>
          <p:cNvPicPr preferRelativeResize="0"/>
          <p:nvPr/>
        </p:nvPicPr>
        <p:blipFill rotWithShape="1">
          <a:blip r:embed="rId3">
            <a:alphaModFix/>
          </a:blip>
          <a:srcRect b="0" l="0" r="0" t="0"/>
          <a:stretch/>
        </p:blipFill>
        <p:spPr>
          <a:xfrm>
            <a:off x="7582744" y="237469"/>
            <a:ext cx="1155775" cy="115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KG Quality Dimensions - Intrinsic</a:t>
            </a:r>
            <a:endParaRPr/>
          </a:p>
        </p:txBody>
      </p:sp>
      <p:sp>
        <p:nvSpPr>
          <p:cNvPr id="226" name="Google Shape;226;p40"/>
          <p:cNvSpPr txBox="1"/>
          <p:nvPr>
            <p:ph idx="1" type="body"/>
          </p:nvPr>
        </p:nvSpPr>
        <p:spPr>
          <a:xfrm>
            <a:off x="360000" y="1518700"/>
            <a:ext cx="8479800" cy="2510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en" sz="1800"/>
              <a:t>Consistency:</a:t>
            </a:r>
            <a:r>
              <a:rPr i="1" lang="en" sz="1800"/>
              <a:t> The degree to which data is consistent with (has no violation) semantic rules defined.</a:t>
            </a:r>
            <a:endParaRPr i="1" sz="1800"/>
          </a:p>
          <a:p>
            <a:pPr indent="0" lvl="0" marL="0" rtl="0" algn="l">
              <a:lnSpc>
                <a:spcPct val="100000"/>
              </a:lnSpc>
              <a:spcBef>
                <a:spcPts val="0"/>
              </a:spcBef>
              <a:spcAft>
                <a:spcPts val="0"/>
              </a:spcAft>
              <a:buSzPts val="3200"/>
              <a:buNone/>
            </a:pPr>
            <a:r>
              <a:t/>
            </a:r>
            <a:endParaRPr i="1" sz="1800"/>
          </a:p>
          <a:p>
            <a:pPr indent="0" lvl="0" marL="0" rtl="0" algn="l">
              <a:lnSpc>
                <a:spcPct val="100000"/>
              </a:lnSpc>
              <a:spcBef>
                <a:spcPts val="0"/>
              </a:spcBef>
              <a:spcAft>
                <a:spcPts val="0"/>
              </a:spcAft>
              <a:buSzPts val="3200"/>
              <a:buNone/>
            </a:pPr>
            <a:r>
              <a:rPr lang="en" sz="1800">
                <a:solidFill>
                  <a:srgbClr val="E06666"/>
                </a:solidFill>
              </a:rPr>
              <a:t>Metrics:</a:t>
            </a:r>
            <a:endParaRPr sz="1800">
              <a:solidFill>
                <a:srgbClr val="E06666"/>
              </a:solidFill>
            </a:endParaRPr>
          </a:p>
          <a:p>
            <a:pPr indent="-342900" lvl="0" marL="457200" rtl="0" algn="l">
              <a:lnSpc>
                <a:spcPct val="100000"/>
              </a:lnSpc>
              <a:spcBef>
                <a:spcPts val="0"/>
              </a:spcBef>
              <a:spcAft>
                <a:spcPts val="0"/>
              </a:spcAft>
              <a:buSzPts val="1800"/>
              <a:buChar char="•"/>
            </a:pPr>
            <a:r>
              <a:rPr lang="en" sz="1800"/>
              <a:t>correct domain and range definition</a:t>
            </a:r>
            <a:endParaRPr sz="1800"/>
          </a:p>
          <a:p>
            <a:pPr indent="-342900" lvl="0" marL="457200" rtl="0" algn="l">
              <a:lnSpc>
                <a:spcPct val="100000"/>
              </a:lnSpc>
              <a:spcBef>
                <a:spcPts val="0"/>
              </a:spcBef>
              <a:spcAft>
                <a:spcPts val="0"/>
              </a:spcAft>
              <a:buSzPts val="1800"/>
              <a:buChar char="•"/>
            </a:pPr>
            <a:r>
              <a:rPr lang="en" sz="1800"/>
              <a:t>no misplaced classes or properties</a:t>
            </a:r>
            <a:endParaRPr sz="1800"/>
          </a:p>
          <a:p>
            <a:pPr indent="0" lvl="0" marL="457200" rtl="0" algn="l">
              <a:lnSpc>
                <a:spcPct val="100000"/>
              </a:lnSpc>
              <a:spcBef>
                <a:spcPts val="0"/>
              </a:spcBef>
              <a:spcAft>
                <a:spcPts val="0"/>
              </a:spcAft>
              <a:buNone/>
            </a:pPr>
            <a:r>
              <a:t/>
            </a:r>
            <a:endParaRPr sz="1800"/>
          </a:p>
        </p:txBody>
      </p:sp>
      <p:sp>
        <p:nvSpPr>
          <p:cNvPr id="227" name="Google Shape;227;p40"/>
          <p:cNvSpPr/>
          <p:nvPr/>
        </p:nvSpPr>
        <p:spPr>
          <a:xfrm>
            <a:off x="823825" y="3775050"/>
            <a:ext cx="7968900" cy="120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alibri"/>
                <a:ea typeface="Calibri"/>
                <a:cs typeface="Calibri"/>
                <a:sym typeface="Calibri"/>
              </a:rPr>
              <a:t>Example: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   ex:John  :drives  ex:Tesla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   ex:Tesla rdf:type Person .</a:t>
            </a:r>
            <a:endParaRPr b="0" i="0" sz="1800" u="none" cap="none" strike="noStrike">
              <a:solidFill>
                <a:srgbClr val="000000"/>
              </a:solidFill>
              <a:latin typeface="Calibri"/>
              <a:ea typeface="Calibri"/>
              <a:cs typeface="Calibri"/>
              <a:sym typeface="Calibri"/>
            </a:endParaRPr>
          </a:p>
        </p:txBody>
      </p:sp>
      <p:pic>
        <p:nvPicPr>
          <p:cNvPr id="228" name="Google Shape;228;p40"/>
          <p:cNvPicPr preferRelativeResize="0"/>
          <p:nvPr/>
        </p:nvPicPr>
        <p:blipFill rotWithShape="1">
          <a:blip r:embed="rId3">
            <a:alphaModFix/>
          </a:blip>
          <a:srcRect b="0" l="0" r="0" t="0"/>
          <a:stretch/>
        </p:blipFill>
        <p:spPr>
          <a:xfrm>
            <a:off x="7408525" y="0"/>
            <a:ext cx="1588675" cy="1588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KG Quality Dimensions - Intrinsic</a:t>
            </a:r>
            <a:endParaRPr/>
          </a:p>
        </p:txBody>
      </p:sp>
      <p:sp>
        <p:nvSpPr>
          <p:cNvPr id="234" name="Google Shape;234;p41"/>
          <p:cNvSpPr txBox="1"/>
          <p:nvPr>
            <p:ph idx="1" type="body"/>
          </p:nvPr>
        </p:nvSpPr>
        <p:spPr>
          <a:xfrm>
            <a:off x="360000" y="1518700"/>
            <a:ext cx="8479800" cy="2510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en" sz="1800"/>
              <a:t>Completeness:</a:t>
            </a:r>
            <a:r>
              <a:rPr i="1" lang="en" sz="1800"/>
              <a:t> degree to which all required information is present in a particular dataset. </a:t>
            </a:r>
            <a:endParaRPr i="1" sz="1800"/>
          </a:p>
          <a:p>
            <a:pPr indent="0" lvl="0" marL="0" rtl="0" algn="l">
              <a:lnSpc>
                <a:spcPct val="100000"/>
              </a:lnSpc>
              <a:spcBef>
                <a:spcPts val="0"/>
              </a:spcBef>
              <a:spcAft>
                <a:spcPts val="0"/>
              </a:spcAft>
              <a:buSzPts val="3200"/>
              <a:buNone/>
            </a:pPr>
            <a:r>
              <a:t/>
            </a:r>
            <a:endParaRPr sz="1800"/>
          </a:p>
          <a:p>
            <a:pPr indent="0" lvl="0" marL="0" rtl="0" algn="l">
              <a:lnSpc>
                <a:spcPct val="100000"/>
              </a:lnSpc>
              <a:spcBef>
                <a:spcPts val="0"/>
              </a:spcBef>
              <a:spcAft>
                <a:spcPts val="0"/>
              </a:spcAft>
              <a:buSzPts val="3200"/>
              <a:buNone/>
            </a:pPr>
            <a:r>
              <a:rPr lang="en" sz="1800">
                <a:solidFill>
                  <a:srgbClr val="E06666"/>
                </a:solidFill>
              </a:rPr>
              <a:t>Metrics:</a:t>
            </a:r>
            <a:endParaRPr sz="1800">
              <a:solidFill>
                <a:srgbClr val="E06666"/>
              </a:solidFill>
            </a:endParaRPr>
          </a:p>
          <a:p>
            <a:pPr indent="-342900" lvl="0" marL="457200" rtl="0" algn="l">
              <a:lnSpc>
                <a:spcPct val="100000"/>
              </a:lnSpc>
              <a:spcBef>
                <a:spcPts val="0"/>
              </a:spcBef>
              <a:spcAft>
                <a:spcPts val="0"/>
              </a:spcAft>
              <a:buSzPts val="1800"/>
              <a:buChar char="•"/>
            </a:pPr>
            <a:r>
              <a:rPr lang="en" sz="1800"/>
              <a:t>Schema - ontology completeness (do we have types for all entities?)</a:t>
            </a:r>
            <a:endParaRPr sz="1800"/>
          </a:p>
          <a:p>
            <a:pPr indent="-342900" lvl="0" marL="457200" rtl="0" algn="l">
              <a:lnSpc>
                <a:spcPct val="100000"/>
              </a:lnSpc>
              <a:spcBef>
                <a:spcPts val="0"/>
              </a:spcBef>
              <a:spcAft>
                <a:spcPts val="0"/>
              </a:spcAft>
              <a:buSzPts val="1800"/>
              <a:buChar char="•"/>
            </a:pPr>
            <a:r>
              <a:rPr lang="en" sz="1800"/>
              <a:t>Property - missing values for a specific property?</a:t>
            </a:r>
            <a:endParaRPr sz="1800"/>
          </a:p>
          <a:p>
            <a:pPr indent="-342900" lvl="0" marL="457200" rtl="0" algn="l">
              <a:lnSpc>
                <a:spcPct val="100000"/>
              </a:lnSpc>
              <a:spcBef>
                <a:spcPts val="0"/>
              </a:spcBef>
              <a:spcAft>
                <a:spcPts val="0"/>
              </a:spcAft>
              <a:buSzPts val="1800"/>
              <a:buChar char="•"/>
            </a:pPr>
            <a:r>
              <a:rPr lang="en" sz="1800"/>
              <a:t>Population - % of all real-world objects of a particular type </a:t>
            </a:r>
            <a:endParaRPr sz="1800"/>
          </a:p>
          <a:p>
            <a:pPr indent="-342900" lvl="0" marL="457200" rtl="0" algn="l">
              <a:lnSpc>
                <a:spcPct val="100000"/>
              </a:lnSpc>
              <a:spcBef>
                <a:spcPts val="0"/>
              </a:spcBef>
              <a:spcAft>
                <a:spcPts val="0"/>
              </a:spcAft>
              <a:buSzPts val="1800"/>
              <a:buChar char="•"/>
            </a:pPr>
            <a:r>
              <a:rPr lang="en" sz="1800"/>
              <a:t>Interlinking - degree to which instances in the dataset are interlinked</a:t>
            </a:r>
            <a:endParaRPr sz="1800"/>
          </a:p>
        </p:txBody>
      </p:sp>
      <p:sp>
        <p:nvSpPr>
          <p:cNvPr id="235" name="Google Shape;235;p41"/>
          <p:cNvSpPr/>
          <p:nvPr/>
        </p:nvSpPr>
        <p:spPr>
          <a:xfrm>
            <a:off x="823825" y="4028800"/>
            <a:ext cx="7968900" cy="952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alibri"/>
                <a:ea typeface="Calibri"/>
                <a:cs typeface="Calibri"/>
                <a:sym typeface="Calibri"/>
              </a:rPr>
              <a:t>Example: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Does the KG have the GDP for all </a:t>
            </a:r>
            <a:r>
              <a:rPr b="1" i="0" lang="en" sz="1800" u="none" cap="none" strike="noStrike">
                <a:solidFill>
                  <a:srgbClr val="000000"/>
                </a:solidFill>
                <a:latin typeface="Calibri"/>
                <a:ea typeface="Calibri"/>
                <a:cs typeface="Calibri"/>
                <a:sym typeface="Calibri"/>
              </a:rPr>
              <a:t>countries, </a:t>
            </a:r>
            <a:r>
              <a:rPr b="0" i="0" lang="en" sz="1800" u="none" cap="none" strike="noStrike">
                <a:solidFill>
                  <a:srgbClr val="000000"/>
                </a:solidFill>
                <a:latin typeface="Calibri"/>
                <a:ea typeface="Calibri"/>
                <a:cs typeface="Calibri"/>
                <a:sym typeface="Calibri"/>
              </a:rPr>
              <a:t>and all</a:t>
            </a:r>
            <a:r>
              <a:rPr b="1" i="0" lang="en" sz="1800" u="none" cap="none" strike="noStrike">
                <a:solidFill>
                  <a:srgbClr val="000000"/>
                </a:solidFill>
                <a:latin typeface="Calibri"/>
                <a:ea typeface="Calibri"/>
                <a:cs typeface="Calibri"/>
                <a:sym typeface="Calibri"/>
              </a:rPr>
              <a:t> years</a:t>
            </a:r>
            <a:r>
              <a:rPr b="0" i="0" lang="en"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p:txBody>
      </p:sp>
      <p:pic>
        <p:nvPicPr>
          <p:cNvPr id="236" name="Google Shape;236;p41"/>
          <p:cNvPicPr preferRelativeResize="0"/>
          <p:nvPr/>
        </p:nvPicPr>
        <p:blipFill rotWithShape="1">
          <a:blip r:embed="rId3">
            <a:alphaModFix/>
          </a:blip>
          <a:srcRect b="0" l="0" r="0" t="0"/>
          <a:stretch/>
        </p:blipFill>
        <p:spPr>
          <a:xfrm>
            <a:off x="6540350" y="126350"/>
            <a:ext cx="2252323" cy="1266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KG Quality Dimensions - Intrinsic</a:t>
            </a:r>
            <a:endParaRPr/>
          </a:p>
        </p:txBody>
      </p:sp>
      <p:sp>
        <p:nvSpPr>
          <p:cNvPr id="242" name="Google Shape;242;p42"/>
          <p:cNvSpPr txBox="1"/>
          <p:nvPr>
            <p:ph idx="1" type="body"/>
          </p:nvPr>
        </p:nvSpPr>
        <p:spPr>
          <a:xfrm>
            <a:off x="360000" y="1518700"/>
            <a:ext cx="8479800" cy="2510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en" sz="1800"/>
              <a:t>Conciseness:</a:t>
            </a:r>
            <a:r>
              <a:rPr i="1" lang="en" sz="1800"/>
              <a:t> </a:t>
            </a:r>
            <a:r>
              <a:rPr i="1" lang="en" sz="1800"/>
              <a:t>degree to which the irrelevant  and duplicate schema and data elements are avoided.</a:t>
            </a:r>
            <a:endParaRPr i="1" sz="1800"/>
          </a:p>
          <a:p>
            <a:pPr indent="0" lvl="0" marL="0" rtl="0" algn="l">
              <a:lnSpc>
                <a:spcPct val="100000"/>
              </a:lnSpc>
              <a:spcBef>
                <a:spcPts val="0"/>
              </a:spcBef>
              <a:spcAft>
                <a:spcPts val="0"/>
              </a:spcAft>
              <a:buSzPts val="3200"/>
              <a:buNone/>
            </a:pPr>
            <a:r>
              <a:rPr i="1" lang="en" sz="1800"/>
              <a:t> </a:t>
            </a:r>
            <a:endParaRPr sz="1800"/>
          </a:p>
          <a:p>
            <a:pPr indent="0" lvl="0" marL="0" rtl="0" algn="l">
              <a:lnSpc>
                <a:spcPct val="100000"/>
              </a:lnSpc>
              <a:spcBef>
                <a:spcPts val="0"/>
              </a:spcBef>
              <a:spcAft>
                <a:spcPts val="0"/>
              </a:spcAft>
              <a:buSzPts val="3200"/>
              <a:buNone/>
            </a:pPr>
            <a:r>
              <a:rPr lang="en" sz="1800">
                <a:solidFill>
                  <a:srgbClr val="E06666"/>
                </a:solidFill>
              </a:rPr>
              <a:t>Metrics:</a:t>
            </a:r>
            <a:endParaRPr sz="1800">
              <a:solidFill>
                <a:srgbClr val="E06666"/>
              </a:solidFill>
            </a:endParaRPr>
          </a:p>
          <a:p>
            <a:pPr indent="-342900" lvl="0" marL="457200" rtl="0" algn="l">
              <a:lnSpc>
                <a:spcPct val="100000"/>
              </a:lnSpc>
              <a:spcBef>
                <a:spcPts val="0"/>
              </a:spcBef>
              <a:spcAft>
                <a:spcPts val="0"/>
              </a:spcAft>
              <a:buSzPts val="1800"/>
              <a:buChar char="•"/>
            </a:pPr>
            <a:r>
              <a:rPr lang="en" sz="1800" u="sng"/>
              <a:t>Intensional conciseness</a:t>
            </a:r>
            <a:r>
              <a:rPr lang="en" sz="1800"/>
              <a:t> - refers to the case when the data set does not contain redundant schema elements (properties and classes). Only essential properties and classes are included in the schema;</a:t>
            </a:r>
            <a:endParaRPr sz="1800"/>
          </a:p>
          <a:p>
            <a:pPr indent="-342900" lvl="0" marL="457200" rtl="0" algn="l">
              <a:lnSpc>
                <a:spcPct val="100000"/>
              </a:lnSpc>
              <a:spcBef>
                <a:spcPts val="0"/>
              </a:spcBef>
              <a:spcAft>
                <a:spcPts val="0"/>
              </a:spcAft>
              <a:buSzPts val="1800"/>
              <a:buChar char="•"/>
            </a:pPr>
            <a:r>
              <a:rPr lang="en" sz="1800" u="sng"/>
              <a:t>Extensional conciseness</a:t>
            </a:r>
            <a:r>
              <a:rPr lang="en" sz="1800"/>
              <a:t> -refers to the case when the data set does not contain redundant objects (instances).</a:t>
            </a:r>
            <a:endParaRPr sz="1800"/>
          </a:p>
        </p:txBody>
      </p:sp>
      <p:sp>
        <p:nvSpPr>
          <p:cNvPr id="243" name="Google Shape;243;p42"/>
          <p:cNvSpPr/>
          <p:nvPr/>
        </p:nvSpPr>
        <p:spPr>
          <a:xfrm>
            <a:off x="823825" y="4028800"/>
            <a:ext cx="7968900" cy="952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alibri"/>
                <a:ea typeface="Calibri"/>
                <a:cs typeface="Calibri"/>
                <a:sym typeface="Calibri"/>
              </a:rPr>
              <a:t>Example: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ex:NL rdfs:label “Netherlands”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ex:NL schema:name “Netherlands”</a:t>
            </a:r>
            <a:endParaRPr b="0" i="0" sz="1800" u="none" cap="none" strike="noStrike">
              <a:solidFill>
                <a:srgbClr val="000000"/>
              </a:solidFill>
              <a:latin typeface="Calibri"/>
              <a:ea typeface="Calibri"/>
              <a:cs typeface="Calibri"/>
              <a:sym typeface="Calibri"/>
            </a:endParaRPr>
          </a:p>
        </p:txBody>
      </p:sp>
      <p:pic>
        <p:nvPicPr>
          <p:cNvPr id="244" name="Google Shape;244;p42"/>
          <p:cNvPicPr preferRelativeResize="0"/>
          <p:nvPr/>
        </p:nvPicPr>
        <p:blipFill rotWithShape="1">
          <a:blip r:embed="rId3">
            <a:alphaModFix/>
          </a:blip>
          <a:srcRect b="0" l="0" r="0" t="0"/>
          <a:stretch/>
        </p:blipFill>
        <p:spPr>
          <a:xfrm>
            <a:off x="7328650" y="0"/>
            <a:ext cx="1511150" cy="151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22" name="Google Shape;122;p25"/>
          <p:cNvSpPr txBox="1"/>
          <p:nvPr/>
        </p:nvSpPr>
        <p:spPr>
          <a:xfrm>
            <a:off x="1943850" y="1706575"/>
            <a:ext cx="4771200" cy="264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 2024 by Michel Dumontier and the Institute of Data Science at Maastricht University is licensed under Attribution 4.0 International</a:t>
            </a:r>
            <a:endParaRPr sz="1000">
              <a:solidFill>
                <a:schemeClr val="dk1"/>
              </a:solidFill>
            </a:endParaRPr>
          </a:p>
          <a:p>
            <a:pPr indent="0" lvl="0" marL="0" rtl="0" algn="l">
              <a:spcBef>
                <a:spcPts val="0"/>
              </a:spcBef>
              <a:spcAft>
                <a:spcPts val="0"/>
              </a:spcAft>
              <a:buNone/>
            </a:pPr>
            <a:r>
              <a:rPr lang="en" sz="1000">
                <a:solidFill>
                  <a:schemeClr val="dk1"/>
                </a:solidFill>
              </a:rPr>
              <a:t>To view a copy of this license, visit </a:t>
            </a:r>
            <a:r>
              <a:rPr lang="en" sz="1000" u="sng">
                <a:solidFill>
                  <a:schemeClr val="hlink"/>
                </a:solidFill>
                <a:hlinkClick r:id="rId3"/>
              </a:rPr>
              <a:t>http://creativecommons.org/licenses/by/4.0/</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rPr lang="en" sz="1100"/>
              <a:t>This license requires that reusers give credit to the creator. It allows reusers to distribute, remix, adapt, and build upon the material in any medium or format, even for commercial purposes.</a:t>
            </a:r>
            <a:endParaRPr sz="1100"/>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id: KEN4256_L5</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t>version: 1.2024.0</a:t>
            </a:r>
            <a:endParaRPr sz="1100"/>
          </a:p>
          <a:p>
            <a:pPr indent="0" lvl="0" marL="0" rtl="0" algn="l">
              <a:lnSpc>
                <a:spcPct val="115000"/>
              </a:lnSpc>
              <a:spcBef>
                <a:spcPts val="0"/>
              </a:spcBef>
              <a:spcAft>
                <a:spcPts val="0"/>
              </a:spcAft>
              <a:buClr>
                <a:schemeClr val="dk1"/>
              </a:buClr>
              <a:buSzPts val="1100"/>
              <a:buFont typeface="Arial"/>
              <a:buNone/>
            </a:pPr>
            <a:r>
              <a:rPr lang="en" sz="1100"/>
              <a:t>created: February 17, 2019</a:t>
            </a:r>
            <a:endParaRPr sz="1100"/>
          </a:p>
          <a:p>
            <a:pPr indent="0" lvl="0" marL="0" rtl="0" algn="l">
              <a:lnSpc>
                <a:spcPct val="115000"/>
              </a:lnSpc>
              <a:spcBef>
                <a:spcPts val="0"/>
              </a:spcBef>
              <a:spcAft>
                <a:spcPts val="0"/>
              </a:spcAft>
              <a:buClr>
                <a:schemeClr val="dk1"/>
              </a:buClr>
              <a:buSzPts val="1100"/>
              <a:buFont typeface="Arial"/>
              <a:buNone/>
            </a:pPr>
            <a:r>
              <a:rPr lang="en" sz="1100"/>
              <a:t>last modified: March 26, 2024</a:t>
            </a:r>
            <a:endParaRPr sz="1100"/>
          </a:p>
          <a:p>
            <a:pPr indent="0" lvl="0" marL="0" rtl="0" algn="l">
              <a:lnSpc>
                <a:spcPct val="115000"/>
              </a:lnSpc>
              <a:spcBef>
                <a:spcPts val="0"/>
              </a:spcBef>
              <a:spcAft>
                <a:spcPts val="0"/>
              </a:spcAft>
              <a:buNone/>
            </a:pPr>
            <a:r>
              <a:rPr lang="en" sz="1100"/>
              <a:t>published on: March 26, 2024</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Which data quality issues do you see in the given RDF snippet?</a:t>
            </a:r>
            <a:endParaRPr/>
          </a:p>
        </p:txBody>
      </p:sp>
      <p:sp>
        <p:nvSpPr>
          <p:cNvPr id="250" name="Google Shape;250;p43"/>
          <p:cNvSpPr txBox="1"/>
          <p:nvPr>
            <p:ph idx="1" type="body"/>
          </p:nvPr>
        </p:nvSpPr>
        <p:spPr>
          <a:xfrm>
            <a:off x="360000" y="1991350"/>
            <a:ext cx="8326800" cy="2314500"/>
          </a:xfrm>
          <a:prstGeom prst="rect">
            <a:avLst/>
          </a:prstGeom>
          <a:noFill/>
          <a:ln>
            <a:noFill/>
          </a:ln>
        </p:spPr>
        <p:txBody>
          <a:bodyPr anchorCtr="0" anchor="t" bIns="0" lIns="0" spcFirstLastPara="1" rIns="0" wrap="square" tIns="0">
            <a:noAutofit/>
          </a:bodyPr>
          <a:lstStyle/>
          <a:p>
            <a:pPr indent="0" lvl="0" marL="76200" marR="76200" rtl="0" algn="l">
              <a:lnSpc>
                <a:spcPct val="150001"/>
              </a:lnSpc>
              <a:spcBef>
                <a:spcPts val="300"/>
              </a:spcBef>
              <a:spcAft>
                <a:spcPts val="0"/>
              </a:spcAft>
              <a:buSzPts val="3200"/>
              <a:buNone/>
            </a:pPr>
            <a:r>
              <a:rPr lang="en" sz="1300">
                <a:solidFill>
                  <a:srgbClr val="000000"/>
                </a:solidFill>
                <a:latin typeface="Arial"/>
                <a:ea typeface="Arial"/>
                <a:cs typeface="Arial"/>
                <a:sym typeface="Arial"/>
              </a:rPr>
              <a:t>@prefix ex: &lt;http ://</a:t>
            </a:r>
            <a:r>
              <a:rPr lang="en" sz="1300" u="sng">
                <a:solidFill>
                  <a:schemeClr val="hlink"/>
                </a:solidFill>
                <a:latin typeface="Arial"/>
                <a:ea typeface="Arial"/>
                <a:cs typeface="Arial"/>
                <a:sym typeface="Arial"/>
                <a:hlinkClick r:id="rId3"/>
              </a:rPr>
              <a:t>example.org/ontology/</a:t>
            </a:r>
            <a:r>
              <a:rPr lang="en" sz="1300">
                <a:solidFill>
                  <a:srgbClr val="000000"/>
                </a:solidFill>
                <a:latin typeface="Arial"/>
                <a:ea typeface="Arial"/>
                <a:cs typeface="Arial"/>
                <a:sym typeface="Arial"/>
              </a:rPr>
              <a:t>&gt; .</a:t>
            </a:r>
            <a:endParaRPr sz="1300">
              <a:solidFill>
                <a:srgbClr val="000000"/>
              </a:solidFill>
              <a:latin typeface="Arial"/>
              <a:ea typeface="Arial"/>
              <a:cs typeface="Arial"/>
              <a:sym typeface="Arial"/>
            </a:endParaRPr>
          </a:p>
          <a:p>
            <a:pPr indent="0" lvl="0" marL="76200" marR="76200" rtl="0" algn="l">
              <a:lnSpc>
                <a:spcPct val="150001"/>
              </a:lnSpc>
              <a:spcBef>
                <a:spcPts val="300"/>
              </a:spcBef>
              <a:spcAft>
                <a:spcPts val="0"/>
              </a:spcAft>
              <a:buSzPts val="3200"/>
              <a:buNone/>
            </a:pPr>
            <a:r>
              <a:t/>
            </a:r>
            <a:endParaRPr sz="1300">
              <a:solidFill>
                <a:srgbClr val="000000"/>
              </a:solidFill>
              <a:latin typeface="Arial"/>
              <a:ea typeface="Arial"/>
              <a:cs typeface="Arial"/>
              <a:sym typeface="Arial"/>
            </a:endParaRPr>
          </a:p>
          <a:p>
            <a:pPr indent="0" lvl="0" marL="76200" marR="76200" rtl="0" algn="l">
              <a:lnSpc>
                <a:spcPct val="150001"/>
              </a:lnSpc>
              <a:spcBef>
                <a:spcPts val="300"/>
              </a:spcBef>
              <a:spcAft>
                <a:spcPts val="0"/>
              </a:spcAft>
              <a:buSzPts val="3200"/>
              <a:buNone/>
            </a:pPr>
            <a:r>
              <a:rPr lang="en" sz="1300">
                <a:solidFill>
                  <a:srgbClr val="000000"/>
                </a:solidFill>
                <a:latin typeface="Arial"/>
                <a:ea typeface="Arial"/>
                <a:cs typeface="Arial"/>
                <a:sym typeface="Arial"/>
              </a:rPr>
              <a:t>ex:Italy ex:hasCapital ex:Milan.</a:t>
            </a:r>
            <a:endParaRPr sz="1300">
              <a:solidFill>
                <a:srgbClr val="000000"/>
              </a:solidFill>
              <a:latin typeface="Arial"/>
              <a:ea typeface="Arial"/>
              <a:cs typeface="Arial"/>
              <a:sym typeface="Arial"/>
            </a:endParaRPr>
          </a:p>
          <a:p>
            <a:pPr indent="0" lvl="0" marL="76200" marR="76200" rtl="0" algn="l">
              <a:lnSpc>
                <a:spcPct val="150001"/>
              </a:lnSpc>
              <a:spcBef>
                <a:spcPts val="300"/>
              </a:spcBef>
              <a:spcAft>
                <a:spcPts val="0"/>
              </a:spcAft>
              <a:buSzPts val="3200"/>
              <a:buNone/>
            </a:pPr>
            <a:r>
              <a:rPr lang="en" sz="1300">
                <a:solidFill>
                  <a:srgbClr val="000000"/>
                </a:solidFill>
                <a:latin typeface="Arial"/>
                <a:ea typeface="Arial"/>
                <a:cs typeface="Arial"/>
                <a:sym typeface="Arial"/>
              </a:rPr>
              <a:t>ex:Italy ex:areaTotal ‘‘301338’’^^xsd:string .</a:t>
            </a:r>
            <a:endParaRPr sz="1300">
              <a:solidFill>
                <a:srgbClr val="000000"/>
              </a:solidFill>
              <a:latin typeface="Arial"/>
              <a:ea typeface="Arial"/>
              <a:cs typeface="Arial"/>
              <a:sym typeface="Arial"/>
            </a:endParaRPr>
          </a:p>
          <a:p>
            <a:pPr indent="0" lvl="0" marL="76200" marR="76200" rtl="0" algn="l">
              <a:lnSpc>
                <a:spcPct val="150001"/>
              </a:lnSpc>
              <a:spcBef>
                <a:spcPts val="300"/>
              </a:spcBef>
              <a:spcAft>
                <a:spcPts val="0"/>
              </a:spcAft>
              <a:buSzPts val="3200"/>
              <a:buNone/>
            </a:pPr>
            <a:r>
              <a:rPr lang="en" sz="1300">
                <a:solidFill>
                  <a:srgbClr val="000000"/>
                </a:solidFill>
                <a:latin typeface="Arial"/>
                <a:ea typeface="Arial"/>
                <a:cs typeface="Arial"/>
                <a:sym typeface="Arial"/>
              </a:rPr>
              <a:t>ex:Italy rdfs:name “Italy”@en</a:t>
            </a:r>
            <a:endParaRPr sz="1300">
              <a:solidFill>
                <a:srgbClr val="000000"/>
              </a:solidFill>
              <a:latin typeface="Arial"/>
              <a:ea typeface="Arial"/>
              <a:cs typeface="Arial"/>
              <a:sym typeface="Arial"/>
            </a:endParaRPr>
          </a:p>
          <a:p>
            <a:pPr indent="0" lvl="0" marL="76200" marR="76200" rtl="0" algn="l">
              <a:lnSpc>
                <a:spcPct val="150001"/>
              </a:lnSpc>
              <a:spcBef>
                <a:spcPts val="300"/>
              </a:spcBef>
              <a:spcAft>
                <a:spcPts val="0"/>
              </a:spcAft>
              <a:buSzPts val="3200"/>
              <a:buNone/>
            </a:pPr>
            <a:r>
              <a:rPr lang="en" sz="1300">
                <a:solidFill>
                  <a:srgbClr val="000000"/>
                </a:solidFill>
                <a:latin typeface="Arial"/>
                <a:ea typeface="Arial"/>
                <a:cs typeface="Arial"/>
                <a:sym typeface="Arial"/>
              </a:rPr>
              <a:t>ex:Italy ex:hasCapital ex:Rome.</a:t>
            </a:r>
            <a:endParaRPr sz="1300">
              <a:solidFill>
                <a:srgbClr val="000000"/>
              </a:solidFill>
              <a:latin typeface="Arial"/>
              <a:ea typeface="Arial"/>
              <a:cs typeface="Arial"/>
              <a:sym typeface="Arial"/>
            </a:endParaRPr>
          </a:p>
          <a:p>
            <a:pPr indent="0" lvl="0" marL="76200" marR="76200" rtl="0" algn="l">
              <a:lnSpc>
                <a:spcPct val="150001"/>
              </a:lnSpc>
              <a:spcBef>
                <a:spcPts val="300"/>
              </a:spcBef>
              <a:spcAft>
                <a:spcPts val="0"/>
              </a:spcAft>
              <a:buSzPts val="3200"/>
              <a:buNone/>
            </a:pPr>
            <a:r>
              <a:rPr lang="en" sz="1300">
                <a:solidFill>
                  <a:srgbClr val="000000"/>
                </a:solidFill>
                <a:latin typeface="Arial"/>
                <a:ea typeface="Arial"/>
                <a:cs typeface="Arial"/>
                <a:sym typeface="Arial"/>
              </a:rPr>
              <a:t>ex:Rome a :Place. </a:t>
            </a:r>
            <a:endParaRPr sz="1300">
              <a:solidFill>
                <a:srgbClr val="000000"/>
              </a:solidFill>
              <a:latin typeface="Arial"/>
              <a:ea typeface="Arial"/>
              <a:cs typeface="Arial"/>
              <a:sym typeface="Arial"/>
            </a:endParaRPr>
          </a:p>
          <a:p>
            <a:pPr indent="0" lvl="0" marL="76200" marR="76200" rtl="0" algn="l">
              <a:lnSpc>
                <a:spcPct val="150001"/>
              </a:lnSpc>
              <a:spcBef>
                <a:spcPts val="300"/>
              </a:spcBef>
              <a:spcAft>
                <a:spcPts val="0"/>
              </a:spcAft>
              <a:buSzPts val="3200"/>
              <a:buNone/>
            </a:pPr>
            <a:r>
              <a:rPr lang="en" sz="1300">
                <a:solidFill>
                  <a:srgbClr val="000000"/>
                </a:solidFill>
                <a:latin typeface="Arial"/>
                <a:ea typeface="Arial"/>
                <a:cs typeface="Arial"/>
                <a:sym typeface="Arial"/>
              </a:rPr>
              <a:t>:hasCapital rdfs:domain :Country . </a:t>
            </a:r>
            <a:endParaRPr sz="1300">
              <a:solidFill>
                <a:srgbClr val="000000"/>
              </a:solidFill>
              <a:latin typeface="Arial"/>
              <a:ea typeface="Arial"/>
              <a:cs typeface="Arial"/>
              <a:sym typeface="Arial"/>
            </a:endParaRPr>
          </a:p>
          <a:p>
            <a:pPr indent="0" lvl="0" marL="76200" marR="76200" rtl="0" algn="l">
              <a:lnSpc>
                <a:spcPct val="150001"/>
              </a:lnSpc>
              <a:spcBef>
                <a:spcPts val="300"/>
              </a:spcBef>
              <a:spcAft>
                <a:spcPts val="0"/>
              </a:spcAft>
              <a:buSzPts val="3200"/>
              <a:buNone/>
            </a:pPr>
            <a:r>
              <a:rPr lang="en" sz="1300">
                <a:solidFill>
                  <a:srgbClr val="000000"/>
                </a:solidFill>
                <a:latin typeface="Arial"/>
                <a:ea typeface="Arial"/>
                <a:cs typeface="Arial"/>
                <a:sym typeface="Arial"/>
              </a:rPr>
              <a:t>:hasCapital rdfs:range :City. </a:t>
            </a:r>
            <a:endParaRPr sz="3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Data Quality Dimensions for KGs</a:t>
            </a:r>
            <a:endParaRPr/>
          </a:p>
        </p:txBody>
      </p:sp>
      <p:pic>
        <p:nvPicPr>
          <p:cNvPr id="256" name="Google Shape;256;p44"/>
          <p:cNvPicPr preferRelativeResize="0"/>
          <p:nvPr/>
        </p:nvPicPr>
        <p:blipFill rotWithShape="1">
          <a:blip r:embed="rId3">
            <a:alphaModFix/>
          </a:blip>
          <a:srcRect b="0" l="0" r="0" t="0"/>
          <a:stretch/>
        </p:blipFill>
        <p:spPr>
          <a:xfrm>
            <a:off x="923275" y="826976"/>
            <a:ext cx="6430450" cy="3713350"/>
          </a:xfrm>
          <a:prstGeom prst="rect">
            <a:avLst/>
          </a:prstGeom>
          <a:noFill/>
          <a:ln>
            <a:noFill/>
          </a:ln>
        </p:spPr>
      </p:pic>
      <p:sp>
        <p:nvSpPr>
          <p:cNvPr id="257" name="Google Shape;257;p44"/>
          <p:cNvSpPr txBox="1"/>
          <p:nvPr/>
        </p:nvSpPr>
        <p:spPr>
          <a:xfrm>
            <a:off x="294150" y="4483250"/>
            <a:ext cx="7632600" cy="5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solidFill>
                  <a:srgbClr val="000000"/>
                </a:solidFill>
                <a:latin typeface="Arial"/>
                <a:ea typeface="Arial"/>
                <a:cs typeface="Arial"/>
                <a:sym typeface="Arial"/>
              </a:rPr>
              <a:t>Quality assessment for linked data: A survey.</a:t>
            </a:r>
            <a:r>
              <a:rPr b="0" i="1" lang="en" sz="1100" u="none" cap="none" strike="noStrike">
                <a:solidFill>
                  <a:srgbClr val="000000"/>
                </a:solidFill>
                <a:latin typeface="Arial"/>
                <a:ea typeface="Arial"/>
                <a:cs typeface="Arial"/>
                <a:sym typeface="Arial"/>
              </a:rPr>
              <a:t> A Zaveri, A Rula, A Maurino, R Pietrobon, J Lehmann, S Auer. Semantic Web 7 (1), 63-93</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p:txBody>
      </p:sp>
      <p:sp>
        <p:nvSpPr>
          <p:cNvPr id="258" name="Google Shape;258;p44"/>
          <p:cNvSpPr txBox="1"/>
          <p:nvPr/>
        </p:nvSpPr>
        <p:spPr>
          <a:xfrm>
            <a:off x="2426150" y="2916250"/>
            <a:ext cx="1331400" cy="4026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KG Quality Dimensions - Contextual</a:t>
            </a:r>
            <a:endParaRPr/>
          </a:p>
        </p:txBody>
      </p:sp>
      <p:sp>
        <p:nvSpPr>
          <p:cNvPr id="264" name="Google Shape;264;p45"/>
          <p:cNvSpPr txBox="1"/>
          <p:nvPr>
            <p:ph idx="1" type="body"/>
          </p:nvPr>
        </p:nvSpPr>
        <p:spPr>
          <a:xfrm>
            <a:off x="360000" y="1393275"/>
            <a:ext cx="7226400" cy="333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en" sz="1800"/>
              <a:t>Trustworthiness: </a:t>
            </a:r>
            <a:r>
              <a:rPr i="1" lang="en" sz="1800"/>
              <a:t>degree to which the information is accepted to be correct, true, real and credible.</a:t>
            </a:r>
            <a:endParaRPr i="1" sz="1800"/>
          </a:p>
          <a:p>
            <a:pPr indent="0" lvl="0" marL="0" rtl="0" algn="l">
              <a:lnSpc>
                <a:spcPct val="100000"/>
              </a:lnSpc>
              <a:spcBef>
                <a:spcPts val="0"/>
              </a:spcBef>
              <a:spcAft>
                <a:spcPts val="0"/>
              </a:spcAft>
              <a:buSzPts val="3200"/>
              <a:buNone/>
            </a:pPr>
            <a:r>
              <a:t/>
            </a:r>
            <a:endParaRPr sz="1800"/>
          </a:p>
          <a:p>
            <a:pPr indent="0" lvl="0" marL="0" rtl="0" algn="l">
              <a:lnSpc>
                <a:spcPct val="100000"/>
              </a:lnSpc>
              <a:spcBef>
                <a:spcPts val="0"/>
              </a:spcBef>
              <a:spcAft>
                <a:spcPts val="0"/>
              </a:spcAft>
              <a:buSzPts val="3200"/>
              <a:buNone/>
            </a:pPr>
            <a:r>
              <a:rPr lang="en" sz="1800">
                <a:solidFill>
                  <a:srgbClr val="E06666"/>
                </a:solidFill>
              </a:rPr>
              <a:t>Metrics:</a:t>
            </a:r>
            <a:endParaRPr sz="1800">
              <a:solidFill>
                <a:srgbClr val="E06666"/>
              </a:solidFill>
            </a:endParaRPr>
          </a:p>
          <a:p>
            <a:pPr indent="-342900" lvl="0" marL="457200" rtl="0" algn="l">
              <a:lnSpc>
                <a:spcPct val="100000"/>
              </a:lnSpc>
              <a:spcBef>
                <a:spcPts val="0"/>
              </a:spcBef>
              <a:spcAft>
                <a:spcPts val="0"/>
              </a:spcAft>
              <a:buSzPts val="1800"/>
              <a:buChar char="•"/>
            </a:pPr>
            <a:r>
              <a:rPr lang="en" sz="1800"/>
              <a:t>Does the KG contain triples that capture the </a:t>
            </a:r>
            <a:r>
              <a:rPr b="1" lang="en" sz="1800"/>
              <a:t>provenance</a:t>
            </a:r>
            <a:r>
              <a:rPr lang="en" sz="1800"/>
              <a:t> of each assertion (triples)? Who, when, where, how?</a:t>
            </a:r>
            <a:endParaRPr sz="1800"/>
          </a:p>
          <a:p>
            <a:pPr indent="-342900" lvl="0" marL="457200" rtl="0" algn="l">
              <a:lnSpc>
                <a:spcPct val="100000"/>
              </a:lnSpc>
              <a:spcBef>
                <a:spcPts val="0"/>
              </a:spcBef>
              <a:spcAft>
                <a:spcPts val="0"/>
              </a:spcAft>
              <a:buSzPts val="1800"/>
              <a:buChar char="•"/>
            </a:pPr>
            <a:r>
              <a:rPr lang="en" sz="1800"/>
              <a:t>Does it use provenance specifying </a:t>
            </a:r>
            <a:r>
              <a:rPr lang="en" sz="1800"/>
              <a:t>schemas/</a:t>
            </a:r>
            <a:r>
              <a:rPr lang="en" sz="1800"/>
              <a:t>ontologies (PROV-O, HCLS)</a:t>
            </a:r>
            <a:endParaRPr sz="1800"/>
          </a:p>
          <a:p>
            <a:pPr indent="-342900" lvl="0" marL="457200" rtl="0" algn="l">
              <a:lnSpc>
                <a:spcPct val="100000"/>
              </a:lnSpc>
              <a:spcBef>
                <a:spcPts val="0"/>
              </a:spcBef>
              <a:spcAft>
                <a:spcPts val="0"/>
              </a:spcAft>
              <a:buSzPts val="1800"/>
              <a:buChar char="•"/>
            </a:pPr>
            <a:r>
              <a:rPr lang="en" sz="1800"/>
              <a:t>Majority vote / opinion-based method: how many KG contributors have annotated this assertion / triple to state that they trust it?</a:t>
            </a:r>
            <a:endParaRPr sz="1800"/>
          </a:p>
        </p:txBody>
      </p:sp>
      <p:pic>
        <p:nvPicPr>
          <p:cNvPr id="265" name="Google Shape;265;p45"/>
          <p:cNvPicPr preferRelativeResize="0"/>
          <p:nvPr/>
        </p:nvPicPr>
        <p:blipFill rotWithShape="1">
          <a:blip r:embed="rId3">
            <a:alphaModFix/>
          </a:blip>
          <a:srcRect b="0" l="0" r="0" t="0"/>
          <a:stretch/>
        </p:blipFill>
        <p:spPr>
          <a:xfrm>
            <a:off x="7449225" y="245579"/>
            <a:ext cx="1170100" cy="10021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KG Quality Dimensions - Contextual</a:t>
            </a:r>
            <a:endParaRPr/>
          </a:p>
        </p:txBody>
      </p:sp>
      <p:sp>
        <p:nvSpPr>
          <p:cNvPr id="271" name="Google Shape;271;p46"/>
          <p:cNvSpPr txBox="1"/>
          <p:nvPr>
            <p:ph idx="1" type="body"/>
          </p:nvPr>
        </p:nvSpPr>
        <p:spPr>
          <a:xfrm>
            <a:off x="360000" y="1042250"/>
            <a:ext cx="6875400" cy="333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en" sz="1800"/>
              <a:t>Trustworthiness: </a:t>
            </a:r>
            <a:r>
              <a:rPr i="1" lang="en" sz="1800"/>
              <a:t>degree to which the information is accepted to be correct, true, real and credible.</a:t>
            </a:r>
            <a:endParaRPr sz="1800"/>
          </a:p>
          <a:p>
            <a:pPr indent="0" lvl="0" marL="0" marR="139700" rtl="0" algn="l">
              <a:lnSpc>
                <a:spcPct val="115000"/>
              </a:lnSpc>
              <a:spcBef>
                <a:spcPts val="1100"/>
              </a:spcBef>
              <a:spcAft>
                <a:spcPts val="0"/>
              </a:spcAft>
              <a:buSzPts val="3200"/>
              <a:buNone/>
            </a:pPr>
            <a:r>
              <a:t/>
            </a:r>
            <a:endParaRPr b="1" sz="1400">
              <a:solidFill>
                <a:srgbClr val="38761D"/>
              </a:solidFill>
              <a:highlight>
                <a:schemeClr val="lt1"/>
              </a:highlight>
              <a:latin typeface="Arial"/>
              <a:ea typeface="Arial"/>
              <a:cs typeface="Arial"/>
              <a:sym typeface="Arial"/>
            </a:endParaRPr>
          </a:p>
          <a:p>
            <a:pPr indent="0" lvl="0" marL="0" marR="139700" rtl="0" algn="l">
              <a:lnSpc>
                <a:spcPct val="115000"/>
              </a:lnSpc>
              <a:spcBef>
                <a:spcPts val="1100"/>
              </a:spcBef>
              <a:spcAft>
                <a:spcPts val="0"/>
              </a:spcAft>
              <a:buSzPts val="3200"/>
              <a:buNone/>
            </a:pPr>
            <a:r>
              <a:rPr b="1" lang="en" sz="1400">
                <a:solidFill>
                  <a:srgbClr val="38761D"/>
                </a:solidFill>
                <a:highlight>
                  <a:schemeClr val="lt1"/>
                </a:highlight>
                <a:latin typeface="Arial"/>
                <a:ea typeface="Arial"/>
                <a:cs typeface="Arial"/>
                <a:sym typeface="Arial"/>
              </a:rPr>
              <a:t>:assertion {</a:t>
            </a:r>
            <a:br>
              <a:rPr b="1" lang="en" sz="1400">
                <a:solidFill>
                  <a:srgbClr val="38761D"/>
                </a:solidFill>
                <a:highlight>
                  <a:schemeClr val="lt1"/>
                </a:highlight>
                <a:latin typeface="Arial"/>
                <a:ea typeface="Arial"/>
                <a:cs typeface="Arial"/>
                <a:sym typeface="Arial"/>
              </a:rPr>
            </a:br>
            <a:r>
              <a:rPr b="1" lang="en" sz="1400">
                <a:solidFill>
                  <a:srgbClr val="38761D"/>
                </a:solidFill>
                <a:highlight>
                  <a:schemeClr val="lt1"/>
                </a:highlight>
                <a:latin typeface="Arial"/>
                <a:ea typeface="Arial"/>
                <a:cs typeface="Arial"/>
                <a:sym typeface="Arial"/>
              </a:rPr>
              <a:t>    ex:trastuzumab ex:is-indicated-for ex:breast-cancer .</a:t>
            </a:r>
            <a:br>
              <a:rPr b="1" lang="en" sz="1400">
                <a:solidFill>
                  <a:srgbClr val="38761D"/>
                </a:solidFill>
                <a:highlight>
                  <a:schemeClr val="lt1"/>
                </a:highlight>
                <a:latin typeface="Arial"/>
                <a:ea typeface="Arial"/>
                <a:cs typeface="Arial"/>
                <a:sym typeface="Arial"/>
              </a:rPr>
            </a:br>
            <a:r>
              <a:rPr b="1" lang="en" sz="1400">
                <a:solidFill>
                  <a:srgbClr val="38761D"/>
                </a:solidFill>
                <a:highlight>
                  <a:schemeClr val="lt1"/>
                </a:highlight>
                <a:latin typeface="Arial"/>
                <a:ea typeface="Arial"/>
                <a:cs typeface="Arial"/>
                <a:sym typeface="Arial"/>
              </a:rPr>
              <a:t>}</a:t>
            </a:r>
            <a:endParaRPr b="1" sz="1400">
              <a:solidFill>
                <a:srgbClr val="38761D"/>
              </a:solidFill>
              <a:highlight>
                <a:schemeClr val="lt1"/>
              </a:highlight>
              <a:latin typeface="Arial"/>
              <a:ea typeface="Arial"/>
              <a:cs typeface="Arial"/>
              <a:sym typeface="Arial"/>
            </a:endParaRPr>
          </a:p>
          <a:p>
            <a:pPr indent="0" lvl="0" marL="0" marR="139700" rtl="0" algn="l">
              <a:lnSpc>
                <a:spcPct val="115000"/>
              </a:lnSpc>
              <a:spcBef>
                <a:spcPts val="1100"/>
              </a:spcBef>
              <a:spcAft>
                <a:spcPts val="0"/>
              </a:spcAft>
              <a:buSzPts val="3200"/>
              <a:buNone/>
            </a:pPr>
            <a:r>
              <a:rPr b="1" lang="en" sz="1400">
                <a:solidFill>
                  <a:srgbClr val="E69138"/>
                </a:solidFill>
                <a:highlight>
                  <a:schemeClr val="lt1"/>
                </a:highlight>
                <a:latin typeface="Arial"/>
                <a:ea typeface="Arial"/>
                <a:cs typeface="Arial"/>
                <a:sym typeface="Arial"/>
              </a:rPr>
              <a:t>:provenance {</a:t>
            </a:r>
            <a:br>
              <a:rPr b="1" lang="en" sz="1400">
                <a:solidFill>
                  <a:srgbClr val="E69138"/>
                </a:solidFill>
                <a:highlight>
                  <a:schemeClr val="lt1"/>
                </a:highlight>
                <a:latin typeface="Arial"/>
                <a:ea typeface="Arial"/>
                <a:cs typeface="Arial"/>
                <a:sym typeface="Arial"/>
              </a:rPr>
            </a:br>
            <a:r>
              <a:rPr b="1" lang="en" sz="1400">
                <a:solidFill>
                  <a:srgbClr val="E69138"/>
                </a:solidFill>
                <a:highlight>
                  <a:schemeClr val="lt1"/>
                </a:highlight>
                <a:latin typeface="Arial"/>
                <a:ea typeface="Arial"/>
                <a:cs typeface="Arial"/>
                <a:sym typeface="Arial"/>
              </a:rPr>
              <a:t>    :assertion prov:generatedAtTime "2012-02-03T14:38:00Z"^^xsd:dateTime  .</a:t>
            </a:r>
            <a:br>
              <a:rPr b="1" lang="en" sz="1400">
                <a:solidFill>
                  <a:srgbClr val="E69138"/>
                </a:solidFill>
                <a:highlight>
                  <a:schemeClr val="lt1"/>
                </a:highlight>
                <a:latin typeface="Arial"/>
                <a:ea typeface="Arial"/>
                <a:cs typeface="Arial"/>
                <a:sym typeface="Arial"/>
              </a:rPr>
            </a:br>
            <a:r>
              <a:rPr b="1" lang="en" sz="1400">
                <a:solidFill>
                  <a:srgbClr val="E69138"/>
                </a:solidFill>
                <a:highlight>
                  <a:schemeClr val="lt1"/>
                </a:highlight>
                <a:latin typeface="Arial"/>
                <a:ea typeface="Arial"/>
                <a:cs typeface="Arial"/>
                <a:sym typeface="Arial"/>
              </a:rPr>
              <a:t>    :assertion prov:wasDerivedFrom :experiment . </a:t>
            </a:r>
            <a:br>
              <a:rPr b="1" lang="en" sz="1400">
                <a:solidFill>
                  <a:srgbClr val="E69138"/>
                </a:solidFill>
                <a:highlight>
                  <a:schemeClr val="lt1"/>
                </a:highlight>
                <a:latin typeface="Arial"/>
                <a:ea typeface="Arial"/>
                <a:cs typeface="Arial"/>
                <a:sym typeface="Arial"/>
              </a:rPr>
            </a:br>
            <a:r>
              <a:rPr b="1" lang="en" sz="1400">
                <a:solidFill>
                  <a:srgbClr val="E69138"/>
                </a:solidFill>
                <a:highlight>
                  <a:schemeClr val="lt1"/>
                </a:highlight>
                <a:latin typeface="Arial"/>
                <a:ea typeface="Arial"/>
                <a:cs typeface="Arial"/>
                <a:sym typeface="Arial"/>
              </a:rPr>
              <a:t>    :assertion prov:wasAttributedTo :experimentScientist .</a:t>
            </a:r>
            <a:br>
              <a:rPr b="1" lang="en" sz="1400">
                <a:solidFill>
                  <a:srgbClr val="E69138"/>
                </a:solidFill>
                <a:highlight>
                  <a:schemeClr val="lt1"/>
                </a:highlight>
                <a:latin typeface="Arial"/>
                <a:ea typeface="Arial"/>
                <a:cs typeface="Arial"/>
                <a:sym typeface="Arial"/>
              </a:rPr>
            </a:br>
            <a:r>
              <a:rPr b="1" lang="en" sz="1400">
                <a:solidFill>
                  <a:srgbClr val="E69138"/>
                </a:solidFill>
                <a:highlight>
                  <a:schemeClr val="lt1"/>
                </a:highlight>
                <a:latin typeface="Arial"/>
                <a:ea typeface="Arial"/>
                <a:cs typeface="Arial"/>
                <a:sym typeface="Arial"/>
              </a:rPr>
              <a:t>}</a:t>
            </a:r>
            <a:endParaRPr b="1" sz="1400">
              <a:solidFill>
                <a:srgbClr val="E69138"/>
              </a:solidFill>
              <a:highlight>
                <a:schemeClr val="lt1"/>
              </a:highlight>
              <a:latin typeface="Arial"/>
              <a:ea typeface="Arial"/>
              <a:cs typeface="Arial"/>
              <a:sym typeface="Arial"/>
            </a:endParaRPr>
          </a:p>
          <a:p>
            <a:pPr indent="0" lvl="0" marL="0" rtl="0" algn="l">
              <a:lnSpc>
                <a:spcPct val="100000"/>
              </a:lnSpc>
              <a:spcBef>
                <a:spcPts val="0"/>
              </a:spcBef>
              <a:spcAft>
                <a:spcPts val="0"/>
              </a:spcAft>
              <a:buSzPts val="3200"/>
              <a:buNone/>
            </a:pPr>
            <a:r>
              <a:t/>
            </a:r>
            <a:endParaRPr sz="1800">
              <a:solidFill>
                <a:srgbClr val="E06666"/>
              </a:solidFill>
            </a:endParaRPr>
          </a:p>
        </p:txBody>
      </p:sp>
      <p:pic>
        <p:nvPicPr>
          <p:cNvPr id="272" name="Google Shape;272;p46"/>
          <p:cNvPicPr preferRelativeResize="0"/>
          <p:nvPr/>
        </p:nvPicPr>
        <p:blipFill rotWithShape="1">
          <a:blip r:embed="rId3">
            <a:alphaModFix/>
          </a:blip>
          <a:srcRect b="0" l="0" r="0" t="0"/>
          <a:stretch/>
        </p:blipFill>
        <p:spPr>
          <a:xfrm>
            <a:off x="7449225" y="245579"/>
            <a:ext cx="1170100" cy="10021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Data Quality Dimensions for KGs</a:t>
            </a:r>
            <a:endParaRPr/>
          </a:p>
        </p:txBody>
      </p:sp>
      <p:pic>
        <p:nvPicPr>
          <p:cNvPr id="278" name="Google Shape;278;p47"/>
          <p:cNvPicPr preferRelativeResize="0"/>
          <p:nvPr/>
        </p:nvPicPr>
        <p:blipFill rotWithShape="1">
          <a:blip r:embed="rId3">
            <a:alphaModFix/>
          </a:blip>
          <a:srcRect b="0" l="0" r="0" t="0"/>
          <a:stretch/>
        </p:blipFill>
        <p:spPr>
          <a:xfrm>
            <a:off x="923275" y="826976"/>
            <a:ext cx="6430450" cy="3713350"/>
          </a:xfrm>
          <a:prstGeom prst="rect">
            <a:avLst/>
          </a:prstGeom>
          <a:noFill/>
          <a:ln>
            <a:noFill/>
          </a:ln>
        </p:spPr>
      </p:pic>
      <p:sp>
        <p:nvSpPr>
          <p:cNvPr id="279" name="Google Shape;279;p47"/>
          <p:cNvSpPr txBox="1"/>
          <p:nvPr/>
        </p:nvSpPr>
        <p:spPr>
          <a:xfrm>
            <a:off x="294150" y="4483250"/>
            <a:ext cx="7632600" cy="5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solidFill>
                  <a:srgbClr val="000000"/>
                </a:solidFill>
                <a:latin typeface="Arial"/>
                <a:ea typeface="Arial"/>
                <a:cs typeface="Arial"/>
                <a:sym typeface="Arial"/>
              </a:rPr>
              <a:t>Quality assessment for linked data: A survey.</a:t>
            </a:r>
            <a:r>
              <a:rPr b="0" i="1" lang="en" sz="1100" u="none" cap="none" strike="noStrike">
                <a:solidFill>
                  <a:srgbClr val="000000"/>
                </a:solidFill>
                <a:latin typeface="Arial"/>
                <a:ea typeface="Arial"/>
                <a:cs typeface="Arial"/>
                <a:sym typeface="Arial"/>
              </a:rPr>
              <a:t> A Zaveri, A Rula, A Maurino, R Pietrobon, J Lehmann, S Auer. Semantic Web 7 (1), 63-93</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p:txBody>
      </p:sp>
      <p:sp>
        <p:nvSpPr>
          <p:cNvPr id="280" name="Google Shape;280;p47"/>
          <p:cNvSpPr txBox="1"/>
          <p:nvPr/>
        </p:nvSpPr>
        <p:spPr>
          <a:xfrm>
            <a:off x="4382500" y="1725850"/>
            <a:ext cx="1331400" cy="4026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KG Quality Dimensions - Representational</a:t>
            </a:r>
            <a:endParaRPr/>
          </a:p>
        </p:txBody>
      </p:sp>
      <p:sp>
        <p:nvSpPr>
          <p:cNvPr id="286" name="Google Shape;286;p48"/>
          <p:cNvSpPr txBox="1"/>
          <p:nvPr>
            <p:ph idx="1" type="body"/>
          </p:nvPr>
        </p:nvSpPr>
        <p:spPr>
          <a:xfrm>
            <a:off x="360000" y="1133538"/>
            <a:ext cx="7498500" cy="2081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en" sz="1800"/>
              <a:t>Interoperability</a:t>
            </a:r>
            <a:r>
              <a:rPr lang="en" sz="1800"/>
              <a:t> - </a:t>
            </a:r>
            <a:r>
              <a:rPr i="1" lang="en" sz="1800"/>
              <a:t>degree to which the format and structure of the information conforms to previously returned information as well as data from other sources.</a:t>
            </a:r>
            <a:endParaRPr i="1" sz="1800"/>
          </a:p>
          <a:p>
            <a:pPr indent="0" lvl="0" marL="0" rtl="0" algn="l">
              <a:lnSpc>
                <a:spcPct val="100000"/>
              </a:lnSpc>
              <a:spcBef>
                <a:spcPts val="0"/>
              </a:spcBef>
              <a:spcAft>
                <a:spcPts val="0"/>
              </a:spcAft>
              <a:buSzPts val="3200"/>
              <a:buNone/>
            </a:pPr>
            <a:r>
              <a:t/>
            </a:r>
            <a:endParaRPr sz="1800"/>
          </a:p>
          <a:p>
            <a:pPr indent="0" lvl="0" marL="0" rtl="0" algn="l">
              <a:lnSpc>
                <a:spcPct val="100000"/>
              </a:lnSpc>
              <a:spcBef>
                <a:spcPts val="0"/>
              </a:spcBef>
              <a:spcAft>
                <a:spcPts val="0"/>
              </a:spcAft>
              <a:buSzPts val="3200"/>
              <a:buNone/>
            </a:pPr>
            <a:r>
              <a:rPr lang="en" sz="1800">
                <a:solidFill>
                  <a:srgbClr val="E06666"/>
                </a:solidFill>
              </a:rPr>
              <a:t>Metrics:</a:t>
            </a:r>
            <a:endParaRPr sz="1800">
              <a:solidFill>
                <a:srgbClr val="E06666"/>
              </a:solidFill>
            </a:endParaRPr>
          </a:p>
          <a:p>
            <a:pPr indent="-342900" lvl="0" marL="457200" rtl="0" algn="l">
              <a:lnSpc>
                <a:spcPct val="100000"/>
              </a:lnSpc>
              <a:spcBef>
                <a:spcPts val="0"/>
              </a:spcBef>
              <a:spcAft>
                <a:spcPts val="0"/>
              </a:spcAft>
              <a:buSzPts val="1800"/>
              <a:buChar char="•"/>
            </a:pPr>
            <a:r>
              <a:rPr lang="en" sz="1800"/>
              <a:t>Reuse of well known vocabularies</a:t>
            </a:r>
            <a:endParaRPr sz="1800"/>
          </a:p>
          <a:p>
            <a:pPr indent="0" lvl="0" marL="0" rtl="0" algn="l">
              <a:lnSpc>
                <a:spcPct val="100000"/>
              </a:lnSpc>
              <a:spcBef>
                <a:spcPts val="0"/>
              </a:spcBef>
              <a:spcAft>
                <a:spcPts val="0"/>
              </a:spcAft>
              <a:buNone/>
            </a:pPr>
            <a:r>
              <a:t/>
            </a:r>
            <a:endParaRPr sz="1800"/>
          </a:p>
        </p:txBody>
      </p:sp>
      <p:pic>
        <p:nvPicPr>
          <p:cNvPr id="287" name="Google Shape;287;p48"/>
          <p:cNvPicPr preferRelativeResize="0"/>
          <p:nvPr/>
        </p:nvPicPr>
        <p:blipFill rotWithShape="1">
          <a:blip r:embed="rId3">
            <a:alphaModFix/>
          </a:blip>
          <a:srcRect b="0" l="0" r="0" t="0"/>
          <a:stretch/>
        </p:blipFill>
        <p:spPr>
          <a:xfrm>
            <a:off x="8073925" y="71575"/>
            <a:ext cx="962100" cy="1064175"/>
          </a:xfrm>
          <a:prstGeom prst="rect">
            <a:avLst/>
          </a:prstGeom>
          <a:noFill/>
          <a:ln cap="flat" cmpd="sng" w="9525">
            <a:solidFill>
              <a:schemeClr val="dk1"/>
            </a:solidFill>
            <a:prstDash val="solid"/>
            <a:round/>
            <a:headEnd len="sm" w="sm" type="none"/>
            <a:tailEnd len="sm" w="sm" type="none"/>
          </a:ln>
        </p:spPr>
      </p:pic>
      <p:sp>
        <p:nvSpPr>
          <p:cNvPr id="288" name="Google Shape;288;p48"/>
          <p:cNvSpPr/>
          <p:nvPr/>
        </p:nvSpPr>
        <p:spPr>
          <a:xfrm>
            <a:off x="360000" y="3470775"/>
            <a:ext cx="8432700" cy="1510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alibri"/>
                <a:ea typeface="Calibri"/>
                <a:cs typeface="Calibri"/>
                <a:sym typeface="Calibri"/>
              </a:rPr>
              <a:t>Example: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 sz="1800">
                <a:latin typeface="Calibri"/>
                <a:ea typeface="Calibri"/>
                <a:cs typeface="Calibri"/>
                <a:sym typeface="Calibri"/>
              </a:rPr>
              <a:t>ex:myKG ex:hasProvenance &lt;</a:t>
            </a:r>
            <a:r>
              <a:rPr lang="en" sz="1800" u="sng">
                <a:solidFill>
                  <a:schemeClr val="hlink"/>
                </a:solidFill>
                <a:latin typeface="Calibri"/>
                <a:ea typeface="Calibri"/>
                <a:cs typeface="Calibri"/>
                <a:sym typeface="Calibri"/>
                <a:hlinkClick r:id="rId4"/>
              </a:rPr>
              <a:t>https://d2s.semanticscience.org</a:t>
            </a:r>
            <a:r>
              <a:rPr lang="en" sz="1800">
                <a:latin typeface="Calibri"/>
                <a:ea typeface="Calibri"/>
                <a:cs typeface="Calibri"/>
                <a:sym typeface="Calibri"/>
              </a:rPr>
              <a:t>&gt;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 sz="1800">
                <a:solidFill>
                  <a:schemeClr val="accent1"/>
                </a:solidFill>
                <a:latin typeface="Calibri"/>
                <a:ea typeface="Calibri"/>
                <a:cs typeface="Calibri"/>
                <a:sym typeface="Calibri"/>
              </a:rPr>
              <a:t>vs</a:t>
            </a:r>
            <a:endParaRPr sz="1800">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 sz="1800">
                <a:latin typeface="Calibri"/>
                <a:ea typeface="Calibri"/>
                <a:cs typeface="Calibri"/>
                <a:sym typeface="Calibri"/>
              </a:rPr>
              <a:t>ex:myKG prov:wasGeneratedBy &lt;</a:t>
            </a:r>
            <a:r>
              <a:rPr lang="en" sz="1800" u="sng">
                <a:solidFill>
                  <a:schemeClr val="hlink"/>
                </a:solidFill>
                <a:latin typeface="Calibri"/>
                <a:ea typeface="Calibri"/>
                <a:cs typeface="Calibri"/>
                <a:sym typeface="Calibri"/>
                <a:hlinkClick r:id="rId5"/>
              </a:rPr>
              <a:t>https://d2s.semanticscience.org</a:t>
            </a:r>
            <a:r>
              <a:rPr lang="en" sz="1800">
                <a:latin typeface="Calibri"/>
                <a:ea typeface="Calibri"/>
                <a:cs typeface="Calibri"/>
                <a:sym typeface="Calibri"/>
              </a:rPr>
              <a:t>&gt;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nvSpPr>
        <p:spPr>
          <a:xfrm>
            <a:off x="628550" y="1965350"/>
            <a:ext cx="8206500" cy="10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rgbClr val="073763"/>
                </a:solidFill>
                <a:latin typeface="Arial"/>
                <a:ea typeface="Arial"/>
                <a:cs typeface="Arial"/>
                <a:sym typeface="Arial"/>
              </a:rPr>
              <a:t>Tools for KG </a:t>
            </a:r>
            <a:endParaRPr b="0" i="0" sz="4800" u="none" cap="none" strike="noStrike">
              <a:solidFill>
                <a:srgbClr val="0737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rgbClr val="073763"/>
                </a:solidFill>
                <a:latin typeface="Arial"/>
                <a:ea typeface="Arial"/>
                <a:cs typeface="Arial"/>
                <a:sym typeface="Arial"/>
              </a:rPr>
              <a:t>Quality Assessment</a:t>
            </a:r>
            <a:endParaRPr b="0" i="0" sz="4800" u="none" cap="none" strike="noStrike">
              <a:solidFill>
                <a:srgbClr val="073763"/>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SPARQL</a:t>
            </a:r>
            <a:endParaRPr>
              <a:solidFill>
                <a:srgbClr val="1C4587"/>
              </a:solidFill>
            </a:endParaRPr>
          </a:p>
        </p:txBody>
      </p:sp>
      <p:sp>
        <p:nvSpPr>
          <p:cNvPr id="299" name="Google Shape;29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SPARQL can be used to verify data quality issues.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RDF Graph</a:t>
            </a:r>
            <a:endParaRPr/>
          </a:p>
          <a:p>
            <a:pPr indent="0" lvl="0" marL="0" rtl="0" algn="l">
              <a:spcBef>
                <a:spcPts val="0"/>
              </a:spcBef>
              <a:spcAft>
                <a:spcPts val="0"/>
              </a:spcAft>
              <a:buNone/>
            </a:pPr>
            <a:r>
              <a:rPr lang="en" sz="1000">
                <a:latin typeface="Courier New"/>
                <a:ea typeface="Courier New"/>
                <a:cs typeface="Courier New"/>
                <a:sym typeface="Courier New"/>
              </a:rPr>
              <a:t>ex:ValidCountry a ex:Country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ex:germanLabel "Spanien"@de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ex:InvalidCountry a ex:Country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ex:germanLabel "Spain"@en .</a:t>
            </a:r>
            <a:endParaRPr sz="1000">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SPARQL</a:t>
            </a:r>
            <a:endParaRPr/>
          </a:p>
          <a:p>
            <a:pPr indent="0" lvl="0" marL="0" rtl="0" algn="l">
              <a:spcBef>
                <a:spcPts val="0"/>
              </a:spcBef>
              <a:spcAft>
                <a:spcPts val="0"/>
              </a:spcAft>
              <a:buNone/>
            </a:pPr>
            <a:r>
              <a:rPr lang="en" sz="1200">
                <a:latin typeface="Courier New"/>
                <a:ea typeface="Courier New"/>
                <a:cs typeface="Courier New"/>
                <a:sym typeface="Courier New"/>
              </a:rPr>
              <a:t> SELECT ?this (ex:germanLabel AS ?path) ?value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WHERE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?this ex:germanLabel ?value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FILTER (!isLiteral(?value) || !langMatches(lang(?value), "de"))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SHACL</a:t>
            </a:r>
            <a:endParaRPr>
              <a:solidFill>
                <a:srgbClr val="1C4587"/>
              </a:solidFill>
            </a:endParaRPr>
          </a:p>
        </p:txBody>
      </p:sp>
      <p:sp>
        <p:nvSpPr>
          <p:cNvPr id="305" name="Google Shape;305;p51"/>
          <p:cNvSpPr txBox="1"/>
          <p:nvPr>
            <p:ph idx="1" type="body"/>
          </p:nvPr>
        </p:nvSpPr>
        <p:spPr>
          <a:xfrm>
            <a:off x="311700" y="1135200"/>
            <a:ext cx="39609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W3C Standard to validate RDF graphs.</a:t>
            </a:r>
            <a:endParaRPr sz="1400"/>
          </a:p>
          <a:p>
            <a:pPr indent="0" lvl="0" marL="0" rtl="0" algn="l">
              <a:spcBef>
                <a:spcPts val="0"/>
              </a:spcBef>
              <a:spcAft>
                <a:spcPts val="0"/>
              </a:spcAft>
              <a:buNone/>
            </a:pPr>
            <a:r>
              <a:rPr lang="en" sz="1400"/>
              <a:t>SHACL offers a syntax to readily construct RDF </a:t>
            </a:r>
            <a:r>
              <a:rPr lang="en" sz="1400"/>
              <a:t>constraints</a:t>
            </a:r>
            <a:r>
              <a:rPr lang="en" sz="1400"/>
              <a:t>, and these can be </a:t>
            </a:r>
            <a:r>
              <a:rPr lang="en" sz="1400"/>
              <a:t>implemented</a:t>
            </a:r>
            <a:r>
              <a:rPr lang="en" sz="1400"/>
              <a:t> as SPARQL queries.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Some tools exist to construct and validate SHACL rules </a:t>
            </a:r>
            <a:endParaRPr sz="1400"/>
          </a:p>
          <a:p>
            <a:pPr indent="0" lvl="0" marL="0" rtl="0" algn="l">
              <a:spcBef>
                <a:spcPts val="0"/>
              </a:spcBef>
              <a:spcAft>
                <a:spcPts val="0"/>
              </a:spcAft>
              <a:buNone/>
            </a:pPr>
            <a:r>
              <a:rPr lang="en" sz="1400" u="sng">
                <a:solidFill>
                  <a:schemeClr val="hlink"/>
                </a:solidFill>
                <a:hlinkClick r:id="rId3"/>
              </a:rPr>
              <a:t>https://shacl-play.sparna.fr/play/</a:t>
            </a:r>
            <a:endParaRPr sz="1400"/>
          </a:p>
          <a:p>
            <a:pPr indent="0" lvl="0" marL="0" rtl="0" algn="l">
              <a:spcBef>
                <a:spcPts val="0"/>
              </a:spcBef>
              <a:spcAft>
                <a:spcPts val="0"/>
              </a:spcAft>
              <a:buNone/>
            </a:pPr>
            <a:r>
              <a:rPr lang="en" sz="1400" u="sng">
                <a:solidFill>
                  <a:schemeClr val="hlink"/>
                </a:solidFill>
                <a:hlinkClick r:id="rId4"/>
              </a:rPr>
              <a:t>https://shacl.org/playground/</a:t>
            </a:r>
            <a:r>
              <a:rPr lang="en" sz="1400"/>
              <a:t> </a:t>
            </a:r>
            <a:endParaRPr sz="1400"/>
          </a:p>
          <a:p>
            <a:pPr indent="0" lvl="0" marL="0" rtl="0" algn="l">
              <a:spcBef>
                <a:spcPts val="0"/>
              </a:spcBef>
              <a:spcAft>
                <a:spcPts val="0"/>
              </a:spcAft>
              <a:buNone/>
            </a:pPr>
            <a:r>
              <a:rPr lang="en" sz="1400" u="sng">
                <a:solidFill>
                  <a:schemeClr val="hlink"/>
                </a:solidFill>
                <a:hlinkClick r:id="rId5"/>
              </a:rPr>
              <a:t>https://forms.hypermedia.app/playground/</a:t>
            </a:r>
            <a:r>
              <a:rPr lang="en" sz="1400"/>
              <a:t> </a:t>
            </a:r>
            <a:endParaRPr sz="1400"/>
          </a:p>
          <a:p>
            <a:pPr indent="0" lvl="0" marL="0" rtl="0" algn="l">
              <a:spcBef>
                <a:spcPts val="0"/>
              </a:spcBef>
              <a:spcAft>
                <a:spcPts val="0"/>
              </a:spcAft>
              <a:buNone/>
            </a:pPr>
            <a:r>
              <a:rPr lang="en" sz="1400" u="sng">
                <a:solidFill>
                  <a:schemeClr val="hlink"/>
                </a:solidFill>
                <a:hlinkClick r:id="rId6"/>
              </a:rPr>
              <a:t>https://www.itb.ec.europa.eu/shacl/any/upload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SHACL conformance can be spotty, so check the </a:t>
            </a:r>
            <a:r>
              <a:rPr lang="en" sz="1400" u="sng">
                <a:solidFill>
                  <a:schemeClr val="hlink"/>
                </a:solidFill>
                <a:hlinkClick r:id="rId7"/>
              </a:rPr>
              <a:t>test suite</a:t>
            </a:r>
            <a:r>
              <a:rPr lang="en" sz="1400"/>
              <a:t>: </a:t>
            </a:r>
            <a:endParaRPr sz="1400"/>
          </a:p>
          <a:p>
            <a:pPr indent="0" lvl="0" marL="0" rtl="0" algn="l">
              <a:spcBef>
                <a:spcPts val="0"/>
              </a:spcBef>
              <a:spcAft>
                <a:spcPts val="0"/>
              </a:spcAft>
              <a:buNone/>
            </a:pPr>
            <a:r>
              <a:t/>
            </a:r>
            <a:endParaRPr sz="1400"/>
          </a:p>
        </p:txBody>
      </p:sp>
      <p:pic>
        <p:nvPicPr>
          <p:cNvPr id="306" name="Google Shape;306;p51"/>
          <p:cNvPicPr preferRelativeResize="0"/>
          <p:nvPr/>
        </p:nvPicPr>
        <p:blipFill>
          <a:blip r:embed="rId8">
            <a:alphaModFix/>
          </a:blip>
          <a:stretch>
            <a:fillRect/>
          </a:stretch>
        </p:blipFill>
        <p:spPr>
          <a:xfrm>
            <a:off x="4272609" y="1375975"/>
            <a:ext cx="4711541" cy="603201"/>
          </a:xfrm>
          <a:prstGeom prst="rect">
            <a:avLst/>
          </a:prstGeom>
          <a:noFill/>
          <a:ln>
            <a:noFill/>
          </a:ln>
        </p:spPr>
      </p:pic>
      <p:pic>
        <p:nvPicPr>
          <p:cNvPr id="307" name="Google Shape;307;p51"/>
          <p:cNvPicPr preferRelativeResize="0"/>
          <p:nvPr/>
        </p:nvPicPr>
        <p:blipFill>
          <a:blip r:embed="rId9">
            <a:alphaModFix/>
          </a:blip>
          <a:stretch>
            <a:fillRect/>
          </a:stretch>
        </p:blipFill>
        <p:spPr>
          <a:xfrm>
            <a:off x="4230884" y="2076884"/>
            <a:ext cx="4717315" cy="1020801"/>
          </a:xfrm>
          <a:prstGeom prst="rect">
            <a:avLst/>
          </a:prstGeom>
          <a:noFill/>
          <a:ln>
            <a:noFill/>
          </a:ln>
        </p:spPr>
      </p:pic>
      <p:pic>
        <p:nvPicPr>
          <p:cNvPr id="308" name="Google Shape;308;p51"/>
          <p:cNvPicPr preferRelativeResize="0"/>
          <p:nvPr/>
        </p:nvPicPr>
        <p:blipFill>
          <a:blip r:embed="rId10">
            <a:alphaModFix/>
          </a:blip>
          <a:stretch>
            <a:fillRect/>
          </a:stretch>
        </p:blipFill>
        <p:spPr>
          <a:xfrm>
            <a:off x="4272600" y="3195385"/>
            <a:ext cx="4711541" cy="60784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DQA Tool - RDFUnit</a:t>
            </a:r>
            <a:endParaRPr/>
          </a:p>
        </p:txBody>
      </p:sp>
      <p:pic>
        <p:nvPicPr>
          <p:cNvPr id="314" name="Google Shape;314;p52"/>
          <p:cNvPicPr preferRelativeResize="0"/>
          <p:nvPr/>
        </p:nvPicPr>
        <p:blipFill rotWithShape="1">
          <a:blip r:embed="rId3">
            <a:alphaModFix/>
          </a:blip>
          <a:srcRect b="0" l="0" r="0" t="0"/>
          <a:stretch/>
        </p:blipFill>
        <p:spPr>
          <a:xfrm>
            <a:off x="103800" y="877695"/>
            <a:ext cx="8839198" cy="3954867"/>
          </a:xfrm>
          <a:prstGeom prst="rect">
            <a:avLst/>
          </a:prstGeom>
          <a:noFill/>
          <a:ln>
            <a:noFill/>
          </a:ln>
        </p:spPr>
      </p:pic>
      <p:sp>
        <p:nvSpPr>
          <p:cNvPr id="315" name="Google Shape;315;p52"/>
          <p:cNvSpPr txBox="1"/>
          <p:nvPr/>
        </p:nvSpPr>
        <p:spPr>
          <a:xfrm>
            <a:off x="1804200" y="4861950"/>
            <a:ext cx="387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6"/>
          <p:cNvPicPr preferRelativeResize="0"/>
          <p:nvPr/>
        </p:nvPicPr>
        <p:blipFill rotWithShape="1">
          <a:blip r:embed="rId3">
            <a:alphaModFix/>
          </a:blip>
          <a:srcRect b="0" l="0" r="0" t="0"/>
          <a:stretch/>
        </p:blipFill>
        <p:spPr>
          <a:xfrm>
            <a:off x="152400" y="965575"/>
            <a:ext cx="8839198" cy="3318252"/>
          </a:xfrm>
          <a:prstGeom prst="rect">
            <a:avLst/>
          </a:prstGeom>
          <a:noFill/>
          <a:ln>
            <a:noFill/>
          </a:ln>
        </p:spPr>
      </p:pic>
      <p:sp>
        <p:nvSpPr>
          <p:cNvPr id="128" name="Google Shape;128;p26"/>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Quality issues in Data Integration</a:t>
            </a:r>
            <a:endParaRPr sz="270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53"/>
          <p:cNvPicPr preferRelativeResize="0"/>
          <p:nvPr/>
        </p:nvPicPr>
        <p:blipFill rotWithShape="1">
          <a:blip r:embed="rId3">
            <a:alphaModFix/>
          </a:blip>
          <a:srcRect b="0" l="0" r="0" t="0"/>
          <a:stretch/>
        </p:blipFill>
        <p:spPr>
          <a:xfrm>
            <a:off x="152400" y="819488"/>
            <a:ext cx="8839199" cy="3778875"/>
          </a:xfrm>
          <a:prstGeom prst="rect">
            <a:avLst/>
          </a:prstGeom>
          <a:noFill/>
          <a:ln>
            <a:noFill/>
          </a:ln>
        </p:spPr>
      </p:pic>
      <p:sp>
        <p:nvSpPr>
          <p:cNvPr id="321" name="Google Shape;321;p53"/>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DQA Tool - Luzzu</a:t>
            </a:r>
            <a:endParaRPr/>
          </a:p>
        </p:txBody>
      </p:sp>
      <p:sp>
        <p:nvSpPr>
          <p:cNvPr id="322" name="Google Shape;322;p53"/>
          <p:cNvSpPr/>
          <p:nvPr/>
        </p:nvSpPr>
        <p:spPr>
          <a:xfrm>
            <a:off x="339175" y="4215525"/>
            <a:ext cx="5080800" cy="46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3" name="Google Shape;323;p53"/>
          <p:cNvSpPr txBox="1"/>
          <p:nvPr/>
        </p:nvSpPr>
        <p:spPr>
          <a:xfrm>
            <a:off x="941450" y="4246275"/>
            <a:ext cx="45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http://eis-bonn.github.io/Luzzu/index.html</a:t>
            </a:r>
            <a:r>
              <a:rPr lang="en"/>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4"/>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DQA Tool - Shape Expressions</a:t>
            </a:r>
            <a:endParaRPr/>
          </a:p>
        </p:txBody>
      </p:sp>
      <p:sp>
        <p:nvSpPr>
          <p:cNvPr id="329" name="Google Shape;329;p54"/>
          <p:cNvSpPr txBox="1"/>
          <p:nvPr/>
        </p:nvSpPr>
        <p:spPr>
          <a:xfrm>
            <a:off x="116425" y="1515900"/>
            <a:ext cx="3771000" cy="282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PREFIX :  &lt;http://example.org/&gt;</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PREFIX schema: &lt;http://schema.org/&gt;</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PREFIX xsd:  &lt;http://www.w3.org/2001/XMLSchema#&gt;</a:t>
            </a:r>
            <a:br>
              <a:rPr b="0" i="0" lang="en" sz="1400" u="none" cap="none" strike="noStrike">
                <a:solidFill>
                  <a:srgbClr val="000000"/>
                </a:solidFill>
                <a:latin typeface="Calibri"/>
                <a:ea typeface="Calibri"/>
                <a:cs typeface="Calibri"/>
                <a:sym typeface="Calibri"/>
              </a:rPr>
            </a:b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:User {</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:name           xsd:string  ;</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:birthDate    xsd:date?  ;</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:gender        [schema:Male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schema:Female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OR xsd:string ;</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:knows         IRI @:User*</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330" name="Google Shape;330;p54"/>
          <p:cNvSpPr txBox="1"/>
          <p:nvPr/>
        </p:nvSpPr>
        <p:spPr>
          <a:xfrm>
            <a:off x="4026650" y="1487300"/>
            <a:ext cx="5074800" cy="2858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alice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:name           "Alice" ;           </a:t>
            </a:r>
            <a:r>
              <a:rPr b="0" i="0" lang="en" sz="1400" u="none" cap="none" strike="noStrike">
                <a:solidFill>
                  <a:srgbClr val="38761D"/>
                </a:solidFill>
                <a:latin typeface="Calibri"/>
                <a:ea typeface="Calibri"/>
                <a:cs typeface="Calibri"/>
                <a:sym typeface="Calibri"/>
              </a:rPr>
              <a:t> #  Passes as a :User</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:gender         schema:Female ;</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:knows          :bob .</a:t>
            </a:r>
            <a:br>
              <a:rPr b="0" i="0" lang="en" sz="1400" u="none" cap="none" strike="noStrike">
                <a:solidFill>
                  <a:srgbClr val="000000"/>
                </a:solidFill>
                <a:latin typeface="Calibri"/>
                <a:ea typeface="Calibri"/>
                <a:cs typeface="Calibri"/>
                <a:sym typeface="Calibri"/>
              </a:rPr>
            </a:b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:bob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:gender     schema:Male ;    </a:t>
            </a:r>
            <a:r>
              <a:rPr b="0" i="0" lang="en" sz="1400" u="none" cap="none" strike="noStrike">
                <a:solidFill>
                  <a:srgbClr val="38761D"/>
                </a:solidFill>
                <a:latin typeface="Calibri"/>
                <a:ea typeface="Calibri"/>
                <a:cs typeface="Calibri"/>
                <a:sym typeface="Calibri"/>
              </a:rPr>
              <a:t> #  Passes as a :User</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:name           "Robert";</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:birthDate     "1980-03-10"^^xsd:date .</a:t>
            </a:r>
            <a:br>
              <a:rPr b="0" i="0" lang="en" sz="1400" u="none" cap="none" strike="noStrike">
                <a:solidFill>
                  <a:srgbClr val="000000"/>
                </a:solidFill>
                <a:latin typeface="Calibri"/>
                <a:ea typeface="Calibri"/>
                <a:cs typeface="Calibri"/>
                <a:sym typeface="Calibri"/>
              </a:rPr>
            </a:b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:dave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:name            "Dave";         </a:t>
            </a:r>
            <a:r>
              <a:rPr b="0" i="0" lang="en" sz="1400" u="none" cap="none" strike="noStrike">
                <a:solidFill>
                  <a:srgbClr val="FF0000"/>
                </a:solidFill>
                <a:latin typeface="Calibri"/>
                <a:ea typeface="Calibri"/>
                <a:cs typeface="Calibri"/>
                <a:sym typeface="Calibri"/>
              </a:rPr>
              <a:t>#  Fails as a :User</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:gender           "XYY";          </a:t>
            </a:r>
            <a:br>
              <a:rPr b="0" i="0" lang="en" sz="1400" u="none" cap="none" strike="noStrike">
                <a:solidFill>
                  <a:srgbClr val="000000"/>
                </a:solidFill>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FF"/>
                </a:solidFill>
                <a:latin typeface="Calibri"/>
                <a:ea typeface="Calibri"/>
                <a:cs typeface="Calibri"/>
                <a:sym typeface="Calibri"/>
              </a:rPr>
              <a:t>schema</a:t>
            </a:r>
            <a:r>
              <a:rPr b="0" i="0" lang="en" sz="1400" u="none" cap="none" strike="noStrike">
                <a:solidFill>
                  <a:srgbClr val="000000"/>
                </a:solidFill>
                <a:latin typeface="Calibri"/>
                <a:ea typeface="Calibri"/>
                <a:cs typeface="Calibri"/>
                <a:sym typeface="Calibri"/>
              </a:rPr>
              <a:t>:birthDate      1980 .           </a:t>
            </a:r>
            <a:r>
              <a:rPr b="0" i="0" lang="en" sz="1400" u="none" cap="none" strike="noStrike">
                <a:solidFill>
                  <a:srgbClr val="FF0000"/>
                </a:solidFill>
                <a:latin typeface="Calibri"/>
                <a:ea typeface="Calibri"/>
                <a:cs typeface="Calibri"/>
                <a:sym typeface="Calibri"/>
              </a:rPr>
              <a:t>#  1980 is not an xsd:date *)</a:t>
            </a:r>
            <a:br>
              <a:rPr b="0" i="0" lang="en" sz="1400" u="none" cap="none" strike="noStrike">
                <a:solidFill>
                  <a:srgbClr val="000000"/>
                </a:solidFill>
                <a:latin typeface="Calibri"/>
                <a:ea typeface="Calibri"/>
                <a:cs typeface="Calibri"/>
                <a:sym typeface="Calibri"/>
              </a:rPr>
            </a:br>
            <a:endParaRPr b="0" i="0" sz="1400" u="none" cap="none" strike="noStrike">
              <a:solidFill>
                <a:srgbClr val="000000"/>
              </a:solidFill>
              <a:latin typeface="Calibri"/>
              <a:ea typeface="Calibri"/>
              <a:cs typeface="Calibri"/>
              <a:sym typeface="Calibri"/>
            </a:endParaRPr>
          </a:p>
        </p:txBody>
      </p:sp>
      <p:sp>
        <p:nvSpPr>
          <p:cNvPr id="331" name="Google Shape;331;p54"/>
          <p:cNvSpPr txBox="1"/>
          <p:nvPr/>
        </p:nvSpPr>
        <p:spPr>
          <a:xfrm>
            <a:off x="1050350" y="1039750"/>
            <a:ext cx="22416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Shape Declaration</a:t>
            </a:r>
            <a:endParaRPr b="0" i="0" sz="1800" u="none" cap="none" strike="noStrike">
              <a:solidFill>
                <a:srgbClr val="000000"/>
              </a:solidFill>
              <a:latin typeface="Calibri"/>
              <a:ea typeface="Calibri"/>
              <a:cs typeface="Calibri"/>
              <a:sym typeface="Calibri"/>
            </a:endParaRPr>
          </a:p>
        </p:txBody>
      </p:sp>
      <p:sp>
        <p:nvSpPr>
          <p:cNvPr id="332" name="Google Shape;332;p54"/>
          <p:cNvSpPr txBox="1"/>
          <p:nvPr/>
        </p:nvSpPr>
        <p:spPr>
          <a:xfrm>
            <a:off x="5443250" y="1039750"/>
            <a:ext cx="22416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Shape Validation</a:t>
            </a:r>
            <a:endParaRPr b="0" i="0" sz="1800" u="none" cap="none" strike="noStrike">
              <a:solidFill>
                <a:srgbClr val="000000"/>
              </a:solidFill>
              <a:latin typeface="Calibri"/>
              <a:ea typeface="Calibri"/>
              <a:cs typeface="Calibri"/>
              <a:sym typeface="Calibri"/>
            </a:endParaRPr>
          </a:p>
        </p:txBody>
      </p:sp>
      <p:pic>
        <p:nvPicPr>
          <p:cNvPr id="333" name="Google Shape;333;p54"/>
          <p:cNvPicPr preferRelativeResize="0"/>
          <p:nvPr/>
        </p:nvPicPr>
        <p:blipFill rotWithShape="1">
          <a:blip r:embed="rId3">
            <a:alphaModFix/>
          </a:blip>
          <a:srcRect b="0" l="0" r="0" t="0"/>
          <a:stretch/>
        </p:blipFill>
        <p:spPr>
          <a:xfrm>
            <a:off x="7606179" y="103413"/>
            <a:ext cx="1175976" cy="981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5"/>
          <p:cNvPicPr preferRelativeResize="0"/>
          <p:nvPr/>
        </p:nvPicPr>
        <p:blipFill rotWithShape="1">
          <a:blip r:embed="rId3">
            <a:alphaModFix/>
          </a:blip>
          <a:srcRect b="0" l="0" r="0" t="0"/>
          <a:stretch/>
        </p:blipFill>
        <p:spPr>
          <a:xfrm>
            <a:off x="230725" y="152400"/>
            <a:ext cx="8633398" cy="4838700"/>
          </a:xfrm>
          <a:prstGeom prst="rect">
            <a:avLst/>
          </a:prstGeom>
          <a:noFill/>
          <a:ln>
            <a:noFill/>
          </a:ln>
        </p:spPr>
      </p:pic>
      <p:sp>
        <p:nvSpPr>
          <p:cNvPr id="339" name="Google Shape;339;p55"/>
          <p:cNvSpPr/>
          <p:nvPr/>
        </p:nvSpPr>
        <p:spPr>
          <a:xfrm>
            <a:off x="117675" y="1882800"/>
            <a:ext cx="2699700" cy="77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40" name="Google Shape;340;p55"/>
          <p:cNvSpPr txBox="1"/>
          <p:nvPr/>
        </p:nvSpPr>
        <p:spPr>
          <a:xfrm>
            <a:off x="62300" y="20351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https://www.w3.org/tR/vocab-dqv</a:t>
            </a:r>
            <a:r>
              <a:rPr lang="en"/>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6"/>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Summary</a:t>
            </a:r>
            <a:endParaRPr/>
          </a:p>
        </p:txBody>
      </p:sp>
      <p:sp>
        <p:nvSpPr>
          <p:cNvPr id="346" name="Google Shape;346;p56"/>
          <p:cNvSpPr txBox="1"/>
          <p:nvPr>
            <p:ph idx="1" type="body"/>
          </p:nvPr>
        </p:nvSpPr>
        <p:spPr>
          <a:xfrm>
            <a:off x="243575" y="972000"/>
            <a:ext cx="8610600" cy="38031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1200"/>
              </a:spcBef>
              <a:spcAft>
                <a:spcPts val="0"/>
              </a:spcAft>
              <a:buClr>
                <a:srgbClr val="000000"/>
              </a:buClr>
              <a:buSzPts val="1800"/>
              <a:buChar char="●"/>
            </a:pPr>
            <a:r>
              <a:rPr lang="en" sz="1800"/>
              <a:t>Data (KG) quality has important </a:t>
            </a:r>
            <a:r>
              <a:rPr b="1" lang="en" sz="1800"/>
              <a:t>social and financial consequences</a:t>
            </a:r>
            <a:r>
              <a:rPr lang="en" sz="1800"/>
              <a:t> because the data in KGs drive applications for decision-making.</a:t>
            </a:r>
            <a:endParaRPr sz="1800"/>
          </a:p>
          <a:p>
            <a:pPr indent="-342900" lvl="0" marL="457200" rtl="0" algn="l">
              <a:lnSpc>
                <a:spcPct val="115000"/>
              </a:lnSpc>
              <a:spcBef>
                <a:spcPts val="0"/>
              </a:spcBef>
              <a:spcAft>
                <a:spcPts val="0"/>
              </a:spcAft>
              <a:buClr>
                <a:srgbClr val="000000"/>
              </a:buClr>
              <a:buSzPts val="1800"/>
              <a:buChar char="●"/>
            </a:pPr>
            <a:r>
              <a:rPr lang="en" sz="1800"/>
              <a:t>Data (KG) quality is a </a:t>
            </a:r>
            <a:r>
              <a:rPr b="1" lang="en" sz="1800"/>
              <a:t>vast research area</a:t>
            </a:r>
            <a:r>
              <a:rPr lang="en" sz="1800"/>
              <a:t> studying various dimensions and aspects of data quality.</a:t>
            </a:r>
            <a:endParaRPr sz="1800"/>
          </a:p>
          <a:p>
            <a:pPr indent="-342900" lvl="0" marL="457200" rtl="0" algn="l">
              <a:lnSpc>
                <a:spcPct val="115000"/>
              </a:lnSpc>
              <a:spcBef>
                <a:spcPts val="0"/>
              </a:spcBef>
              <a:spcAft>
                <a:spcPts val="0"/>
              </a:spcAft>
              <a:buClr>
                <a:srgbClr val="000000"/>
              </a:buClr>
              <a:buSzPts val="1800"/>
              <a:buChar char="●"/>
            </a:pPr>
            <a:r>
              <a:rPr lang="en" sz="1800"/>
              <a:t>Each dimension of quality </a:t>
            </a:r>
            <a:r>
              <a:rPr b="1" lang="en" sz="1800"/>
              <a:t>can be assessed and measured</a:t>
            </a:r>
            <a:r>
              <a:rPr lang="en" sz="1800"/>
              <a:t> using standard or KG engineer-specified metrics.</a:t>
            </a:r>
            <a:endParaRPr sz="1800"/>
          </a:p>
          <a:p>
            <a:pPr indent="-342900" lvl="0" marL="457200" rtl="0" algn="l">
              <a:lnSpc>
                <a:spcPct val="115000"/>
              </a:lnSpc>
              <a:spcBef>
                <a:spcPts val="0"/>
              </a:spcBef>
              <a:spcAft>
                <a:spcPts val="0"/>
              </a:spcAft>
              <a:buClr>
                <a:srgbClr val="000000"/>
              </a:buClr>
              <a:buSzPts val="1800"/>
              <a:buChar char="●"/>
            </a:pPr>
            <a:r>
              <a:rPr b="1" lang="en" sz="1800"/>
              <a:t>Software tools can assist</a:t>
            </a:r>
            <a:r>
              <a:rPr lang="en" sz="1800"/>
              <a:t> in automated assessment of data quality. However, it can also be performed semi-automatically with </a:t>
            </a:r>
            <a:r>
              <a:rPr b="1" lang="en" sz="1800"/>
              <a:t>machines in combination with humans</a:t>
            </a:r>
            <a:r>
              <a:rPr lang="en" sz="1800"/>
              <a:t> (e.g. crowdsourcing)</a:t>
            </a:r>
            <a:endParaRPr sz="1800"/>
          </a:p>
          <a:p>
            <a:pPr indent="-342900" lvl="0" marL="457200" rtl="0" algn="l">
              <a:lnSpc>
                <a:spcPct val="115000"/>
              </a:lnSpc>
              <a:spcBef>
                <a:spcPts val="0"/>
              </a:spcBef>
              <a:spcAft>
                <a:spcPts val="0"/>
              </a:spcAft>
              <a:buClr>
                <a:srgbClr val="000000"/>
              </a:buClr>
              <a:buSzPts val="1800"/>
              <a:buChar char="●"/>
            </a:pPr>
            <a:r>
              <a:rPr lang="en" sz="1800"/>
              <a:t>Data quality assessment </a:t>
            </a:r>
            <a:r>
              <a:rPr b="1" lang="en" sz="1800"/>
              <a:t>can improve the quality of your KGs</a:t>
            </a:r>
            <a:r>
              <a:rPr lang="en" sz="1800"/>
              <a:t>, which in turn </a:t>
            </a:r>
            <a:r>
              <a:rPr b="1" lang="en" sz="1800"/>
              <a:t>improves the trustworthiness of any analyses and systems</a:t>
            </a:r>
            <a:r>
              <a:rPr lang="en" sz="1800"/>
              <a:t> built on top of these KGs.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Data Quality Assessment &amp; Goal</a:t>
            </a:r>
            <a:endParaRPr/>
          </a:p>
        </p:txBody>
      </p:sp>
      <p:sp>
        <p:nvSpPr>
          <p:cNvPr id="134" name="Google Shape;134;p27"/>
          <p:cNvSpPr txBox="1"/>
          <p:nvPr>
            <p:ph idx="1" type="body"/>
          </p:nvPr>
        </p:nvSpPr>
        <p:spPr>
          <a:xfrm>
            <a:off x="619500" y="1213650"/>
            <a:ext cx="7807800" cy="2716200"/>
          </a:xfrm>
          <a:prstGeom prst="rect">
            <a:avLst/>
          </a:prstGeom>
          <a:noFill/>
          <a:ln>
            <a:noFill/>
          </a:ln>
        </p:spPr>
        <p:txBody>
          <a:bodyPr anchorCtr="0" anchor="t" bIns="0" lIns="0" spcFirstLastPara="1" rIns="0" wrap="square" tIns="0">
            <a:noAutofit/>
          </a:bodyPr>
          <a:lstStyle/>
          <a:p>
            <a:pPr indent="-381000" lvl="0" marL="457200" rtl="0" algn="l">
              <a:lnSpc>
                <a:spcPct val="100000"/>
              </a:lnSpc>
              <a:spcBef>
                <a:spcPts val="0"/>
              </a:spcBef>
              <a:spcAft>
                <a:spcPts val="0"/>
              </a:spcAft>
              <a:buSzPts val="2400"/>
              <a:buChar char="●"/>
            </a:pPr>
            <a:r>
              <a:rPr b="1" lang="en" sz="2400"/>
              <a:t>Goal:</a:t>
            </a:r>
            <a:r>
              <a:rPr lang="en" sz="2400"/>
              <a:t> assess and ultimately improve the quality of a KG</a:t>
            </a:r>
            <a:endParaRPr sz="2400"/>
          </a:p>
          <a:p>
            <a:pPr indent="-381000" lvl="0" marL="457200" rtl="0" algn="l">
              <a:lnSpc>
                <a:spcPct val="100000"/>
              </a:lnSpc>
              <a:spcBef>
                <a:spcPts val="0"/>
              </a:spcBef>
              <a:spcAft>
                <a:spcPts val="0"/>
              </a:spcAft>
              <a:buSzPts val="2400"/>
              <a:buChar char="●"/>
            </a:pPr>
            <a:r>
              <a:rPr b="1" lang="en" sz="2400"/>
              <a:t>Process:</a:t>
            </a:r>
            <a:r>
              <a:rPr lang="en" sz="2400"/>
              <a:t> diagnose and fix data quality issues in a KG</a:t>
            </a:r>
            <a:endParaRPr sz="2400"/>
          </a:p>
          <a:p>
            <a:pPr indent="-381000" lvl="1" marL="914400" rtl="0" algn="l">
              <a:lnSpc>
                <a:spcPct val="100000"/>
              </a:lnSpc>
              <a:spcBef>
                <a:spcPts val="0"/>
              </a:spcBef>
              <a:spcAft>
                <a:spcPts val="0"/>
              </a:spcAft>
              <a:buSzPts val="2400"/>
              <a:buChar char="○"/>
            </a:pPr>
            <a:r>
              <a:rPr b="1" lang="en" sz="2400"/>
              <a:t>Root cause analysis</a:t>
            </a:r>
            <a:r>
              <a:rPr lang="en" sz="2400"/>
              <a:t>: identify source of quality issues</a:t>
            </a:r>
            <a:endParaRPr sz="2400"/>
          </a:p>
          <a:p>
            <a:pPr indent="-381000" lvl="2" marL="1371600" rtl="0" algn="l">
              <a:lnSpc>
                <a:spcPct val="100000"/>
              </a:lnSpc>
              <a:spcBef>
                <a:spcPts val="0"/>
              </a:spcBef>
              <a:spcAft>
                <a:spcPts val="0"/>
              </a:spcAft>
              <a:buSzPts val="2400"/>
              <a:buChar char="■"/>
            </a:pPr>
            <a:r>
              <a:rPr lang="en" sz="2400"/>
              <a:t>in the source data</a:t>
            </a:r>
            <a:endParaRPr sz="2400"/>
          </a:p>
          <a:p>
            <a:pPr indent="-381000" lvl="2" marL="1371600" rtl="0" algn="l">
              <a:lnSpc>
                <a:spcPct val="100000"/>
              </a:lnSpc>
              <a:spcBef>
                <a:spcPts val="0"/>
              </a:spcBef>
              <a:spcAft>
                <a:spcPts val="0"/>
              </a:spcAft>
              <a:buSzPts val="2400"/>
              <a:buChar char="■"/>
            </a:pPr>
            <a:r>
              <a:rPr lang="en" sz="2400"/>
              <a:t>arising due to data integration</a:t>
            </a:r>
            <a:endParaRPr sz="2400"/>
          </a:p>
          <a:p>
            <a:pPr indent="-381000" lvl="2" marL="1371600" rtl="0" algn="l">
              <a:lnSpc>
                <a:spcPct val="100000"/>
              </a:lnSpc>
              <a:spcBef>
                <a:spcPts val="0"/>
              </a:spcBef>
              <a:spcAft>
                <a:spcPts val="0"/>
              </a:spcAft>
              <a:buSzPts val="2400"/>
              <a:buChar char="■"/>
            </a:pPr>
            <a:r>
              <a:rPr lang="en" sz="2400"/>
              <a:t>incorrect use of vocabularies</a:t>
            </a:r>
            <a:endParaRPr sz="2400"/>
          </a:p>
          <a:p>
            <a:pPr indent="-381000" lvl="2" marL="1371600" rtl="0" algn="l">
              <a:lnSpc>
                <a:spcPct val="100000"/>
              </a:lnSpc>
              <a:spcBef>
                <a:spcPts val="0"/>
              </a:spcBef>
              <a:spcAft>
                <a:spcPts val="0"/>
              </a:spcAft>
              <a:buSzPts val="2400"/>
              <a:buChar char="■"/>
            </a:pPr>
            <a:r>
              <a:rPr lang="en" sz="2400"/>
              <a:t>linking data from untrustworthy sources</a:t>
            </a:r>
            <a:endParaRPr sz="2400"/>
          </a:p>
          <a:p>
            <a:pPr indent="0" lvl="0" marL="0" rtl="0" algn="l">
              <a:lnSpc>
                <a:spcPct val="100000"/>
              </a:lnSpc>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What is Data Quality?</a:t>
            </a:r>
            <a:endParaRPr/>
          </a:p>
        </p:txBody>
      </p:sp>
      <p:sp>
        <p:nvSpPr>
          <p:cNvPr id="140" name="Google Shape;140;p28"/>
          <p:cNvSpPr txBox="1"/>
          <p:nvPr>
            <p:ph idx="1" type="body"/>
          </p:nvPr>
        </p:nvSpPr>
        <p:spPr>
          <a:xfrm>
            <a:off x="591000" y="1894225"/>
            <a:ext cx="7962000" cy="1069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en" sz="3000"/>
              <a:t>Data Quality</a:t>
            </a:r>
            <a:r>
              <a:rPr lang="en" sz="3000"/>
              <a:t>: a multi-dimensional concept with a popular definition ‘fitness for use’*.</a:t>
            </a:r>
            <a:endParaRPr sz="3000"/>
          </a:p>
          <a:p>
            <a:pPr indent="0" lvl="0" marL="0" rtl="0" algn="l">
              <a:lnSpc>
                <a:spcPct val="100000"/>
              </a:lnSpc>
              <a:spcBef>
                <a:spcPts val="0"/>
              </a:spcBef>
              <a:spcAft>
                <a:spcPts val="0"/>
              </a:spcAft>
              <a:buSzPts val="3200"/>
              <a:buNone/>
            </a:pPr>
            <a:r>
              <a:t/>
            </a:r>
            <a:endParaRPr sz="3000"/>
          </a:p>
        </p:txBody>
      </p:sp>
      <p:sp>
        <p:nvSpPr>
          <p:cNvPr id="141" name="Google Shape;141;p28"/>
          <p:cNvSpPr txBox="1"/>
          <p:nvPr/>
        </p:nvSpPr>
        <p:spPr>
          <a:xfrm>
            <a:off x="390525" y="4736825"/>
            <a:ext cx="3692100" cy="3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n" sz="1100" u="none" cap="none" strike="noStrike">
                <a:solidFill>
                  <a:srgbClr val="000000"/>
                </a:solidFill>
                <a:latin typeface="Arial"/>
                <a:ea typeface="Arial"/>
                <a:cs typeface="Arial"/>
                <a:sym typeface="Arial"/>
              </a:rPr>
              <a:t>*Juran et al., The Quality Control Handbook, 1974</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Dimensions and metrics of Data Quality</a:t>
            </a:r>
            <a:endParaRPr/>
          </a:p>
        </p:txBody>
      </p:sp>
      <p:sp>
        <p:nvSpPr>
          <p:cNvPr id="147" name="Google Shape;147;p29"/>
          <p:cNvSpPr txBox="1"/>
          <p:nvPr>
            <p:ph idx="1" type="body"/>
          </p:nvPr>
        </p:nvSpPr>
        <p:spPr>
          <a:xfrm>
            <a:off x="684000" y="1941450"/>
            <a:ext cx="7470600" cy="1260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en" sz="2600"/>
              <a:t>Dimension</a:t>
            </a:r>
            <a:r>
              <a:rPr lang="en" sz="2600"/>
              <a:t>: characteristics of a dataset.</a:t>
            </a:r>
            <a:br>
              <a:rPr lang="en" sz="2600"/>
            </a:br>
            <a:endParaRPr sz="2600"/>
          </a:p>
          <a:p>
            <a:pPr indent="0" lvl="0" marL="0" rtl="0" algn="l">
              <a:lnSpc>
                <a:spcPct val="100000"/>
              </a:lnSpc>
              <a:spcBef>
                <a:spcPts val="0"/>
              </a:spcBef>
              <a:spcAft>
                <a:spcPts val="0"/>
              </a:spcAft>
              <a:buSzPts val="3200"/>
              <a:buNone/>
            </a:pPr>
            <a:r>
              <a:rPr b="1" lang="en" sz="2600"/>
              <a:t>Metric</a:t>
            </a:r>
            <a:r>
              <a:rPr lang="en" sz="2600"/>
              <a:t>: procedure for </a:t>
            </a:r>
            <a:r>
              <a:rPr i="1" lang="en" sz="2600">
                <a:solidFill>
                  <a:srgbClr val="E06666"/>
                </a:solidFill>
              </a:rPr>
              <a:t>measuring</a:t>
            </a:r>
            <a:r>
              <a:rPr lang="en" sz="2600"/>
              <a:t> a quality dimension.</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Data Quality Dimensions for KGs</a:t>
            </a:r>
            <a:endParaRPr/>
          </a:p>
        </p:txBody>
      </p:sp>
      <p:pic>
        <p:nvPicPr>
          <p:cNvPr id="153" name="Google Shape;153;p30"/>
          <p:cNvPicPr preferRelativeResize="0"/>
          <p:nvPr/>
        </p:nvPicPr>
        <p:blipFill rotWithShape="1">
          <a:blip r:embed="rId3">
            <a:alphaModFix/>
          </a:blip>
          <a:srcRect b="0" l="0" r="0" t="0"/>
          <a:stretch/>
        </p:blipFill>
        <p:spPr>
          <a:xfrm>
            <a:off x="923275" y="826976"/>
            <a:ext cx="6430450" cy="3713350"/>
          </a:xfrm>
          <a:prstGeom prst="rect">
            <a:avLst/>
          </a:prstGeom>
          <a:noFill/>
          <a:ln>
            <a:noFill/>
          </a:ln>
        </p:spPr>
      </p:pic>
      <p:sp>
        <p:nvSpPr>
          <p:cNvPr id="154" name="Google Shape;154;p30"/>
          <p:cNvSpPr txBox="1"/>
          <p:nvPr/>
        </p:nvSpPr>
        <p:spPr>
          <a:xfrm>
            <a:off x="294150" y="4483250"/>
            <a:ext cx="7632600" cy="5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solidFill>
                  <a:srgbClr val="000000"/>
                </a:solidFill>
                <a:latin typeface="Arial"/>
                <a:ea typeface="Arial"/>
                <a:cs typeface="Arial"/>
                <a:sym typeface="Arial"/>
              </a:rPr>
              <a:t>Quality assessment for linked data: A survey.</a:t>
            </a:r>
            <a:r>
              <a:rPr b="0" i="1" lang="en" sz="1100" u="none" cap="none" strike="noStrike">
                <a:solidFill>
                  <a:srgbClr val="000000"/>
                </a:solidFill>
                <a:latin typeface="Arial"/>
                <a:ea typeface="Arial"/>
                <a:cs typeface="Arial"/>
                <a:sym typeface="Arial"/>
              </a:rPr>
              <a:t> A Zaveri, A Rula, A Maurino, R Pietrobon, J Lehmann, S Auer. Semantic Web 7 (1), 63-93</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KG Quality Dimensions - Accessibility</a:t>
            </a:r>
            <a:endParaRPr/>
          </a:p>
        </p:txBody>
      </p:sp>
      <p:sp>
        <p:nvSpPr>
          <p:cNvPr id="160" name="Google Shape;160;p31"/>
          <p:cNvSpPr txBox="1"/>
          <p:nvPr>
            <p:ph idx="1" type="body"/>
          </p:nvPr>
        </p:nvSpPr>
        <p:spPr>
          <a:xfrm>
            <a:off x="360000" y="1016800"/>
            <a:ext cx="8326800" cy="333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b="1" lang="en" sz="1800"/>
              <a:t>Availability</a:t>
            </a:r>
            <a:r>
              <a:rPr lang="en" sz="1800"/>
              <a:t>: </a:t>
            </a:r>
            <a:r>
              <a:rPr i="1" lang="en" sz="1800"/>
              <a:t>extent to which data is present, obtainable and ready for use </a:t>
            </a:r>
            <a:endParaRPr i="1" sz="1800"/>
          </a:p>
          <a:p>
            <a:pPr indent="0" lvl="0" marL="0" rtl="0" algn="l">
              <a:lnSpc>
                <a:spcPct val="100000"/>
              </a:lnSpc>
              <a:spcBef>
                <a:spcPts val="0"/>
              </a:spcBef>
              <a:spcAft>
                <a:spcPts val="0"/>
              </a:spcAft>
              <a:buSzPts val="3200"/>
              <a:buNone/>
            </a:pPr>
            <a:r>
              <a:t/>
            </a:r>
            <a:endParaRPr sz="1800"/>
          </a:p>
          <a:p>
            <a:pPr indent="0" lvl="0" marL="0" rtl="0" algn="l">
              <a:lnSpc>
                <a:spcPct val="100000"/>
              </a:lnSpc>
              <a:spcBef>
                <a:spcPts val="0"/>
              </a:spcBef>
              <a:spcAft>
                <a:spcPts val="0"/>
              </a:spcAft>
              <a:buSzPts val="3200"/>
              <a:buNone/>
            </a:pPr>
            <a:r>
              <a:rPr lang="en" sz="1800">
                <a:solidFill>
                  <a:srgbClr val="E06666"/>
                </a:solidFill>
              </a:rPr>
              <a:t>Metrics:</a:t>
            </a:r>
            <a:endParaRPr sz="1800">
              <a:solidFill>
                <a:srgbClr val="E06666"/>
              </a:solidFill>
            </a:endParaRPr>
          </a:p>
          <a:p>
            <a:pPr indent="-342900" lvl="0" marL="457200" rtl="0" algn="l">
              <a:lnSpc>
                <a:spcPct val="100000"/>
              </a:lnSpc>
              <a:spcBef>
                <a:spcPts val="0"/>
              </a:spcBef>
              <a:spcAft>
                <a:spcPts val="0"/>
              </a:spcAft>
              <a:buSzPts val="1800"/>
              <a:buChar char="•"/>
            </a:pPr>
            <a:r>
              <a:rPr lang="en" sz="1800"/>
              <a:t>Check whether server responds to a SPARQL query</a:t>
            </a:r>
            <a:endParaRPr sz="1800"/>
          </a:p>
          <a:p>
            <a:pPr indent="-342900" lvl="0" marL="457200" rtl="0" algn="l">
              <a:lnSpc>
                <a:spcPct val="100000"/>
              </a:lnSpc>
              <a:spcBef>
                <a:spcPts val="0"/>
              </a:spcBef>
              <a:spcAft>
                <a:spcPts val="0"/>
              </a:spcAft>
              <a:buSzPts val="1800"/>
              <a:buChar char="•"/>
            </a:pPr>
            <a:r>
              <a:rPr lang="en" sz="1800"/>
              <a:t>Check whether an RDF dump is provided and can be downloaded</a:t>
            </a:r>
            <a:endParaRPr sz="1800"/>
          </a:p>
          <a:p>
            <a:pPr indent="-342900" lvl="0" marL="457200" rtl="0" algn="l">
              <a:lnSpc>
                <a:spcPct val="100000"/>
              </a:lnSpc>
              <a:spcBef>
                <a:spcPts val="0"/>
              </a:spcBef>
              <a:spcAft>
                <a:spcPts val="0"/>
              </a:spcAft>
              <a:buSzPts val="1800"/>
              <a:buChar char="•"/>
            </a:pPr>
            <a:r>
              <a:rPr lang="en" sz="1800"/>
              <a:t>Check whether the URI returns useful data (i.e. RDF)</a:t>
            </a:r>
            <a:endParaRPr sz="1800"/>
          </a:p>
          <a:p>
            <a:pPr indent="-342900" lvl="0" marL="457200" rtl="0" algn="l">
              <a:lnSpc>
                <a:spcPct val="100000"/>
              </a:lnSpc>
              <a:spcBef>
                <a:spcPts val="0"/>
              </a:spcBef>
              <a:spcAft>
                <a:spcPts val="0"/>
              </a:spcAft>
              <a:buSzPts val="1800"/>
              <a:buChar char="•"/>
            </a:pPr>
            <a:r>
              <a:rPr lang="en" sz="1800"/>
              <a:t>Check whether all URIs contained within data are derefenceable.</a:t>
            </a:r>
            <a:endParaRPr sz="1800"/>
          </a:p>
        </p:txBody>
      </p:sp>
      <p:pic>
        <p:nvPicPr>
          <p:cNvPr id="161" name="Google Shape;161;p31"/>
          <p:cNvPicPr preferRelativeResize="0"/>
          <p:nvPr/>
        </p:nvPicPr>
        <p:blipFill rotWithShape="1">
          <a:blip r:embed="rId3">
            <a:alphaModFix/>
          </a:blip>
          <a:srcRect b="0" l="0" r="0" t="0"/>
          <a:stretch/>
        </p:blipFill>
        <p:spPr>
          <a:xfrm>
            <a:off x="7420275" y="61950"/>
            <a:ext cx="1266525" cy="126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60000"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
              <a:t>Availability: de-referenceability</a:t>
            </a:r>
            <a:endParaRPr/>
          </a:p>
        </p:txBody>
      </p:sp>
      <p:sp>
        <p:nvSpPr>
          <p:cNvPr id="167" name="Google Shape;167;p32"/>
          <p:cNvSpPr txBox="1"/>
          <p:nvPr>
            <p:ph idx="1" type="body"/>
          </p:nvPr>
        </p:nvSpPr>
        <p:spPr>
          <a:xfrm>
            <a:off x="575550" y="1158250"/>
            <a:ext cx="7992900" cy="333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i="1" lang="en" sz="1800">
                <a:latin typeface="Arial"/>
                <a:ea typeface="Arial"/>
                <a:cs typeface="Arial"/>
                <a:sym typeface="Arial"/>
              </a:rPr>
              <a:t>proportion of URIs that return HTTP 200 and a valid HTML/RDF</a:t>
            </a:r>
            <a:endParaRPr i="1" sz="1800">
              <a:latin typeface="Arial"/>
              <a:ea typeface="Arial"/>
              <a:cs typeface="Arial"/>
              <a:sym typeface="Arial"/>
            </a:endParaRPr>
          </a:p>
          <a:p>
            <a:pPr indent="0" lvl="0" marL="0" rtl="0" algn="l">
              <a:lnSpc>
                <a:spcPct val="100000"/>
              </a:lnSpc>
              <a:spcBef>
                <a:spcPts val="0"/>
              </a:spcBef>
              <a:spcAft>
                <a:spcPts val="0"/>
              </a:spcAft>
              <a:buSzPts val="3200"/>
              <a:buNone/>
            </a:pPr>
            <a:r>
              <a:rPr b="1" lang="en" sz="1800">
                <a:latin typeface="Arial"/>
                <a:ea typeface="Arial"/>
                <a:cs typeface="Arial"/>
                <a:sym typeface="Arial"/>
              </a:rPr>
              <a:t>Graph 1:</a:t>
            </a:r>
            <a:endParaRPr b="1" sz="18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a:p>
            <a:pPr indent="-298450" lvl="0" marL="457200" rtl="0" algn="l">
              <a:lnSpc>
                <a:spcPct val="100000"/>
              </a:lnSpc>
              <a:spcBef>
                <a:spcPts val="0"/>
              </a:spcBef>
              <a:spcAft>
                <a:spcPts val="0"/>
              </a:spcAft>
              <a:buSzPts val="1100"/>
              <a:buFont typeface="Arial"/>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3"/>
              </a:rPr>
              <a:t>http://examples.com/Vincent_van_Gogh</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4"/>
              </a:rPr>
              <a:t>http://dbpedia.org/ontology/birthPlace</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5"/>
              </a:rPr>
              <a:t>http://examples.com/Zundert</a:t>
            </a:r>
            <a:r>
              <a:rPr lang="en" sz="1100">
                <a:latin typeface="Arial"/>
                <a:ea typeface="Arial"/>
                <a:cs typeface="Arial"/>
                <a:sym typeface="Arial"/>
              </a:rPr>
              <a:t>&gt; .</a:t>
            </a:r>
            <a:endParaRPr sz="1100">
              <a:latin typeface="Arial"/>
              <a:ea typeface="Arial"/>
              <a:cs typeface="Arial"/>
              <a:sym typeface="Arial"/>
            </a:endParaRPr>
          </a:p>
          <a:p>
            <a:pPr indent="-298450" lvl="0" marL="457200" rtl="0" algn="l">
              <a:lnSpc>
                <a:spcPct val="100000"/>
              </a:lnSpc>
              <a:spcBef>
                <a:spcPts val="0"/>
              </a:spcBef>
              <a:spcAft>
                <a:spcPts val="0"/>
              </a:spcAft>
              <a:buSzPts val="1100"/>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6"/>
              </a:rPr>
              <a:t>http://examples.com/Vincent_van_Gogh</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7"/>
              </a:rPr>
              <a:t>http://examples.com/created</a:t>
            </a:r>
            <a:r>
              <a:rPr lang="en" sz="1100">
                <a:latin typeface="Arial"/>
                <a:ea typeface="Arial"/>
                <a:cs typeface="Arial"/>
                <a:sym typeface="Arial"/>
              </a:rPr>
              <a:t>&gt; “Starry Night”^^xsd:string .</a:t>
            </a:r>
            <a:endParaRPr sz="11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a:p>
            <a:pPr indent="0" lvl="0" marL="0" rtl="0" algn="l">
              <a:lnSpc>
                <a:spcPct val="100000"/>
              </a:lnSpc>
              <a:spcBef>
                <a:spcPts val="0"/>
              </a:spcBef>
              <a:spcAft>
                <a:spcPts val="0"/>
              </a:spcAft>
              <a:buSzPts val="3200"/>
              <a:buNone/>
            </a:pPr>
            <a:r>
              <a:rPr b="1" lang="en" sz="1800">
                <a:latin typeface="Arial"/>
                <a:ea typeface="Arial"/>
                <a:cs typeface="Arial"/>
                <a:sym typeface="Arial"/>
              </a:rPr>
              <a:t>Graph 2:</a:t>
            </a:r>
            <a:endParaRPr b="1" sz="18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a:p>
            <a:pPr indent="-298450" lvl="0" marL="457200" rtl="0" algn="l">
              <a:lnSpc>
                <a:spcPct val="100000"/>
              </a:lnSpc>
              <a:spcBef>
                <a:spcPts val="0"/>
              </a:spcBef>
              <a:spcAft>
                <a:spcPts val="0"/>
              </a:spcAft>
              <a:buSzPts val="1100"/>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8"/>
              </a:rPr>
              <a:t>https://www.wikidata.org/wiki/Q5582</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9"/>
              </a:rPr>
              <a:t>http://dbpedia.org/ontology/birthPlace</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10"/>
              </a:rPr>
              <a:t>https://www.wikidata.org/wiki/Q9883</a:t>
            </a:r>
            <a:r>
              <a:rPr lang="en" sz="1100">
                <a:latin typeface="Arial"/>
                <a:ea typeface="Arial"/>
                <a:cs typeface="Arial"/>
                <a:sym typeface="Arial"/>
              </a:rPr>
              <a:t>&gt; .</a:t>
            </a:r>
            <a:endParaRPr sz="1100">
              <a:latin typeface="Arial"/>
              <a:ea typeface="Arial"/>
              <a:cs typeface="Arial"/>
              <a:sym typeface="Arial"/>
            </a:endParaRPr>
          </a:p>
          <a:p>
            <a:pPr indent="-298450" lvl="0" marL="457200" rtl="0" algn="l">
              <a:lnSpc>
                <a:spcPct val="100000"/>
              </a:lnSpc>
              <a:spcBef>
                <a:spcPts val="0"/>
              </a:spcBef>
              <a:spcAft>
                <a:spcPts val="0"/>
              </a:spcAft>
              <a:buSzPts val="1100"/>
              <a:buAutoNum type="arabicPeriod"/>
            </a:pPr>
            <a:r>
              <a:rPr lang="en" sz="1100">
                <a:latin typeface="Arial"/>
                <a:ea typeface="Arial"/>
                <a:cs typeface="Arial"/>
                <a:sym typeface="Arial"/>
              </a:rPr>
              <a:t>&lt;</a:t>
            </a:r>
            <a:r>
              <a:rPr lang="en" sz="1100" u="sng">
                <a:solidFill>
                  <a:schemeClr val="hlink"/>
                </a:solidFill>
                <a:latin typeface="Arial"/>
                <a:ea typeface="Arial"/>
                <a:cs typeface="Arial"/>
                <a:sym typeface="Arial"/>
                <a:hlinkClick r:id="rId11"/>
              </a:rPr>
              <a:t>https://www.wikidata.org/wiki/Q5582</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12"/>
              </a:rPr>
              <a:t>http://dbpedia.org/ontology/created</a:t>
            </a:r>
            <a:r>
              <a:rPr lang="en" sz="1100">
                <a:latin typeface="Arial"/>
                <a:ea typeface="Arial"/>
                <a:cs typeface="Arial"/>
                <a:sym typeface="Arial"/>
              </a:rPr>
              <a:t>&gt; &lt;</a:t>
            </a:r>
            <a:r>
              <a:rPr lang="en" sz="1100" u="sng">
                <a:solidFill>
                  <a:schemeClr val="hlink"/>
                </a:solidFill>
                <a:latin typeface="Arial"/>
                <a:ea typeface="Arial"/>
                <a:cs typeface="Arial"/>
                <a:sym typeface="Arial"/>
                <a:hlinkClick r:id="rId13"/>
              </a:rPr>
              <a:t>https://www.wikidata.org/wiki/Q45585</a:t>
            </a:r>
            <a:r>
              <a:rPr lang="en" sz="1100">
                <a:latin typeface="Arial"/>
                <a:ea typeface="Arial"/>
                <a:cs typeface="Arial"/>
                <a:sym typeface="Arial"/>
              </a:rPr>
              <a:t>&gt; .</a:t>
            </a:r>
            <a:endParaRPr sz="1100">
              <a:latin typeface="Arial"/>
              <a:ea typeface="Arial"/>
              <a:cs typeface="Arial"/>
              <a:sym typeface="Arial"/>
            </a:endParaRPr>
          </a:p>
          <a:p>
            <a:pPr indent="0" lvl="0" marL="0" rtl="0" algn="l">
              <a:lnSpc>
                <a:spcPct val="100000"/>
              </a:lnSpc>
              <a:spcBef>
                <a:spcPts val="0"/>
              </a:spcBef>
              <a:spcAft>
                <a:spcPts val="0"/>
              </a:spcAft>
              <a:buSzPts val="3200"/>
              <a:buNone/>
            </a:pPr>
            <a:r>
              <a:t/>
            </a:r>
            <a:endParaRPr sz="1100">
              <a:latin typeface="Arial"/>
              <a:ea typeface="Arial"/>
              <a:cs typeface="Arial"/>
              <a:sym typeface="Arial"/>
            </a:endParaRPr>
          </a:p>
          <a:p>
            <a:pPr indent="0" lvl="0" marL="0" rtl="0" algn="l">
              <a:lnSpc>
                <a:spcPct val="100000"/>
              </a:lnSpc>
              <a:spcBef>
                <a:spcPts val="0"/>
              </a:spcBef>
              <a:spcAft>
                <a:spcPts val="0"/>
              </a:spcAft>
              <a:buSzPts val="3200"/>
              <a:buNone/>
            </a:pPr>
            <a:r>
              <a:t/>
            </a:r>
            <a:endParaRPr sz="1100">
              <a:latin typeface="Arial"/>
              <a:ea typeface="Arial"/>
              <a:cs typeface="Arial"/>
              <a:sym typeface="Arial"/>
            </a:endParaRPr>
          </a:p>
          <a:p>
            <a:pPr indent="0" lvl="0" marL="0" rtl="0" algn="l">
              <a:lnSpc>
                <a:spcPct val="100000"/>
              </a:lnSpc>
              <a:spcBef>
                <a:spcPts val="0"/>
              </a:spcBef>
              <a:spcAft>
                <a:spcPts val="0"/>
              </a:spcAft>
              <a:buSzPts val="3200"/>
              <a:buNone/>
            </a:pPr>
            <a:r>
              <a:rPr lang="en" sz="3000">
                <a:latin typeface="Arial"/>
                <a:ea typeface="Arial"/>
                <a:cs typeface="Arial"/>
                <a:sym typeface="Arial"/>
              </a:rPr>
              <a:t>Which graph has higher de-referenceability?</a:t>
            </a:r>
            <a:endParaRPr sz="30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a:p>
            <a:pPr indent="0" lvl="0" marL="0" rtl="0" algn="l">
              <a:lnSpc>
                <a:spcPct val="100000"/>
              </a:lnSpc>
              <a:spcBef>
                <a:spcPts val="0"/>
              </a:spcBef>
              <a:spcAft>
                <a:spcPts val="0"/>
              </a:spcAft>
              <a:buSzPts val="3200"/>
              <a:buNone/>
            </a:pPr>
            <a:r>
              <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astricht University">
  <a:themeElements>
    <a:clrScheme name="UM">
      <a:dk1>
        <a:srgbClr val="001C3D"/>
      </a:dk1>
      <a:lt1>
        <a:srgbClr val="FFFFFF"/>
      </a:lt1>
      <a:dk2>
        <a:srgbClr val="00A2DB"/>
      </a:dk2>
      <a:lt2>
        <a:srgbClr val="FFFFFF"/>
      </a:lt2>
      <a:accent1>
        <a:srgbClr val="E84E10"/>
      </a:accent1>
      <a:accent2>
        <a:srgbClr val="00A2DB"/>
      </a:accent2>
      <a:accent3>
        <a:srgbClr val="001C3D"/>
      </a:accent3>
      <a:accent4>
        <a:srgbClr val="F3A687"/>
      </a:accent4>
      <a:accent5>
        <a:srgbClr val="7FD0ED"/>
      </a:accent5>
      <a:accent6>
        <a:srgbClr val="7F8D9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