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c174f23020_2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c174f23020_2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c174f23020_2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c174f23020_2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c174f23020_2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c174f23020_2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c174f23020_2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c174f23020_2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c193fc04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c193fc049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c193fc049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c193fc049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c174f23020_2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c174f23020_2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c193fc04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c193fc049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c193fc049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c193fc049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c193fc049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c193fc049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6a35a98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6a35a98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c174f2302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c174f2302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c174f23020_2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c174f23020_2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c174f23020_2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c174f23020_2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relevant pars (A) as well as features (B)</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c193fc04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c193fc04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c174f23020_2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c174f23020_2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c193fc049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c193fc049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c198f0973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c198f0973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c198f0973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0" name="Google Shape;750;g2c198f0973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1" name="Google Shape;751;g2c198f0973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c174f23020_2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g2c174f23020_2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2" name="Google Shape;762;g2c174f23020_2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c174f23020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c174f23020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198f0973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198f0973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c174f23020_2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7" name="Google Shape;777;g2c174f23020_2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8" name="Google Shape;778;g2c174f23020_2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c174f23020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6" name="Google Shape;786;g2c174f23020_2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7" name="Google Shape;787;g2c174f23020_2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198f0973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198f0973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198f09731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198f0973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c198f09731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c198f09731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c16d3999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c16d3999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c174f23020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c174f23020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c174f2302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c174f2302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0"/>
            <a:ext cx="8229600" cy="8574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Clr>
                <a:schemeClr val="dk2"/>
              </a:buClr>
              <a:buSzPts val="3300"/>
              <a:buFont typeface="Calibri"/>
              <a:buNone/>
              <a:defRPr b="1">
                <a:solidFill>
                  <a:schemeClr val="dk2"/>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lvl1pPr indent="-317500" lvl="0" marL="457200" rtl="0" algn="l">
              <a:lnSpc>
                <a:spcPct val="100000"/>
              </a:lnSpc>
              <a:spcBef>
                <a:spcPts val="300"/>
              </a:spcBef>
              <a:spcAft>
                <a:spcPts val="0"/>
              </a:spcAft>
              <a:buClr>
                <a:schemeClr val="dk1"/>
              </a:buClr>
              <a:buSzPts val="1400"/>
              <a:buChar char="•"/>
              <a:defRPr/>
            </a:lvl1pPr>
            <a:lvl2pPr indent="-317500" lvl="1" marL="914400" rtl="0" algn="l">
              <a:lnSpc>
                <a:spcPct val="100000"/>
              </a:lnSpc>
              <a:spcBef>
                <a:spcPts val="300"/>
              </a:spcBef>
              <a:spcAft>
                <a:spcPts val="0"/>
              </a:spcAft>
              <a:buClr>
                <a:schemeClr val="dk1"/>
              </a:buClr>
              <a:buSzPts val="1400"/>
              <a:buChar char="–"/>
              <a:defRPr/>
            </a:lvl2pPr>
            <a:lvl3pPr indent="-317500" lvl="2" marL="1371600" rtl="0" algn="l">
              <a:lnSpc>
                <a:spcPct val="100000"/>
              </a:lnSpc>
              <a:spcBef>
                <a:spcPts val="300"/>
              </a:spcBef>
              <a:spcAft>
                <a:spcPts val="0"/>
              </a:spcAft>
              <a:buClr>
                <a:schemeClr val="dk1"/>
              </a:buClr>
              <a:buSzPts val="1400"/>
              <a:buChar char="•"/>
              <a:defRPr/>
            </a:lvl3pPr>
            <a:lvl4pPr indent="-317500" lvl="3" marL="1828800" rtl="0" algn="l">
              <a:lnSpc>
                <a:spcPct val="100000"/>
              </a:lnSpc>
              <a:spcBef>
                <a:spcPts val="300"/>
              </a:spcBef>
              <a:spcAft>
                <a:spcPts val="0"/>
              </a:spcAft>
              <a:buClr>
                <a:schemeClr val="dk1"/>
              </a:buClr>
              <a:buSzPts val="1400"/>
              <a:buChar char="–"/>
              <a:defRPr/>
            </a:lvl4pPr>
            <a:lvl5pPr indent="-317500" lvl="4" marL="2286000" rtl="0" algn="l">
              <a:lnSpc>
                <a:spcPct val="100000"/>
              </a:lnSpc>
              <a:spcBef>
                <a:spcPts val="3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53" name="Google Shape;53;p13"/>
          <p:cNvSpPr txBox="1"/>
          <p:nvPr>
            <p:ph idx="11" type="ftr"/>
          </p:nvPr>
        </p:nvSpPr>
        <p:spPr>
          <a:xfrm>
            <a:off x="5334000" y="4972050"/>
            <a:ext cx="3810000" cy="1716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4" name="Google Shape;54;p13"/>
          <p:cNvSpPr txBox="1"/>
          <p:nvPr>
            <p:ph idx="12" type="sldNum"/>
          </p:nvPr>
        </p:nvSpPr>
        <p:spPr>
          <a:xfrm>
            <a:off x="0" y="4972051"/>
            <a:ext cx="2133600" cy="166200"/>
          </a:xfrm>
          <a:prstGeom prst="rect">
            <a:avLst/>
          </a:prstGeom>
          <a:noFill/>
          <a:ln>
            <a:noFill/>
          </a:ln>
        </p:spPr>
        <p:txBody>
          <a:bodyPr anchorCtr="0" anchor="ctr" bIns="34275" lIns="68575" spcFirstLastPara="1" rIns="68575" wrap="square" tIns="34275">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457200" y="0"/>
            <a:ext cx="8229600" cy="8574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dk2"/>
              </a:buClr>
              <a:buSzPts val="3300"/>
              <a:buFont typeface="Calibri"/>
              <a:buNone/>
              <a:defRPr b="1">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5"/>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63" name="Google Shape;63;p15"/>
          <p:cNvSpPr txBox="1"/>
          <p:nvPr>
            <p:ph idx="11" type="ftr"/>
          </p:nvPr>
        </p:nvSpPr>
        <p:spPr>
          <a:xfrm>
            <a:off x="5334000" y="4972050"/>
            <a:ext cx="3810000" cy="1716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2" type="sldNum"/>
          </p:nvPr>
        </p:nvSpPr>
        <p:spPr>
          <a:xfrm>
            <a:off x="0" y="4972051"/>
            <a:ext cx="2133600" cy="1662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6"/>
          <p:cNvSpPr txBox="1"/>
          <p:nvPr>
            <p:ph idx="11" type="ftr"/>
          </p:nvPr>
        </p:nvSpPr>
        <p:spPr>
          <a:xfrm>
            <a:off x="5562600" y="4972050"/>
            <a:ext cx="3581400" cy="1716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6"/>
          <p:cNvSpPr txBox="1"/>
          <p:nvPr>
            <p:ph idx="12" type="sldNum"/>
          </p:nvPr>
        </p:nvSpPr>
        <p:spPr>
          <a:xfrm>
            <a:off x="0" y="4972051"/>
            <a:ext cx="2133600" cy="1662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7"/>
          <p:cNvSpPr txBox="1"/>
          <p:nvPr>
            <p:ph type="title"/>
          </p:nvPr>
        </p:nvSpPr>
        <p:spPr>
          <a:xfrm>
            <a:off x="533400" y="0"/>
            <a:ext cx="8229600" cy="8574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dk2"/>
              </a:buClr>
              <a:buSzPts val="3300"/>
              <a:buFont typeface="Calibri"/>
              <a:buNone/>
              <a:defRPr b="1">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7"/>
          <p:cNvSpPr txBox="1"/>
          <p:nvPr>
            <p:ph idx="11" type="ftr"/>
          </p:nvPr>
        </p:nvSpPr>
        <p:spPr>
          <a:xfrm>
            <a:off x="5638800" y="4972050"/>
            <a:ext cx="3505200" cy="1716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7"/>
          <p:cNvSpPr txBox="1"/>
          <p:nvPr>
            <p:ph idx="12" type="sldNum"/>
          </p:nvPr>
        </p:nvSpPr>
        <p:spPr>
          <a:xfrm>
            <a:off x="0" y="4972051"/>
            <a:ext cx="2133600" cy="1662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8"/>
          <p:cNvSpPr txBox="1"/>
          <p:nvPr>
            <p:ph type="ctrTitle"/>
          </p:nvPr>
        </p:nvSpPr>
        <p:spPr>
          <a:xfrm>
            <a:off x="685800" y="1597819"/>
            <a:ext cx="7772400" cy="11025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8"/>
          <p:cNvSpPr txBox="1"/>
          <p:nvPr>
            <p:ph idx="1" type="subTitle"/>
          </p:nvPr>
        </p:nvSpPr>
        <p:spPr>
          <a:xfrm>
            <a:off x="1371600" y="2914650"/>
            <a:ext cx="6400800" cy="13146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500"/>
              </a:spcBef>
              <a:spcAft>
                <a:spcPts val="0"/>
              </a:spcAft>
              <a:buClr>
                <a:srgbClr val="888888"/>
              </a:buClr>
              <a:buSzPts val="2400"/>
              <a:buNone/>
              <a:defRPr>
                <a:solidFill>
                  <a:srgbClr val="888888"/>
                </a:solidFill>
              </a:defRPr>
            </a:lvl1pPr>
            <a:lvl2pPr lvl="1" algn="ctr">
              <a:lnSpc>
                <a:spcPct val="100000"/>
              </a:lnSpc>
              <a:spcBef>
                <a:spcPts val="400"/>
              </a:spcBef>
              <a:spcAft>
                <a:spcPts val="0"/>
              </a:spcAft>
              <a:buClr>
                <a:srgbClr val="888888"/>
              </a:buClr>
              <a:buSzPts val="21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75" name="Google Shape;75;p18"/>
          <p:cNvSpPr txBox="1"/>
          <p:nvPr>
            <p:ph idx="12" type="sldNum"/>
          </p:nvPr>
        </p:nvSpPr>
        <p:spPr>
          <a:xfrm>
            <a:off x="0" y="4972051"/>
            <a:ext cx="2133600" cy="1662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9"/>
          <p:cNvSpPr txBox="1"/>
          <p:nvPr>
            <p:ph type="title"/>
          </p:nvPr>
        </p:nvSpPr>
        <p:spPr>
          <a:xfrm>
            <a:off x="722313" y="3305176"/>
            <a:ext cx="7772400" cy="10215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dk2"/>
              </a:buClr>
              <a:buSzPts val="3000"/>
              <a:buFont typeface="Calibri"/>
              <a:buNone/>
              <a:defRPr b="1"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9"/>
          <p:cNvSpPr txBox="1"/>
          <p:nvPr>
            <p:ph idx="1" type="body"/>
          </p:nvPr>
        </p:nvSpPr>
        <p:spPr>
          <a:xfrm>
            <a:off x="722313" y="2180035"/>
            <a:ext cx="7772400" cy="1125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Clr>
                <a:srgbClr val="888888"/>
              </a:buClr>
              <a:buSzPts val="1500"/>
              <a:buNone/>
              <a:defRPr sz="1500">
                <a:solidFill>
                  <a:srgbClr val="888888"/>
                </a:solidFill>
              </a:defRPr>
            </a:lvl1pPr>
            <a:lvl2pPr indent="-228600" lvl="1" marL="914400" algn="l">
              <a:lnSpc>
                <a:spcPct val="100000"/>
              </a:lnSpc>
              <a:spcBef>
                <a:spcPts val="300"/>
              </a:spcBef>
              <a:spcAft>
                <a:spcPts val="0"/>
              </a:spcAft>
              <a:buClr>
                <a:srgbClr val="888888"/>
              </a:buClr>
              <a:buSzPts val="1400"/>
              <a:buNone/>
              <a:defRPr sz="1400">
                <a:solidFill>
                  <a:srgbClr val="888888"/>
                </a:solidFill>
              </a:defRPr>
            </a:lvl2pPr>
            <a:lvl3pPr indent="-228600" lvl="2" marL="1371600" algn="l">
              <a:lnSpc>
                <a:spcPct val="100000"/>
              </a:lnSpc>
              <a:spcBef>
                <a:spcPts val="200"/>
              </a:spcBef>
              <a:spcAft>
                <a:spcPts val="0"/>
              </a:spcAft>
              <a:buClr>
                <a:srgbClr val="888888"/>
              </a:buClr>
              <a:buSzPts val="1200"/>
              <a:buNone/>
              <a:defRPr sz="1200">
                <a:solidFill>
                  <a:srgbClr val="888888"/>
                </a:solidFill>
              </a:defRPr>
            </a:lvl3pPr>
            <a:lvl4pPr indent="-228600" lvl="3" marL="1828800" algn="l">
              <a:lnSpc>
                <a:spcPct val="100000"/>
              </a:lnSpc>
              <a:spcBef>
                <a:spcPts val="200"/>
              </a:spcBef>
              <a:spcAft>
                <a:spcPts val="0"/>
              </a:spcAft>
              <a:buClr>
                <a:srgbClr val="888888"/>
              </a:buClr>
              <a:buSzPts val="1100"/>
              <a:buNone/>
              <a:defRPr sz="1100">
                <a:solidFill>
                  <a:srgbClr val="888888"/>
                </a:solidFill>
              </a:defRPr>
            </a:lvl4pPr>
            <a:lvl5pPr indent="-228600" lvl="4" marL="2286000" algn="l">
              <a:lnSpc>
                <a:spcPct val="100000"/>
              </a:lnSpc>
              <a:spcBef>
                <a:spcPts val="2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79" name="Google Shape;79;p19"/>
          <p:cNvSpPr txBox="1"/>
          <p:nvPr>
            <p:ph idx="11" type="ftr"/>
          </p:nvPr>
        </p:nvSpPr>
        <p:spPr>
          <a:xfrm>
            <a:off x="5029200" y="4972050"/>
            <a:ext cx="4114800" cy="1716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9"/>
          <p:cNvSpPr txBox="1"/>
          <p:nvPr>
            <p:ph idx="12" type="sldNum"/>
          </p:nvPr>
        </p:nvSpPr>
        <p:spPr>
          <a:xfrm>
            <a:off x="0" y="4972051"/>
            <a:ext cx="2133600" cy="1662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0"/>
          <p:cNvSpPr txBox="1"/>
          <p:nvPr>
            <p:ph type="title"/>
          </p:nvPr>
        </p:nvSpPr>
        <p:spPr>
          <a:xfrm>
            <a:off x="457200" y="0"/>
            <a:ext cx="8229600" cy="8574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dk2"/>
              </a:buClr>
              <a:buSzPts val="3300"/>
              <a:buFont typeface="Calibri"/>
              <a:buNone/>
              <a:defRPr b="1">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20"/>
          <p:cNvSpPr txBox="1"/>
          <p:nvPr>
            <p:ph idx="1" type="body"/>
          </p:nvPr>
        </p:nvSpPr>
        <p:spPr>
          <a:xfrm>
            <a:off x="457200" y="1200151"/>
            <a:ext cx="4038600" cy="339450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84" name="Google Shape;84;p20"/>
          <p:cNvSpPr txBox="1"/>
          <p:nvPr>
            <p:ph idx="2" type="body"/>
          </p:nvPr>
        </p:nvSpPr>
        <p:spPr>
          <a:xfrm>
            <a:off x="4648200" y="1200151"/>
            <a:ext cx="4038600" cy="339450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85" name="Google Shape;85;p20"/>
          <p:cNvSpPr txBox="1"/>
          <p:nvPr>
            <p:ph idx="11" type="ftr"/>
          </p:nvPr>
        </p:nvSpPr>
        <p:spPr>
          <a:xfrm>
            <a:off x="5410200" y="4914900"/>
            <a:ext cx="3733800" cy="2286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20"/>
          <p:cNvSpPr txBox="1"/>
          <p:nvPr>
            <p:ph idx="12" type="sldNum"/>
          </p:nvPr>
        </p:nvSpPr>
        <p:spPr>
          <a:xfrm>
            <a:off x="0" y="4972051"/>
            <a:ext cx="2133600" cy="1662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87" name="Shape 87"/>
        <p:cNvGrpSpPr/>
        <p:nvPr/>
      </p:nvGrpSpPr>
      <p:grpSpPr>
        <a:xfrm>
          <a:off x="0" y="0"/>
          <a:ext cx="0" cy="0"/>
          <a:chOff x="0" y="0"/>
          <a:chExt cx="0" cy="0"/>
        </a:xfrm>
      </p:grpSpPr>
      <p:sp>
        <p:nvSpPr>
          <p:cNvPr id="88" name="Google Shape;88;p21"/>
          <p:cNvSpPr txBox="1"/>
          <p:nvPr>
            <p:ph type="title"/>
          </p:nvPr>
        </p:nvSpPr>
        <p:spPr>
          <a:xfrm>
            <a:off x="457200" y="0"/>
            <a:ext cx="8229600" cy="8574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21"/>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22"/>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10A6DB"/>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22"/>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just">
              <a:lnSpc>
                <a:spcPct val="90000"/>
              </a:lnSpc>
              <a:spcBef>
                <a:spcPts val="800"/>
              </a:spcBef>
              <a:spcAft>
                <a:spcPts val="0"/>
              </a:spcAft>
              <a:buSzPts val="1800"/>
              <a:buNone/>
              <a:defRPr b="1" sz="1800"/>
            </a:lvl1pPr>
            <a:lvl2pPr indent="-228600" lvl="1" marL="914400" rtl="0" algn="just">
              <a:lnSpc>
                <a:spcPct val="90000"/>
              </a:lnSpc>
              <a:spcBef>
                <a:spcPts val="400"/>
              </a:spcBef>
              <a:spcAft>
                <a:spcPts val="0"/>
              </a:spcAft>
              <a:buSzPts val="1500"/>
              <a:buNone/>
              <a:defRPr b="1" sz="1500"/>
            </a:lvl2pPr>
            <a:lvl3pPr indent="-228600" lvl="2" marL="1371600" rtl="0" algn="just">
              <a:lnSpc>
                <a:spcPct val="90000"/>
              </a:lnSpc>
              <a:spcBef>
                <a:spcPts val="400"/>
              </a:spcBef>
              <a:spcAft>
                <a:spcPts val="0"/>
              </a:spcAft>
              <a:buClr>
                <a:schemeClr val="dk1"/>
              </a:buClr>
              <a:buSzPts val="1400"/>
              <a:buNone/>
              <a:defRPr b="1" sz="1400"/>
            </a:lvl3pPr>
            <a:lvl4pPr indent="-228600" lvl="3" marL="1828800" rtl="0" algn="just">
              <a:lnSpc>
                <a:spcPct val="90000"/>
              </a:lnSpc>
              <a:spcBef>
                <a:spcPts val="400"/>
              </a:spcBef>
              <a:spcAft>
                <a:spcPts val="0"/>
              </a:spcAft>
              <a:buClr>
                <a:schemeClr val="dk1"/>
              </a:buClr>
              <a:buSzPts val="1200"/>
              <a:buNone/>
              <a:defRPr b="1" sz="1200"/>
            </a:lvl4pPr>
            <a:lvl5pPr indent="-228600" lvl="4" marL="2286000" rtl="0" algn="just">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3" name="Google Shape;93;p22"/>
          <p:cNvSpPr txBox="1"/>
          <p:nvPr>
            <p:ph idx="2" type="body"/>
          </p:nvPr>
        </p:nvSpPr>
        <p:spPr>
          <a:xfrm>
            <a:off x="629841" y="1878806"/>
            <a:ext cx="3868500" cy="2763600"/>
          </a:xfrm>
          <a:prstGeom prst="rect">
            <a:avLst/>
          </a:prstGeom>
          <a:noFill/>
          <a:ln>
            <a:noFill/>
          </a:ln>
        </p:spPr>
        <p:txBody>
          <a:bodyPr anchorCtr="0" anchor="ctr" bIns="34275" lIns="68575" spcFirstLastPara="1" rIns="68575" wrap="square" tIns="34275">
            <a:normAutofit/>
          </a:bodyPr>
          <a:lstStyle>
            <a:lvl1pPr indent="-317500" lvl="0" marL="457200" rtl="0" algn="just">
              <a:lnSpc>
                <a:spcPct val="90000"/>
              </a:lnSpc>
              <a:spcBef>
                <a:spcPts val="800"/>
              </a:spcBef>
              <a:spcAft>
                <a:spcPts val="0"/>
              </a:spcAft>
              <a:buSzPts val="1400"/>
              <a:buChar char="•"/>
              <a:defRPr/>
            </a:lvl1pPr>
            <a:lvl2pPr indent="-317500" lvl="1" marL="914400" rtl="0" algn="just">
              <a:lnSpc>
                <a:spcPct val="90000"/>
              </a:lnSpc>
              <a:spcBef>
                <a:spcPts val="400"/>
              </a:spcBef>
              <a:spcAft>
                <a:spcPts val="0"/>
              </a:spcAft>
              <a:buSzPts val="1400"/>
              <a:buChar char="⮚"/>
              <a:defRPr/>
            </a:lvl2pPr>
            <a:lvl3pPr indent="-317500" lvl="2" marL="1371600" rtl="0" algn="just">
              <a:lnSpc>
                <a:spcPct val="90000"/>
              </a:lnSpc>
              <a:spcBef>
                <a:spcPts val="400"/>
              </a:spcBef>
              <a:spcAft>
                <a:spcPts val="0"/>
              </a:spcAft>
              <a:buClr>
                <a:schemeClr val="dk1"/>
              </a:buClr>
              <a:buSzPts val="1400"/>
              <a:buChar char="•"/>
              <a:defRPr/>
            </a:lvl3pPr>
            <a:lvl4pPr indent="-317500" lvl="3" marL="1828800" rtl="0" algn="just">
              <a:lnSpc>
                <a:spcPct val="90000"/>
              </a:lnSpc>
              <a:spcBef>
                <a:spcPts val="400"/>
              </a:spcBef>
              <a:spcAft>
                <a:spcPts val="0"/>
              </a:spcAft>
              <a:buClr>
                <a:schemeClr val="dk1"/>
              </a:buClr>
              <a:buSzPts val="1400"/>
              <a:buChar char="•"/>
              <a:defRPr/>
            </a:lvl4pPr>
            <a:lvl5pPr indent="-317500" lvl="4" marL="2286000" rtl="0" algn="just">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4" name="Google Shape;94;p2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just">
              <a:lnSpc>
                <a:spcPct val="90000"/>
              </a:lnSpc>
              <a:spcBef>
                <a:spcPts val="800"/>
              </a:spcBef>
              <a:spcAft>
                <a:spcPts val="0"/>
              </a:spcAft>
              <a:buSzPts val="1800"/>
              <a:buNone/>
              <a:defRPr b="1" sz="1800"/>
            </a:lvl1pPr>
            <a:lvl2pPr indent="-228600" lvl="1" marL="914400" rtl="0" algn="just">
              <a:lnSpc>
                <a:spcPct val="90000"/>
              </a:lnSpc>
              <a:spcBef>
                <a:spcPts val="400"/>
              </a:spcBef>
              <a:spcAft>
                <a:spcPts val="0"/>
              </a:spcAft>
              <a:buSzPts val="1500"/>
              <a:buNone/>
              <a:defRPr b="1" sz="1500"/>
            </a:lvl2pPr>
            <a:lvl3pPr indent="-228600" lvl="2" marL="1371600" rtl="0" algn="just">
              <a:lnSpc>
                <a:spcPct val="90000"/>
              </a:lnSpc>
              <a:spcBef>
                <a:spcPts val="400"/>
              </a:spcBef>
              <a:spcAft>
                <a:spcPts val="0"/>
              </a:spcAft>
              <a:buClr>
                <a:schemeClr val="dk1"/>
              </a:buClr>
              <a:buSzPts val="1400"/>
              <a:buNone/>
              <a:defRPr b="1" sz="1400"/>
            </a:lvl3pPr>
            <a:lvl4pPr indent="-228600" lvl="3" marL="1828800" rtl="0" algn="just">
              <a:lnSpc>
                <a:spcPct val="90000"/>
              </a:lnSpc>
              <a:spcBef>
                <a:spcPts val="400"/>
              </a:spcBef>
              <a:spcAft>
                <a:spcPts val="0"/>
              </a:spcAft>
              <a:buClr>
                <a:schemeClr val="dk1"/>
              </a:buClr>
              <a:buSzPts val="1200"/>
              <a:buNone/>
              <a:defRPr b="1" sz="1200"/>
            </a:lvl4pPr>
            <a:lvl5pPr indent="-228600" lvl="4" marL="2286000" rtl="0" algn="just">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5" name="Google Shape;95;p22"/>
          <p:cNvSpPr txBox="1"/>
          <p:nvPr>
            <p:ph idx="4" type="body"/>
          </p:nvPr>
        </p:nvSpPr>
        <p:spPr>
          <a:xfrm>
            <a:off x="4629150" y="1878806"/>
            <a:ext cx="3887400" cy="2763600"/>
          </a:xfrm>
          <a:prstGeom prst="rect">
            <a:avLst/>
          </a:prstGeom>
          <a:noFill/>
          <a:ln>
            <a:noFill/>
          </a:ln>
        </p:spPr>
        <p:txBody>
          <a:bodyPr anchorCtr="0" anchor="ctr" bIns="34275" lIns="68575" spcFirstLastPara="1" rIns="68575" wrap="square" tIns="34275">
            <a:normAutofit/>
          </a:bodyPr>
          <a:lstStyle>
            <a:lvl1pPr indent="-317500" lvl="0" marL="457200" rtl="0" algn="just">
              <a:lnSpc>
                <a:spcPct val="90000"/>
              </a:lnSpc>
              <a:spcBef>
                <a:spcPts val="800"/>
              </a:spcBef>
              <a:spcAft>
                <a:spcPts val="0"/>
              </a:spcAft>
              <a:buSzPts val="1400"/>
              <a:buChar char="•"/>
              <a:defRPr/>
            </a:lvl1pPr>
            <a:lvl2pPr indent="-317500" lvl="1" marL="914400" rtl="0" algn="just">
              <a:lnSpc>
                <a:spcPct val="90000"/>
              </a:lnSpc>
              <a:spcBef>
                <a:spcPts val="400"/>
              </a:spcBef>
              <a:spcAft>
                <a:spcPts val="0"/>
              </a:spcAft>
              <a:buSzPts val="1400"/>
              <a:buChar char="⮚"/>
              <a:defRPr/>
            </a:lvl2pPr>
            <a:lvl3pPr indent="-317500" lvl="2" marL="1371600" rtl="0" algn="just">
              <a:lnSpc>
                <a:spcPct val="90000"/>
              </a:lnSpc>
              <a:spcBef>
                <a:spcPts val="400"/>
              </a:spcBef>
              <a:spcAft>
                <a:spcPts val="0"/>
              </a:spcAft>
              <a:buClr>
                <a:schemeClr val="dk1"/>
              </a:buClr>
              <a:buSzPts val="1400"/>
              <a:buChar char="•"/>
              <a:defRPr/>
            </a:lvl3pPr>
            <a:lvl4pPr indent="-317500" lvl="3" marL="1828800" rtl="0" algn="just">
              <a:lnSpc>
                <a:spcPct val="90000"/>
              </a:lnSpc>
              <a:spcBef>
                <a:spcPts val="400"/>
              </a:spcBef>
              <a:spcAft>
                <a:spcPts val="0"/>
              </a:spcAft>
              <a:buClr>
                <a:schemeClr val="dk1"/>
              </a:buClr>
              <a:buSzPts val="1400"/>
              <a:buChar char="•"/>
              <a:defRPr/>
            </a:lvl4pPr>
            <a:lvl5pPr indent="-317500" lvl="4" marL="2286000" rtl="0" algn="just">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6" name="Google Shape;96;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97" name="Google Shape;97;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r>
              <a:rPr lang="en"/>
              <a:t>Slide </a:t>
            </a:r>
            <a:fld id="{00000000-1234-1234-1234-123412341234}" type="slidenum">
              <a:rPr lang="en"/>
              <a:t>‹#›</a:t>
            </a:fld>
            <a:r>
              <a:rPr lang="en"/>
              <a:t> of 14</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theme" Target="../theme/theme3.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457200" y="0"/>
            <a:ext cx="8229600" cy="8574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chemeClr val="dk2"/>
              </a:buClr>
              <a:buSzPts val="3300"/>
              <a:buFont typeface="Calibri"/>
              <a:buNone/>
              <a:defRPr b="0" i="0" sz="33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p14"/>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lvl1pPr indent="-381000" lvl="0" marL="4572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8" name="Google Shape;58;p14"/>
          <p:cNvSpPr txBox="1"/>
          <p:nvPr>
            <p:ph idx="11" type="ftr"/>
          </p:nvPr>
        </p:nvSpPr>
        <p:spPr>
          <a:xfrm>
            <a:off x="5867400" y="4972050"/>
            <a:ext cx="3276600" cy="1716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2" type="sldNum"/>
          </p:nvPr>
        </p:nvSpPr>
        <p:spPr>
          <a:xfrm>
            <a:off x="0" y="4972051"/>
            <a:ext cx="2133600" cy="166200"/>
          </a:xfrm>
          <a:prstGeom prst="rect">
            <a:avLst/>
          </a:prstGeom>
          <a:noFill/>
          <a:ln>
            <a:noFill/>
          </a:ln>
        </p:spPr>
        <p:txBody>
          <a:bodyPr anchorCtr="0" anchor="ctr" bIns="34275" lIns="68575" spcFirstLastPara="1" rIns="68575" wrap="square" tIns="34275">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2.png"/><Relationship Id="rId4" Type="http://schemas.openxmlformats.org/officeDocument/2006/relationships/image" Target="../media/image23.png"/><Relationship Id="rId5"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github.com/ndey96/GCNN-Explainability?tab=readme-ov-file"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arxiv.org/pdf/2012.15445.pdf" TargetMode="Externa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arxiv.org/pdf/2012.15445.pdf" TargetMode="Externa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creativecommons.org/licenses/by/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hyperlink" Target="https://proceedings.neurips.cc/paper_files/paper/2020/file/417fbbf2e9d5a28a855a11894b2e795a-Paper.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arxiv.org/pdf/1903.03894.pdf"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hyperlink" Target="https://github.com/gnn4dr/DRK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9.png"/><Relationship Id="rId7"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7.png"/><Relationship Id="rId4" Type="http://schemas.openxmlformats.org/officeDocument/2006/relationships/image" Target="../media/image31.png"/><Relationship Id="rId5" Type="http://schemas.openxmlformats.org/officeDocument/2006/relationships/hyperlink" Target="https://github.com/jloe2911/ExplainableDrugRepurposing" TargetMode="External"/><Relationship Id="rId6"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3"/>
          <p:cNvSpPr txBox="1"/>
          <p:nvPr>
            <p:ph type="ctrTitle"/>
          </p:nvPr>
        </p:nvSpPr>
        <p:spPr>
          <a:xfrm>
            <a:off x="311700" y="732050"/>
            <a:ext cx="8520600" cy="79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3600">
                <a:solidFill>
                  <a:srgbClr val="1C4587"/>
                </a:solidFill>
              </a:rPr>
              <a:t>Building &amp; Mining Knowledge Graphs</a:t>
            </a:r>
            <a:endParaRPr b="1" sz="3600"/>
          </a:p>
        </p:txBody>
      </p:sp>
      <p:sp>
        <p:nvSpPr>
          <p:cNvPr id="104" name="Google Shape;104;p23"/>
          <p:cNvSpPr txBox="1"/>
          <p:nvPr/>
        </p:nvSpPr>
        <p:spPr>
          <a:xfrm>
            <a:off x="3718950" y="1524650"/>
            <a:ext cx="1706100" cy="49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(KEN4256)</a:t>
            </a:r>
            <a:endParaRPr b="0" i="0" sz="2400" u="none" cap="none" strike="noStrike">
              <a:solidFill>
                <a:srgbClr val="000000"/>
              </a:solidFill>
              <a:latin typeface="Arial"/>
              <a:ea typeface="Arial"/>
              <a:cs typeface="Arial"/>
              <a:sym typeface="Arial"/>
            </a:endParaRPr>
          </a:p>
        </p:txBody>
      </p:sp>
      <p:pic>
        <p:nvPicPr>
          <p:cNvPr id="105" name="Google Shape;105;p23"/>
          <p:cNvPicPr preferRelativeResize="0"/>
          <p:nvPr/>
        </p:nvPicPr>
        <p:blipFill rotWithShape="1">
          <a:blip r:embed="rId3">
            <a:alphaModFix/>
          </a:blip>
          <a:srcRect b="0" l="0" r="0" t="0"/>
          <a:stretch/>
        </p:blipFill>
        <p:spPr>
          <a:xfrm>
            <a:off x="140000" y="4152875"/>
            <a:ext cx="2631759" cy="850750"/>
          </a:xfrm>
          <a:prstGeom prst="rect">
            <a:avLst/>
          </a:prstGeom>
          <a:noFill/>
          <a:ln>
            <a:noFill/>
          </a:ln>
        </p:spPr>
      </p:pic>
      <p:sp>
        <p:nvSpPr>
          <p:cNvPr id="106" name="Google Shape;106;p23"/>
          <p:cNvSpPr txBox="1"/>
          <p:nvPr/>
        </p:nvSpPr>
        <p:spPr>
          <a:xfrm>
            <a:off x="1510650" y="2294425"/>
            <a:ext cx="6122700" cy="40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accent1"/>
                </a:solidFill>
                <a:latin typeface="Arial"/>
                <a:ea typeface="Arial"/>
                <a:cs typeface="Arial"/>
                <a:sym typeface="Arial"/>
              </a:rPr>
              <a:t>Lecture </a:t>
            </a:r>
            <a:r>
              <a:rPr lang="en" sz="2400">
                <a:solidFill>
                  <a:schemeClr val="accent1"/>
                </a:solidFill>
              </a:rPr>
              <a:t>8</a:t>
            </a:r>
            <a:r>
              <a:rPr b="0" i="0" lang="en" sz="2400" u="none" cap="none" strike="noStrike">
                <a:solidFill>
                  <a:schemeClr val="accent1"/>
                </a:solidFill>
                <a:latin typeface="Arial"/>
                <a:ea typeface="Arial"/>
                <a:cs typeface="Arial"/>
                <a:sym typeface="Arial"/>
              </a:rPr>
              <a:t>: </a:t>
            </a:r>
            <a:r>
              <a:rPr lang="en" sz="2400">
                <a:solidFill>
                  <a:schemeClr val="accent1"/>
                </a:solidFill>
              </a:rPr>
              <a:t>Link Prediction &amp; Explainable AI</a:t>
            </a:r>
            <a:endParaRPr b="0" i="0" sz="2400" u="none" cap="none" strike="noStrike">
              <a:solidFill>
                <a:schemeClr val="accen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2"/>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Heterogeneous Graphs</a:t>
            </a:r>
            <a:endParaRPr/>
          </a:p>
        </p:txBody>
      </p:sp>
      <p:sp>
        <p:nvSpPr>
          <p:cNvPr id="462" name="Google Shape;462;p32"/>
          <p:cNvSpPr txBox="1"/>
          <p:nvPr>
            <p:ph idx="1" type="body"/>
          </p:nvPr>
        </p:nvSpPr>
        <p:spPr>
          <a:xfrm>
            <a:off x="457200" y="684950"/>
            <a:ext cx="3799500" cy="3394500"/>
          </a:xfrm>
          <a:prstGeom prst="rect">
            <a:avLst/>
          </a:prstGeom>
        </p:spPr>
        <p:txBody>
          <a:bodyPr anchorCtr="0" anchor="t" bIns="34275" lIns="68575" spcFirstLastPara="1" rIns="68575" wrap="square" tIns="34275">
            <a:noAutofit/>
          </a:bodyPr>
          <a:lstStyle/>
          <a:p>
            <a:pPr indent="0" lvl="0" marL="0" rtl="0" algn="just">
              <a:lnSpc>
                <a:spcPct val="90000"/>
              </a:lnSpc>
              <a:spcBef>
                <a:spcPts val="1000"/>
              </a:spcBef>
              <a:spcAft>
                <a:spcPts val="0"/>
              </a:spcAft>
              <a:buNone/>
            </a:pPr>
            <a:r>
              <a:t/>
            </a:r>
            <a:endParaRPr sz="2000"/>
          </a:p>
          <a:p>
            <a:pPr indent="-228600" lvl="0" marL="228600" rtl="0" algn="just">
              <a:lnSpc>
                <a:spcPct val="90000"/>
              </a:lnSpc>
              <a:spcBef>
                <a:spcPts val="1000"/>
              </a:spcBef>
              <a:spcAft>
                <a:spcPts val="0"/>
              </a:spcAft>
              <a:buClr>
                <a:srgbClr val="10A6DB"/>
              </a:buClr>
              <a:buSzPts val="2000"/>
              <a:buChar char="•"/>
            </a:pPr>
            <a:r>
              <a:rPr lang="en" sz="2000"/>
              <a:t>Many real life applications, e.g. Biomedical Knowledge Graphs, Events Graphs, Academic Graphs</a:t>
            </a:r>
            <a:endParaRPr sz="2000"/>
          </a:p>
          <a:p>
            <a:pPr indent="-228600" lvl="0" marL="228600" rtl="0" algn="just">
              <a:lnSpc>
                <a:spcPct val="90000"/>
              </a:lnSpc>
              <a:spcBef>
                <a:spcPts val="1000"/>
              </a:spcBef>
              <a:spcAft>
                <a:spcPts val="0"/>
              </a:spcAft>
              <a:buClr>
                <a:srgbClr val="10A6DB"/>
              </a:buClr>
              <a:buSzPts val="2000"/>
              <a:buChar char="•"/>
            </a:pPr>
            <a:r>
              <a:rPr lang="en" sz="2000"/>
              <a:t>More expensive (computation, storage), more complex implementation</a:t>
            </a:r>
            <a:endParaRPr sz="2000"/>
          </a:p>
        </p:txBody>
      </p:sp>
      <p:pic>
        <p:nvPicPr>
          <p:cNvPr id="463" name="Google Shape;463;p32"/>
          <p:cNvPicPr preferRelativeResize="0"/>
          <p:nvPr/>
        </p:nvPicPr>
        <p:blipFill>
          <a:blip r:embed="rId3">
            <a:alphaModFix/>
          </a:blip>
          <a:stretch>
            <a:fillRect/>
          </a:stretch>
        </p:blipFill>
        <p:spPr>
          <a:xfrm>
            <a:off x="5642075" y="3229275"/>
            <a:ext cx="2322874" cy="1847050"/>
          </a:xfrm>
          <a:prstGeom prst="rect">
            <a:avLst/>
          </a:prstGeom>
          <a:noFill/>
          <a:ln>
            <a:noFill/>
          </a:ln>
        </p:spPr>
      </p:pic>
      <p:pic>
        <p:nvPicPr>
          <p:cNvPr id="464" name="Google Shape;464;p32"/>
          <p:cNvPicPr preferRelativeResize="0"/>
          <p:nvPr/>
        </p:nvPicPr>
        <p:blipFill>
          <a:blip r:embed="rId4">
            <a:alphaModFix/>
          </a:blip>
          <a:stretch>
            <a:fillRect/>
          </a:stretch>
        </p:blipFill>
        <p:spPr>
          <a:xfrm>
            <a:off x="1074650" y="3299425"/>
            <a:ext cx="3301200" cy="1555925"/>
          </a:xfrm>
          <a:prstGeom prst="rect">
            <a:avLst/>
          </a:prstGeom>
          <a:noFill/>
          <a:ln>
            <a:noFill/>
          </a:ln>
        </p:spPr>
      </p:pic>
      <p:pic>
        <p:nvPicPr>
          <p:cNvPr id="465" name="Google Shape;465;p32"/>
          <p:cNvPicPr preferRelativeResize="0"/>
          <p:nvPr/>
        </p:nvPicPr>
        <p:blipFill>
          <a:blip r:embed="rId5">
            <a:alphaModFix/>
          </a:blip>
          <a:stretch>
            <a:fillRect/>
          </a:stretch>
        </p:blipFill>
        <p:spPr>
          <a:xfrm>
            <a:off x="4483181" y="935975"/>
            <a:ext cx="4611121" cy="20928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3"/>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Relational GCN</a:t>
            </a:r>
            <a:endParaRPr/>
          </a:p>
        </p:txBody>
      </p:sp>
      <p:sp>
        <p:nvSpPr>
          <p:cNvPr id="471" name="Google Shape;471;p33"/>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30200" lvl="0" marL="457200" rtl="0" algn="l">
              <a:spcBef>
                <a:spcPts val="300"/>
              </a:spcBef>
              <a:spcAft>
                <a:spcPts val="0"/>
              </a:spcAft>
              <a:buSzPts val="1600"/>
              <a:buChar char="•"/>
            </a:pPr>
            <a:r>
              <a:rPr lang="en" sz="1600"/>
              <a:t>Extension</a:t>
            </a:r>
            <a:r>
              <a:rPr lang="en" sz="1600"/>
              <a:t> of Graph Convolutional Networks to handle heterogeneous graphs with multiple edge and relation types</a:t>
            </a:r>
            <a:endParaRPr sz="1600"/>
          </a:p>
          <a:p>
            <a:pPr indent="-330200" lvl="0" marL="457200" rtl="0" algn="l">
              <a:spcBef>
                <a:spcPts val="0"/>
              </a:spcBef>
              <a:spcAft>
                <a:spcPts val="0"/>
              </a:spcAft>
              <a:buSzPts val="1600"/>
              <a:buChar char="•"/>
            </a:pPr>
            <a:r>
              <a:rPr b="1" lang="en" sz="1600"/>
              <a:t>Key Idea</a:t>
            </a:r>
            <a:r>
              <a:rPr lang="en" sz="1600"/>
              <a:t>: Use different neural network weights for different relation types</a:t>
            </a:r>
            <a:endParaRPr sz="1600"/>
          </a:p>
        </p:txBody>
      </p:sp>
      <p:sp>
        <p:nvSpPr>
          <p:cNvPr id="472" name="Google Shape;472;p33"/>
          <p:cNvSpPr txBox="1"/>
          <p:nvPr/>
        </p:nvSpPr>
        <p:spPr>
          <a:xfrm>
            <a:off x="1422775" y="2345925"/>
            <a:ext cx="620100" cy="6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Target Node</a:t>
            </a:r>
            <a:endParaRPr sz="1200">
              <a:solidFill>
                <a:schemeClr val="dk1"/>
              </a:solidFill>
              <a:latin typeface="Calibri"/>
              <a:ea typeface="Calibri"/>
              <a:cs typeface="Calibri"/>
              <a:sym typeface="Calibri"/>
            </a:endParaRPr>
          </a:p>
        </p:txBody>
      </p:sp>
      <p:sp>
        <p:nvSpPr>
          <p:cNvPr id="473" name="Google Shape;473;p33"/>
          <p:cNvSpPr/>
          <p:nvPr/>
        </p:nvSpPr>
        <p:spPr>
          <a:xfrm>
            <a:off x="5496860" y="3445100"/>
            <a:ext cx="296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grpSp>
        <p:nvGrpSpPr>
          <p:cNvPr id="474" name="Google Shape;474;p33"/>
          <p:cNvGrpSpPr/>
          <p:nvPr/>
        </p:nvGrpSpPr>
        <p:grpSpPr>
          <a:xfrm>
            <a:off x="894449" y="2983425"/>
            <a:ext cx="2757501" cy="979800"/>
            <a:chOff x="5470349" y="1354525"/>
            <a:chExt cx="2757501" cy="979800"/>
          </a:xfrm>
        </p:grpSpPr>
        <p:sp>
          <p:nvSpPr>
            <p:cNvPr id="475" name="Google Shape;475;p33"/>
            <p:cNvSpPr txBox="1"/>
            <p:nvPr/>
          </p:nvSpPr>
          <p:spPr>
            <a:xfrm>
              <a:off x="5729400" y="1652275"/>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69138"/>
                  </a:solidFill>
                  <a:latin typeface="Calibri"/>
                  <a:ea typeface="Calibri"/>
                  <a:cs typeface="Calibri"/>
                  <a:sym typeface="Calibri"/>
                </a:rPr>
                <a:t>r</a:t>
              </a:r>
              <a:r>
                <a:rPr baseline="-25000" lang="en" sz="1200">
                  <a:solidFill>
                    <a:srgbClr val="E69138"/>
                  </a:solidFill>
                  <a:latin typeface="Calibri"/>
                  <a:ea typeface="Calibri"/>
                  <a:cs typeface="Calibri"/>
                  <a:sym typeface="Calibri"/>
                </a:rPr>
                <a:t>1</a:t>
              </a:r>
              <a:endParaRPr baseline="-25000" sz="1200">
                <a:solidFill>
                  <a:srgbClr val="E69138"/>
                </a:solidFill>
                <a:latin typeface="Calibri"/>
                <a:ea typeface="Calibri"/>
                <a:cs typeface="Calibri"/>
                <a:sym typeface="Calibri"/>
              </a:endParaRPr>
            </a:p>
          </p:txBody>
        </p:sp>
        <p:sp>
          <p:nvSpPr>
            <p:cNvPr id="476" name="Google Shape;476;p33"/>
            <p:cNvSpPr txBox="1"/>
            <p:nvPr/>
          </p:nvSpPr>
          <p:spPr>
            <a:xfrm>
              <a:off x="7931150" y="1652275"/>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69138"/>
                  </a:solidFill>
                  <a:latin typeface="Calibri"/>
                  <a:ea typeface="Calibri"/>
                  <a:cs typeface="Calibri"/>
                  <a:sym typeface="Calibri"/>
                </a:rPr>
                <a:t>r</a:t>
              </a:r>
              <a:r>
                <a:rPr baseline="-25000" lang="en" sz="1200">
                  <a:solidFill>
                    <a:srgbClr val="E69138"/>
                  </a:solidFill>
                  <a:latin typeface="Calibri"/>
                  <a:ea typeface="Calibri"/>
                  <a:cs typeface="Calibri"/>
                  <a:sym typeface="Calibri"/>
                </a:rPr>
                <a:t>1</a:t>
              </a:r>
              <a:endParaRPr baseline="-25000" sz="1200">
                <a:solidFill>
                  <a:srgbClr val="E69138"/>
                </a:solidFill>
                <a:latin typeface="Calibri"/>
                <a:ea typeface="Calibri"/>
                <a:cs typeface="Calibri"/>
                <a:sym typeface="Calibri"/>
              </a:endParaRPr>
            </a:p>
          </p:txBody>
        </p:sp>
        <p:sp>
          <p:nvSpPr>
            <p:cNvPr id="477" name="Google Shape;477;p33"/>
            <p:cNvSpPr txBox="1"/>
            <p:nvPr/>
          </p:nvSpPr>
          <p:spPr>
            <a:xfrm>
              <a:off x="6918925" y="2018150"/>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3C47D"/>
                  </a:solidFill>
                  <a:latin typeface="Calibri"/>
                  <a:ea typeface="Calibri"/>
                  <a:cs typeface="Calibri"/>
                  <a:sym typeface="Calibri"/>
                </a:rPr>
                <a:t>r</a:t>
              </a:r>
              <a:r>
                <a:rPr baseline="-25000" lang="en" sz="1200">
                  <a:solidFill>
                    <a:srgbClr val="93C47D"/>
                  </a:solidFill>
                  <a:latin typeface="Calibri"/>
                  <a:ea typeface="Calibri"/>
                  <a:cs typeface="Calibri"/>
                  <a:sym typeface="Calibri"/>
                </a:rPr>
                <a:t>3</a:t>
              </a:r>
              <a:endParaRPr baseline="-25000" sz="1200">
                <a:solidFill>
                  <a:srgbClr val="93C47D"/>
                </a:solidFill>
                <a:latin typeface="Calibri"/>
                <a:ea typeface="Calibri"/>
                <a:cs typeface="Calibri"/>
                <a:sym typeface="Calibri"/>
              </a:endParaRPr>
            </a:p>
          </p:txBody>
        </p:sp>
        <p:sp>
          <p:nvSpPr>
            <p:cNvPr id="478" name="Google Shape;478;p33"/>
            <p:cNvSpPr txBox="1"/>
            <p:nvPr/>
          </p:nvSpPr>
          <p:spPr>
            <a:xfrm>
              <a:off x="6765700" y="1354525"/>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55CC"/>
                  </a:solidFill>
                  <a:latin typeface="Calibri"/>
                  <a:ea typeface="Calibri"/>
                  <a:cs typeface="Calibri"/>
                  <a:sym typeface="Calibri"/>
                </a:rPr>
                <a:t>r</a:t>
              </a:r>
              <a:r>
                <a:rPr baseline="-25000" lang="en" sz="1200">
                  <a:solidFill>
                    <a:srgbClr val="1155CC"/>
                  </a:solidFill>
                  <a:latin typeface="Calibri"/>
                  <a:ea typeface="Calibri"/>
                  <a:cs typeface="Calibri"/>
                  <a:sym typeface="Calibri"/>
                </a:rPr>
                <a:t>2</a:t>
              </a:r>
              <a:endParaRPr baseline="-25000" sz="1200">
                <a:solidFill>
                  <a:srgbClr val="1155CC"/>
                </a:solidFill>
                <a:latin typeface="Calibri"/>
                <a:ea typeface="Calibri"/>
                <a:cs typeface="Calibri"/>
                <a:sym typeface="Calibri"/>
              </a:endParaRPr>
            </a:p>
          </p:txBody>
        </p:sp>
        <p:grpSp>
          <p:nvGrpSpPr>
            <p:cNvPr id="479" name="Google Shape;479;p33"/>
            <p:cNvGrpSpPr/>
            <p:nvPr/>
          </p:nvGrpSpPr>
          <p:grpSpPr>
            <a:xfrm>
              <a:off x="5470349" y="1504850"/>
              <a:ext cx="2460789" cy="829475"/>
              <a:chOff x="641619" y="2008400"/>
              <a:chExt cx="2137400" cy="829475"/>
            </a:xfrm>
          </p:grpSpPr>
          <p:sp>
            <p:nvSpPr>
              <p:cNvPr id="480" name="Google Shape;480;p33"/>
              <p:cNvSpPr/>
              <p:nvPr/>
            </p:nvSpPr>
            <p:spPr>
              <a:xfrm>
                <a:off x="1351500" y="2322475"/>
                <a:ext cx="257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481" name="Google Shape;481;p33"/>
              <p:cNvSpPr/>
              <p:nvPr/>
            </p:nvSpPr>
            <p:spPr>
              <a:xfrm>
                <a:off x="2521319" y="2580175"/>
                <a:ext cx="257700" cy="2577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482" name="Google Shape;482;p33"/>
              <p:cNvSpPr/>
              <p:nvPr/>
            </p:nvSpPr>
            <p:spPr>
              <a:xfrm>
                <a:off x="641619" y="2580175"/>
                <a:ext cx="257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cxnSp>
            <p:nvCxnSpPr>
              <p:cNvPr id="483" name="Google Shape;483;p33"/>
              <p:cNvCxnSpPr>
                <a:stCxn id="480" idx="6"/>
                <a:endCxn id="484" idx="2"/>
              </p:cNvCxnSpPr>
              <p:nvPr/>
            </p:nvCxnSpPr>
            <p:spPr>
              <a:xfrm flipH="1" rot="10800000">
                <a:off x="1609200" y="2137225"/>
                <a:ext cx="692100" cy="314100"/>
              </a:xfrm>
              <a:prstGeom prst="straightConnector1">
                <a:avLst/>
              </a:prstGeom>
              <a:noFill/>
              <a:ln cap="flat" cmpd="sng" w="19050">
                <a:solidFill>
                  <a:srgbClr val="1F497D"/>
                </a:solidFill>
                <a:prstDash val="solid"/>
                <a:round/>
                <a:headEnd len="med" w="med" type="triangle"/>
                <a:tailEnd len="med" w="med" type="none"/>
              </a:ln>
            </p:spPr>
          </p:cxnSp>
          <p:cxnSp>
            <p:nvCxnSpPr>
              <p:cNvPr id="485" name="Google Shape;485;p33"/>
              <p:cNvCxnSpPr>
                <a:stCxn id="484" idx="5"/>
                <a:endCxn id="481" idx="0"/>
              </p:cNvCxnSpPr>
              <p:nvPr/>
            </p:nvCxnSpPr>
            <p:spPr>
              <a:xfrm>
                <a:off x="2521315" y="2228361"/>
                <a:ext cx="129000" cy="351900"/>
              </a:xfrm>
              <a:prstGeom prst="straightConnector1">
                <a:avLst/>
              </a:prstGeom>
              <a:noFill/>
              <a:ln cap="flat" cmpd="sng" w="19050">
                <a:solidFill>
                  <a:srgbClr val="E69138"/>
                </a:solidFill>
                <a:prstDash val="solid"/>
                <a:round/>
                <a:headEnd len="med" w="med" type="none"/>
                <a:tailEnd len="med" w="med" type="triangle"/>
              </a:ln>
            </p:spPr>
          </p:cxnSp>
          <p:cxnSp>
            <p:nvCxnSpPr>
              <p:cNvPr id="486" name="Google Shape;486;p33"/>
              <p:cNvCxnSpPr>
                <a:stCxn id="480" idx="6"/>
                <a:endCxn id="481" idx="2"/>
              </p:cNvCxnSpPr>
              <p:nvPr/>
            </p:nvCxnSpPr>
            <p:spPr>
              <a:xfrm>
                <a:off x="1609200" y="2451325"/>
                <a:ext cx="912000" cy="257700"/>
              </a:xfrm>
              <a:prstGeom prst="straightConnector1">
                <a:avLst/>
              </a:prstGeom>
              <a:noFill/>
              <a:ln cap="flat" cmpd="sng" w="19050">
                <a:solidFill>
                  <a:srgbClr val="93C47D"/>
                </a:solidFill>
                <a:prstDash val="solid"/>
                <a:round/>
                <a:headEnd len="med" w="med" type="none"/>
                <a:tailEnd len="med" w="med" type="triangle"/>
              </a:ln>
            </p:spPr>
          </p:cxnSp>
          <p:cxnSp>
            <p:nvCxnSpPr>
              <p:cNvPr id="487" name="Google Shape;487;p33"/>
              <p:cNvCxnSpPr>
                <a:stCxn id="482" idx="6"/>
                <a:endCxn id="480" idx="3"/>
              </p:cNvCxnSpPr>
              <p:nvPr/>
            </p:nvCxnSpPr>
            <p:spPr>
              <a:xfrm flipH="1" rot="10800000">
                <a:off x="899319" y="2542525"/>
                <a:ext cx="489900" cy="166500"/>
              </a:xfrm>
              <a:prstGeom prst="straightConnector1">
                <a:avLst/>
              </a:prstGeom>
              <a:noFill/>
              <a:ln cap="flat" cmpd="sng" w="19050">
                <a:solidFill>
                  <a:srgbClr val="FF9900"/>
                </a:solidFill>
                <a:prstDash val="solid"/>
                <a:round/>
                <a:headEnd len="med" w="med" type="none"/>
                <a:tailEnd len="med" w="med" type="stealth"/>
              </a:ln>
            </p:spPr>
          </p:cxnSp>
          <p:sp>
            <p:nvSpPr>
              <p:cNvPr id="484" name="Google Shape;484;p33"/>
              <p:cNvSpPr/>
              <p:nvPr/>
            </p:nvSpPr>
            <p:spPr>
              <a:xfrm>
                <a:off x="2301354" y="2008400"/>
                <a:ext cx="257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grpSp>
      </p:grpSp>
      <p:sp>
        <p:nvSpPr>
          <p:cNvPr id="488" name="Google Shape;488;p33"/>
          <p:cNvSpPr/>
          <p:nvPr/>
        </p:nvSpPr>
        <p:spPr>
          <a:xfrm>
            <a:off x="7664578" y="3023025"/>
            <a:ext cx="296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sp>
        <p:nvSpPr>
          <p:cNvPr id="489" name="Google Shape;489;p33"/>
          <p:cNvSpPr/>
          <p:nvPr/>
        </p:nvSpPr>
        <p:spPr>
          <a:xfrm>
            <a:off x="7664574" y="3846050"/>
            <a:ext cx="296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sp>
        <p:nvSpPr>
          <p:cNvPr id="490" name="Google Shape;490;p33"/>
          <p:cNvSpPr/>
          <p:nvPr/>
        </p:nvSpPr>
        <p:spPr>
          <a:xfrm>
            <a:off x="6069925" y="3360050"/>
            <a:ext cx="454200" cy="42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alibri"/>
                <a:ea typeface="Calibri"/>
                <a:cs typeface="Calibri"/>
                <a:sym typeface="Calibri"/>
              </a:rPr>
              <a:t>Agg</a:t>
            </a:r>
            <a:endParaRPr sz="1200">
              <a:latin typeface="Calibri"/>
              <a:ea typeface="Calibri"/>
              <a:cs typeface="Calibri"/>
              <a:sym typeface="Calibri"/>
            </a:endParaRPr>
          </a:p>
        </p:txBody>
      </p:sp>
      <p:sp>
        <p:nvSpPr>
          <p:cNvPr id="491" name="Google Shape;491;p33"/>
          <p:cNvSpPr/>
          <p:nvPr/>
        </p:nvSpPr>
        <p:spPr>
          <a:xfrm>
            <a:off x="4070225" y="3424100"/>
            <a:ext cx="587400" cy="299700"/>
          </a:xfrm>
          <a:prstGeom prst="righ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2" name="Google Shape;492;p33"/>
          <p:cNvSpPr txBox="1"/>
          <p:nvPr/>
        </p:nvSpPr>
        <p:spPr>
          <a:xfrm>
            <a:off x="3859227" y="2814575"/>
            <a:ext cx="994500" cy="7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latin typeface="Calibri"/>
                <a:ea typeface="Calibri"/>
                <a:cs typeface="Calibri"/>
                <a:sym typeface="Calibri"/>
              </a:rPr>
              <a:t>Computation Graph</a:t>
            </a:r>
            <a:endParaRPr sz="1200">
              <a:solidFill>
                <a:srgbClr val="000000"/>
              </a:solidFill>
              <a:latin typeface="Calibri"/>
              <a:ea typeface="Calibri"/>
              <a:cs typeface="Calibri"/>
              <a:sym typeface="Calibri"/>
            </a:endParaRPr>
          </a:p>
        </p:txBody>
      </p:sp>
      <p:cxnSp>
        <p:nvCxnSpPr>
          <p:cNvPr id="493" name="Google Shape;493;p33"/>
          <p:cNvCxnSpPr/>
          <p:nvPr/>
        </p:nvCxnSpPr>
        <p:spPr>
          <a:xfrm>
            <a:off x="1834675" y="2866100"/>
            <a:ext cx="16800" cy="493800"/>
          </a:xfrm>
          <a:prstGeom prst="straightConnector1">
            <a:avLst/>
          </a:prstGeom>
          <a:noFill/>
          <a:ln cap="flat" cmpd="sng" w="9525">
            <a:solidFill>
              <a:schemeClr val="dk2"/>
            </a:solidFill>
            <a:prstDash val="solid"/>
            <a:round/>
            <a:headEnd len="med" w="med" type="none"/>
            <a:tailEnd len="med" w="med" type="triangle"/>
          </a:ln>
        </p:spPr>
      </p:cxnSp>
      <p:sp>
        <p:nvSpPr>
          <p:cNvPr id="494" name="Google Shape;494;p33"/>
          <p:cNvSpPr/>
          <p:nvPr/>
        </p:nvSpPr>
        <p:spPr>
          <a:xfrm>
            <a:off x="7196475" y="3023025"/>
            <a:ext cx="139800" cy="467700"/>
          </a:xfrm>
          <a:prstGeom prst="rect">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5" name="Google Shape;495;p33"/>
          <p:cNvSpPr/>
          <p:nvPr/>
        </p:nvSpPr>
        <p:spPr>
          <a:xfrm>
            <a:off x="7196475" y="3683275"/>
            <a:ext cx="139800" cy="467700"/>
          </a:xfrm>
          <a:prstGeom prst="rect">
            <a:avLst/>
          </a:prstGeom>
          <a:solidFill>
            <a:srgbClr val="F6B26B"/>
          </a:solid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496" name="Google Shape;496;p33"/>
          <p:cNvCxnSpPr>
            <a:stCxn id="488" idx="2"/>
            <a:endCxn id="494" idx="3"/>
          </p:cNvCxnSpPr>
          <p:nvPr/>
        </p:nvCxnSpPr>
        <p:spPr>
          <a:xfrm flipH="1">
            <a:off x="7336378" y="3151875"/>
            <a:ext cx="328200" cy="105000"/>
          </a:xfrm>
          <a:prstGeom prst="straightConnector1">
            <a:avLst/>
          </a:prstGeom>
          <a:noFill/>
          <a:ln cap="flat" cmpd="sng" w="9525">
            <a:solidFill>
              <a:schemeClr val="dk2"/>
            </a:solidFill>
            <a:prstDash val="dot"/>
            <a:round/>
            <a:headEnd len="med" w="med" type="none"/>
            <a:tailEnd len="med" w="med" type="triangle"/>
          </a:ln>
        </p:spPr>
      </p:cxnSp>
      <p:cxnSp>
        <p:nvCxnSpPr>
          <p:cNvPr id="497" name="Google Shape;497;p33"/>
          <p:cNvCxnSpPr>
            <a:stCxn id="489" idx="2"/>
            <a:endCxn id="495" idx="3"/>
          </p:cNvCxnSpPr>
          <p:nvPr/>
        </p:nvCxnSpPr>
        <p:spPr>
          <a:xfrm rot="10800000">
            <a:off x="7336374" y="3917000"/>
            <a:ext cx="328200" cy="57900"/>
          </a:xfrm>
          <a:prstGeom prst="straightConnector1">
            <a:avLst/>
          </a:prstGeom>
          <a:noFill/>
          <a:ln cap="flat" cmpd="sng" w="9525">
            <a:solidFill>
              <a:schemeClr val="dk2"/>
            </a:solidFill>
            <a:prstDash val="dot"/>
            <a:round/>
            <a:headEnd len="med" w="med" type="none"/>
            <a:tailEnd len="med" w="med" type="triangle"/>
          </a:ln>
        </p:spPr>
      </p:cxnSp>
      <p:cxnSp>
        <p:nvCxnSpPr>
          <p:cNvPr id="498" name="Google Shape;498;p33"/>
          <p:cNvCxnSpPr>
            <a:stCxn id="494" idx="1"/>
            <a:endCxn id="490" idx="3"/>
          </p:cNvCxnSpPr>
          <p:nvPr/>
        </p:nvCxnSpPr>
        <p:spPr>
          <a:xfrm flipH="1">
            <a:off x="6524175" y="3256875"/>
            <a:ext cx="672300" cy="317100"/>
          </a:xfrm>
          <a:prstGeom prst="straightConnector1">
            <a:avLst/>
          </a:prstGeom>
          <a:noFill/>
          <a:ln cap="flat" cmpd="sng" w="9525">
            <a:solidFill>
              <a:schemeClr val="dk2"/>
            </a:solidFill>
            <a:prstDash val="dot"/>
            <a:round/>
            <a:headEnd len="med" w="med" type="none"/>
            <a:tailEnd len="med" w="med" type="triangle"/>
          </a:ln>
        </p:spPr>
      </p:cxnSp>
      <p:cxnSp>
        <p:nvCxnSpPr>
          <p:cNvPr id="499" name="Google Shape;499;p33"/>
          <p:cNvCxnSpPr>
            <a:stCxn id="495" idx="1"/>
            <a:endCxn id="490" idx="3"/>
          </p:cNvCxnSpPr>
          <p:nvPr/>
        </p:nvCxnSpPr>
        <p:spPr>
          <a:xfrm rot="10800000">
            <a:off x="6524175" y="3573925"/>
            <a:ext cx="672300" cy="343200"/>
          </a:xfrm>
          <a:prstGeom prst="straightConnector1">
            <a:avLst/>
          </a:prstGeom>
          <a:noFill/>
          <a:ln cap="flat" cmpd="sng" w="9525">
            <a:solidFill>
              <a:schemeClr val="dk2"/>
            </a:solidFill>
            <a:prstDash val="dot"/>
            <a:round/>
            <a:headEnd len="med" w="med" type="none"/>
            <a:tailEnd len="med" w="med" type="triangle"/>
          </a:ln>
        </p:spPr>
      </p:cxnSp>
      <p:cxnSp>
        <p:nvCxnSpPr>
          <p:cNvPr id="500" name="Google Shape;500;p33"/>
          <p:cNvCxnSpPr>
            <a:stCxn id="490" idx="1"/>
            <a:endCxn id="473" idx="6"/>
          </p:cNvCxnSpPr>
          <p:nvPr/>
        </p:nvCxnSpPr>
        <p:spPr>
          <a:xfrm rot="10800000">
            <a:off x="5793625" y="3573950"/>
            <a:ext cx="276300" cy="0"/>
          </a:xfrm>
          <a:prstGeom prst="straightConnector1">
            <a:avLst/>
          </a:prstGeom>
          <a:noFill/>
          <a:ln cap="flat" cmpd="sng" w="28575">
            <a:solidFill>
              <a:schemeClr val="dk2"/>
            </a:solidFill>
            <a:prstDash val="solid"/>
            <a:round/>
            <a:headEnd len="med" w="med" type="none"/>
            <a:tailEnd len="med" w="med" type="triangle"/>
          </a:ln>
        </p:spPr>
      </p:cxnSp>
      <p:sp>
        <p:nvSpPr>
          <p:cNvPr id="501" name="Google Shape;501;p33"/>
          <p:cNvSpPr txBox="1"/>
          <p:nvPr/>
        </p:nvSpPr>
        <p:spPr>
          <a:xfrm>
            <a:off x="6670077" y="2232425"/>
            <a:ext cx="994500" cy="7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alibri"/>
                <a:ea typeface="Calibri"/>
                <a:cs typeface="Calibri"/>
                <a:sym typeface="Calibri"/>
              </a:rPr>
              <a:t>Neural weights for relation </a:t>
            </a:r>
            <a:r>
              <a:rPr lang="en" sz="1200">
                <a:solidFill>
                  <a:srgbClr val="1155CC"/>
                </a:solidFill>
                <a:latin typeface="Calibri"/>
                <a:ea typeface="Calibri"/>
                <a:cs typeface="Calibri"/>
                <a:sym typeface="Calibri"/>
              </a:rPr>
              <a:t>r</a:t>
            </a:r>
            <a:r>
              <a:rPr baseline="-25000" lang="en" sz="1200">
                <a:solidFill>
                  <a:srgbClr val="1155CC"/>
                </a:solidFill>
                <a:latin typeface="Calibri"/>
                <a:ea typeface="Calibri"/>
                <a:cs typeface="Calibri"/>
                <a:sym typeface="Calibri"/>
              </a:rPr>
              <a:t>2</a:t>
            </a:r>
            <a:endParaRPr baseline="-25000" sz="1200">
              <a:solidFill>
                <a:srgbClr val="1155CC"/>
              </a:solidFill>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 </a:t>
            </a:r>
            <a:endParaRPr sz="1200">
              <a:solidFill>
                <a:srgbClr val="000000"/>
              </a:solidFill>
              <a:latin typeface="Calibri"/>
              <a:ea typeface="Calibri"/>
              <a:cs typeface="Calibri"/>
              <a:sym typeface="Calibri"/>
            </a:endParaRPr>
          </a:p>
        </p:txBody>
      </p:sp>
      <p:sp>
        <p:nvSpPr>
          <p:cNvPr id="502" name="Google Shape;502;p33"/>
          <p:cNvSpPr txBox="1"/>
          <p:nvPr/>
        </p:nvSpPr>
        <p:spPr>
          <a:xfrm>
            <a:off x="6708952" y="4260275"/>
            <a:ext cx="994500" cy="7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alibri"/>
                <a:ea typeface="Calibri"/>
                <a:cs typeface="Calibri"/>
                <a:sym typeface="Calibri"/>
              </a:rPr>
              <a:t>Neural weights for relation </a:t>
            </a:r>
            <a:r>
              <a:rPr lang="en" sz="1200">
                <a:solidFill>
                  <a:srgbClr val="E69138"/>
                </a:solidFill>
                <a:latin typeface="Calibri"/>
                <a:ea typeface="Calibri"/>
                <a:cs typeface="Calibri"/>
                <a:sym typeface="Calibri"/>
              </a:rPr>
              <a:t>r</a:t>
            </a:r>
            <a:r>
              <a:rPr baseline="-25000" lang="en" sz="1200">
                <a:solidFill>
                  <a:srgbClr val="E69138"/>
                </a:solidFill>
                <a:latin typeface="Calibri"/>
                <a:ea typeface="Calibri"/>
                <a:cs typeface="Calibri"/>
                <a:sym typeface="Calibri"/>
              </a:rPr>
              <a:t>1</a:t>
            </a:r>
            <a:endParaRPr baseline="-25000" sz="1200">
              <a:solidFill>
                <a:srgbClr val="E69138"/>
              </a:solidFill>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4"/>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Graph-level Prediction</a:t>
            </a:r>
            <a:endParaRPr/>
          </a:p>
        </p:txBody>
      </p:sp>
      <p:sp>
        <p:nvSpPr>
          <p:cNvPr id="508" name="Google Shape;508;p34"/>
          <p:cNvSpPr txBox="1"/>
          <p:nvPr>
            <p:ph idx="1" type="body"/>
          </p:nvPr>
        </p:nvSpPr>
        <p:spPr>
          <a:xfrm>
            <a:off x="0" y="1200150"/>
            <a:ext cx="4821300" cy="3394500"/>
          </a:xfrm>
          <a:prstGeom prst="rect">
            <a:avLst/>
          </a:prstGeom>
        </p:spPr>
        <p:txBody>
          <a:bodyPr anchorCtr="0" anchor="t" bIns="34275" lIns="68575" spcFirstLastPara="1" rIns="68575" wrap="square" tIns="34275">
            <a:noAutofit/>
          </a:bodyPr>
          <a:lstStyle/>
          <a:p>
            <a:pPr indent="-330200" lvl="0" marL="457200" rtl="0" algn="l">
              <a:spcBef>
                <a:spcPts val="300"/>
              </a:spcBef>
              <a:spcAft>
                <a:spcPts val="0"/>
              </a:spcAft>
              <a:buSzPts val="1600"/>
              <a:buChar char="•"/>
            </a:pPr>
            <a:r>
              <a:rPr lang="en" sz="1600"/>
              <a:t>To perform graph-level prediction, we need to </a:t>
            </a:r>
            <a:r>
              <a:rPr lang="en" sz="1600" u="sng"/>
              <a:t>learn from many graphs</a:t>
            </a:r>
            <a:endParaRPr sz="1600" u="sng"/>
          </a:p>
          <a:p>
            <a:pPr indent="-330200" lvl="0" marL="457200" rtl="0" algn="l">
              <a:spcBef>
                <a:spcPts val="0"/>
              </a:spcBef>
              <a:spcAft>
                <a:spcPts val="0"/>
              </a:spcAft>
              <a:buSzPts val="1600"/>
              <a:buChar char="•"/>
            </a:pPr>
            <a:r>
              <a:rPr lang="en" sz="1600"/>
              <a:t>Same GNN methodology can be utilized with the following modifications</a:t>
            </a:r>
            <a:endParaRPr sz="1600"/>
          </a:p>
          <a:p>
            <a:pPr indent="-330200" lvl="1" marL="914400" rtl="0" algn="l">
              <a:spcBef>
                <a:spcPts val="0"/>
              </a:spcBef>
              <a:spcAft>
                <a:spcPts val="0"/>
              </a:spcAft>
              <a:buSzPts val="1600"/>
              <a:buChar char="–"/>
            </a:pPr>
            <a:r>
              <a:rPr lang="en" sz="1600"/>
              <a:t>Stack </a:t>
            </a:r>
            <a:r>
              <a:rPr lang="en" sz="1600"/>
              <a:t>adjacent</a:t>
            </a:r>
            <a:r>
              <a:rPr lang="en" sz="1600"/>
              <a:t> matrices in a diagonal manner leading to a large graph with isolated subgraphs</a:t>
            </a:r>
            <a:endParaRPr sz="1600"/>
          </a:p>
          <a:p>
            <a:pPr indent="-330200" lvl="1" marL="914400" rtl="0" algn="l">
              <a:spcBef>
                <a:spcPts val="0"/>
              </a:spcBef>
              <a:spcAft>
                <a:spcPts val="0"/>
              </a:spcAft>
              <a:buSzPts val="1600"/>
              <a:buChar char="–"/>
            </a:pPr>
            <a:r>
              <a:rPr lang="en" sz="1600"/>
              <a:t>Concatenate node features</a:t>
            </a:r>
            <a:endParaRPr sz="1600"/>
          </a:p>
        </p:txBody>
      </p:sp>
      <p:sp>
        <p:nvSpPr>
          <p:cNvPr id="509" name="Google Shape;509;p34"/>
          <p:cNvSpPr txBox="1"/>
          <p:nvPr/>
        </p:nvSpPr>
        <p:spPr>
          <a:xfrm>
            <a:off x="2812675" y="4804750"/>
            <a:ext cx="2829300" cy="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alibri"/>
                <a:ea typeface="Calibri"/>
                <a:cs typeface="Calibri"/>
                <a:sym typeface="Calibri"/>
              </a:rPr>
              <a:t>https://blog.dataiku.com/graph-neural-networks-part-three</a:t>
            </a:r>
            <a:endParaRPr sz="800">
              <a:solidFill>
                <a:schemeClr val="dk1"/>
              </a:solidFill>
              <a:latin typeface="Calibri"/>
              <a:ea typeface="Calibri"/>
              <a:cs typeface="Calibri"/>
              <a:sym typeface="Calibri"/>
            </a:endParaRPr>
          </a:p>
        </p:txBody>
      </p:sp>
      <p:grpSp>
        <p:nvGrpSpPr>
          <p:cNvPr id="510" name="Google Shape;510;p34"/>
          <p:cNvGrpSpPr/>
          <p:nvPr/>
        </p:nvGrpSpPr>
        <p:grpSpPr>
          <a:xfrm>
            <a:off x="1652150" y="3522575"/>
            <a:ext cx="5902375" cy="1282175"/>
            <a:chOff x="1652150" y="3522575"/>
            <a:chExt cx="5902375" cy="1282175"/>
          </a:xfrm>
        </p:grpSpPr>
        <p:pic>
          <p:nvPicPr>
            <p:cNvPr id="511" name="Google Shape;511;p34"/>
            <p:cNvPicPr preferRelativeResize="0"/>
            <p:nvPr/>
          </p:nvPicPr>
          <p:blipFill rotWithShape="1">
            <a:blip r:embed="rId3">
              <a:alphaModFix/>
            </a:blip>
            <a:srcRect b="31526" l="10385" r="7519" t="13230"/>
            <a:stretch/>
          </p:blipFill>
          <p:spPr>
            <a:xfrm>
              <a:off x="2463400" y="3522575"/>
              <a:ext cx="4279874" cy="1282175"/>
            </a:xfrm>
            <a:prstGeom prst="rect">
              <a:avLst/>
            </a:prstGeom>
            <a:noFill/>
            <a:ln>
              <a:noFill/>
            </a:ln>
          </p:spPr>
        </p:pic>
        <p:sp>
          <p:nvSpPr>
            <p:cNvPr id="512" name="Google Shape;512;p34"/>
            <p:cNvSpPr txBox="1"/>
            <p:nvPr/>
          </p:nvSpPr>
          <p:spPr>
            <a:xfrm>
              <a:off x="6908325" y="3977525"/>
              <a:ext cx="6462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output</a:t>
              </a:r>
              <a:endParaRPr sz="1200">
                <a:solidFill>
                  <a:schemeClr val="dk1"/>
                </a:solidFill>
                <a:latin typeface="Calibri"/>
                <a:ea typeface="Calibri"/>
                <a:cs typeface="Calibri"/>
                <a:sym typeface="Calibri"/>
              </a:endParaRPr>
            </a:p>
          </p:txBody>
        </p:sp>
        <p:sp>
          <p:nvSpPr>
            <p:cNvPr id="513" name="Google Shape;513;p34"/>
            <p:cNvSpPr txBox="1"/>
            <p:nvPr/>
          </p:nvSpPr>
          <p:spPr>
            <a:xfrm>
              <a:off x="1652150" y="4010813"/>
              <a:ext cx="6462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input</a:t>
              </a:r>
              <a:endParaRPr sz="1200">
                <a:solidFill>
                  <a:schemeClr val="dk1"/>
                </a:solidFill>
                <a:latin typeface="Calibri"/>
                <a:ea typeface="Calibri"/>
                <a:cs typeface="Calibri"/>
                <a:sym typeface="Calibri"/>
              </a:endParaRPr>
            </a:p>
          </p:txBody>
        </p:sp>
      </p:grpSp>
      <p:sp>
        <p:nvSpPr>
          <p:cNvPr id="514" name="Google Shape;514;p34"/>
          <p:cNvSpPr txBox="1"/>
          <p:nvPr/>
        </p:nvSpPr>
        <p:spPr>
          <a:xfrm>
            <a:off x="8637350" y="1805425"/>
            <a:ext cx="5067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GNN</a:t>
            </a:r>
            <a:endParaRPr sz="1200">
              <a:solidFill>
                <a:schemeClr val="dk1"/>
              </a:solidFill>
              <a:latin typeface="Calibri"/>
              <a:ea typeface="Calibri"/>
              <a:cs typeface="Calibri"/>
              <a:sym typeface="Calibri"/>
            </a:endParaRPr>
          </a:p>
        </p:txBody>
      </p:sp>
      <p:grpSp>
        <p:nvGrpSpPr>
          <p:cNvPr id="515" name="Google Shape;515;p34"/>
          <p:cNvGrpSpPr/>
          <p:nvPr/>
        </p:nvGrpSpPr>
        <p:grpSpPr>
          <a:xfrm>
            <a:off x="5153225" y="857400"/>
            <a:ext cx="3484125" cy="2209550"/>
            <a:chOff x="5153225" y="857400"/>
            <a:chExt cx="3484125" cy="2209550"/>
          </a:xfrm>
        </p:grpSpPr>
        <p:pic>
          <p:nvPicPr>
            <p:cNvPr id="516" name="Google Shape;516;p34"/>
            <p:cNvPicPr preferRelativeResize="0"/>
            <p:nvPr/>
          </p:nvPicPr>
          <p:blipFill rotWithShape="1">
            <a:blip r:embed="rId4">
              <a:alphaModFix/>
            </a:blip>
            <a:srcRect b="0" l="0" r="7330" t="0"/>
            <a:stretch/>
          </p:blipFill>
          <p:spPr>
            <a:xfrm>
              <a:off x="5153225" y="1053050"/>
              <a:ext cx="3484125" cy="2013900"/>
            </a:xfrm>
            <a:prstGeom prst="rect">
              <a:avLst/>
            </a:prstGeom>
            <a:noFill/>
            <a:ln>
              <a:noFill/>
            </a:ln>
          </p:spPr>
        </p:pic>
        <p:sp>
          <p:nvSpPr>
            <p:cNvPr id="517" name="Google Shape;517;p34"/>
            <p:cNvSpPr txBox="1"/>
            <p:nvPr/>
          </p:nvSpPr>
          <p:spPr>
            <a:xfrm>
              <a:off x="7406050" y="857400"/>
              <a:ext cx="646200" cy="5013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chemeClr val="dk1"/>
                  </a:solidFill>
                  <a:latin typeface="Calibri"/>
                  <a:ea typeface="Calibri"/>
                  <a:cs typeface="Calibri"/>
                  <a:sym typeface="Calibri"/>
                </a:rPr>
                <a:t>n</a:t>
              </a:r>
              <a:r>
                <a:rPr lang="en" sz="1000">
                  <a:solidFill>
                    <a:schemeClr val="dk1"/>
                  </a:solidFill>
                  <a:latin typeface="Calibri"/>
                  <a:ea typeface="Calibri"/>
                  <a:cs typeface="Calibri"/>
                  <a:sym typeface="Calibri"/>
                </a:rPr>
                <a:t>ode </a:t>
              </a:r>
              <a:endParaRPr sz="1000">
                <a:solidFill>
                  <a:schemeClr val="dk1"/>
                </a:solidFill>
                <a:latin typeface="Calibri"/>
                <a:ea typeface="Calibri"/>
                <a:cs typeface="Calibri"/>
                <a:sym typeface="Calibri"/>
              </a:endParaRPr>
            </a:p>
            <a:p>
              <a:pPr indent="0" lvl="0" marL="0" rtl="0" algn="just">
                <a:spcBef>
                  <a:spcPts val="0"/>
                </a:spcBef>
                <a:spcAft>
                  <a:spcPts val="0"/>
                </a:spcAft>
                <a:buNone/>
              </a:pPr>
              <a:r>
                <a:rPr lang="en" sz="1000">
                  <a:solidFill>
                    <a:schemeClr val="dk1"/>
                  </a:solidFill>
                  <a:latin typeface="Calibri"/>
                  <a:ea typeface="Calibri"/>
                  <a:cs typeface="Calibri"/>
                  <a:sym typeface="Calibri"/>
                </a:rPr>
                <a:t>features</a:t>
              </a:r>
              <a:endParaRPr sz="1000">
                <a:solidFill>
                  <a:schemeClr val="dk1"/>
                </a:solidFill>
                <a:latin typeface="Calibri"/>
                <a:ea typeface="Calibri"/>
                <a:cs typeface="Calibri"/>
                <a:sym typeface="Calibri"/>
              </a:endParaRPr>
            </a:p>
          </p:txBody>
        </p:sp>
        <p:sp>
          <p:nvSpPr>
            <p:cNvPr id="518" name="Google Shape;518;p34"/>
            <p:cNvSpPr txBox="1"/>
            <p:nvPr/>
          </p:nvSpPr>
          <p:spPr>
            <a:xfrm>
              <a:off x="5602350" y="857400"/>
              <a:ext cx="747000" cy="5013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chemeClr val="dk1"/>
                  </a:solidFill>
                  <a:latin typeface="Calibri"/>
                  <a:ea typeface="Calibri"/>
                  <a:cs typeface="Calibri"/>
                  <a:sym typeface="Calibri"/>
                </a:rPr>
                <a:t>Adjacency matrix</a:t>
              </a:r>
              <a:endParaRPr sz="10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5"/>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Explainable AI</a:t>
            </a:r>
            <a:endParaRPr/>
          </a:p>
        </p:txBody>
      </p:sp>
      <p:sp>
        <p:nvSpPr>
          <p:cNvPr id="524" name="Google Shape;524;p35"/>
          <p:cNvSpPr txBox="1"/>
          <p:nvPr>
            <p:ph idx="1" type="body"/>
          </p:nvPr>
        </p:nvSpPr>
        <p:spPr>
          <a:xfrm>
            <a:off x="457200" y="798300"/>
            <a:ext cx="7776300" cy="1264800"/>
          </a:xfrm>
          <a:prstGeom prst="rect">
            <a:avLst/>
          </a:prstGeom>
        </p:spPr>
        <p:txBody>
          <a:bodyPr anchorCtr="0" anchor="t" bIns="34275" lIns="68575" spcFirstLastPara="1" rIns="68575" wrap="square" tIns="34275">
            <a:noAutofit/>
          </a:bodyPr>
          <a:lstStyle/>
          <a:p>
            <a:pPr indent="-304800" lvl="0" marL="457200" rtl="0" algn="l">
              <a:spcBef>
                <a:spcPts val="300"/>
              </a:spcBef>
              <a:spcAft>
                <a:spcPts val="0"/>
              </a:spcAft>
              <a:buSzPts val="1200"/>
              <a:buChar char="•"/>
            </a:pPr>
            <a:r>
              <a:rPr lang="en" sz="2200"/>
              <a:t>Explain how model makes prediction, without necessarily understanding the inner mechanics</a:t>
            </a:r>
            <a:endParaRPr sz="2200"/>
          </a:p>
          <a:p>
            <a:pPr indent="-304800" lvl="0" marL="457200" rtl="0" algn="l">
              <a:spcBef>
                <a:spcPts val="0"/>
              </a:spcBef>
              <a:spcAft>
                <a:spcPts val="0"/>
              </a:spcAft>
              <a:buSzPts val="1200"/>
              <a:buChar char="•"/>
            </a:pPr>
            <a:r>
              <a:rPr lang="en" sz="1900"/>
              <a:t>Model-agnostic (need only outputs) vs model specific</a:t>
            </a:r>
            <a:endParaRPr sz="2200"/>
          </a:p>
          <a:p>
            <a:pPr indent="0" lvl="0" marL="457200" rtl="0" algn="l">
              <a:spcBef>
                <a:spcPts val="300"/>
              </a:spcBef>
              <a:spcAft>
                <a:spcPts val="0"/>
              </a:spcAft>
              <a:buNone/>
            </a:pPr>
            <a:r>
              <a:t/>
            </a:r>
            <a:endParaRPr sz="1900"/>
          </a:p>
        </p:txBody>
      </p:sp>
      <p:grpSp>
        <p:nvGrpSpPr>
          <p:cNvPr id="525" name="Google Shape;525;p35"/>
          <p:cNvGrpSpPr/>
          <p:nvPr/>
        </p:nvGrpSpPr>
        <p:grpSpPr>
          <a:xfrm>
            <a:off x="284849" y="3288225"/>
            <a:ext cx="2757501" cy="979800"/>
            <a:chOff x="5470349" y="1354525"/>
            <a:chExt cx="2757501" cy="979800"/>
          </a:xfrm>
        </p:grpSpPr>
        <p:sp>
          <p:nvSpPr>
            <p:cNvPr id="526" name="Google Shape;526;p35"/>
            <p:cNvSpPr txBox="1"/>
            <p:nvPr/>
          </p:nvSpPr>
          <p:spPr>
            <a:xfrm>
              <a:off x="5729400" y="1652275"/>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69138"/>
                  </a:solidFill>
                  <a:latin typeface="Calibri"/>
                  <a:ea typeface="Calibri"/>
                  <a:cs typeface="Calibri"/>
                  <a:sym typeface="Calibri"/>
                </a:rPr>
                <a:t>r</a:t>
              </a:r>
              <a:r>
                <a:rPr baseline="-25000" lang="en" sz="1200">
                  <a:solidFill>
                    <a:srgbClr val="E69138"/>
                  </a:solidFill>
                  <a:latin typeface="Calibri"/>
                  <a:ea typeface="Calibri"/>
                  <a:cs typeface="Calibri"/>
                  <a:sym typeface="Calibri"/>
                </a:rPr>
                <a:t>1</a:t>
              </a:r>
              <a:endParaRPr baseline="-25000" sz="1200">
                <a:solidFill>
                  <a:srgbClr val="E69138"/>
                </a:solidFill>
                <a:latin typeface="Calibri"/>
                <a:ea typeface="Calibri"/>
                <a:cs typeface="Calibri"/>
                <a:sym typeface="Calibri"/>
              </a:endParaRPr>
            </a:p>
          </p:txBody>
        </p:sp>
        <p:sp>
          <p:nvSpPr>
            <p:cNvPr id="527" name="Google Shape;527;p35"/>
            <p:cNvSpPr txBox="1"/>
            <p:nvPr/>
          </p:nvSpPr>
          <p:spPr>
            <a:xfrm>
              <a:off x="7931150" y="1652275"/>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69138"/>
                  </a:solidFill>
                  <a:latin typeface="Calibri"/>
                  <a:ea typeface="Calibri"/>
                  <a:cs typeface="Calibri"/>
                  <a:sym typeface="Calibri"/>
                </a:rPr>
                <a:t>r</a:t>
              </a:r>
              <a:r>
                <a:rPr baseline="-25000" lang="en" sz="1200">
                  <a:solidFill>
                    <a:srgbClr val="E69138"/>
                  </a:solidFill>
                  <a:latin typeface="Calibri"/>
                  <a:ea typeface="Calibri"/>
                  <a:cs typeface="Calibri"/>
                  <a:sym typeface="Calibri"/>
                </a:rPr>
                <a:t>1</a:t>
              </a:r>
              <a:endParaRPr baseline="-25000" sz="1200">
                <a:solidFill>
                  <a:srgbClr val="E69138"/>
                </a:solidFill>
                <a:latin typeface="Calibri"/>
                <a:ea typeface="Calibri"/>
                <a:cs typeface="Calibri"/>
                <a:sym typeface="Calibri"/>
              </a:endParaRPr>
            </a:p>
          </p:txBody>
        </p:sp>
        <p:sp>
          <p:nvSpPr>
            <p:cNvPr id="528" name="Google Shape;528;p35"/>
            <p:cNvSpPr txBox="1"/>
            <p:nvPr/>
          </p:nvSpPr>
          <p:spPr>
            <a:xfrm>
              <a:off x="6918925" y="2018150"/>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3C47D"/>
                  </a:solidFill>
                  <a:latin typeface="Calibri"/>
                  <a:ea typeface="Calibri"/>
                  <a:cs typeface="Calibri"/>
                  <a:sym typeface="Calibri"/>
                </a:rPr>
                <a:t>r</a:t>
              </a:r>
              <a:r>
                <a:rPr baseline="-25000" lang="en" sz="1200">
                  <a:solidFill>
                    <a:srgbClr val="93C47D"/>
                  </a:solidFill>
                  <a:latin typeface="Calibri"/>
                  <a:ea typeface="Calibri"/>
                  <a:cs typeface="Calibri"/>
                  <a:sym typeface="Calibri"/>
                </a:rPr>
                <a:t>3</a:t>
              </a:r>
              <a:endParaRPr baseline="-25000" sz="1200">
                <a:solidFill>
                  <a:srgbClr val="93C47D"/>
                </a:solidFill>
                <a:latin typeface="Calibri"/>
                <a:ea typeface="Calibri"/>
                <a:cs typeface="Calibri"/>
                <a:sym typeface="Calibri"/>
              </a:endParaRPr>
            </a:p>
          </p:txBody>
        </p:sp>
        <p:sp>
          <p:nvSpPr>
            <p:cNvPr id="529" name="Google Shape;529;p35"/>
            <p:cNvSpPr txBox="1"/>
            <p:nvPr/>
          </p:nvSpPr>
          <p:spPr>
            <a:xfrm>
              <a:off x="6765700" y="1354525"/>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55CC"/>
                  </a:solidFill>
                  <a:latin typeface="Calibri"/>
                  <a:ea typeface="Calibri"/>
                  <a:cs typeface="Calibri"/>
                  <a:sym typeface="Calibri"/>
                </a:rPr>
                <a:t>r</a:t>
              </a:r>
              <a:r>
                <a:rPr baseline="-25000" lang="en" sz="1200">
                  <a:solidFill>
                    <a:srgbClr val="1155CC"/>
                  </a:solidFill>
                  <a:latin typeface="Calibri"/>
                  <a:ea typeface="Calibri"/>
                  <a:cs typeface="Calibri"/>
                  <a:sym typeface="Calibri"/>
                </a:rPr>
                <a:t>2</a:t>
              </a:r>
              <a:endParaRPr baseline="-25000" sz="1200">
                <a:solidFill>
                  <a:srgbClr val="1155CC"/>
                </a:solidFill>
                <a:latin typeface="Calibri"/>
                <a:ea typeface="Calibri"/>
                <a:cs typeface="Calibri"/>
                <a:sym typeface="Calibri"/>
              </a:endParaRPr>
            </a:p>
          </p:txBody>
        </p:sp>
        <p:grpSp>
          <p:nvGrpSpPr>
            <p:cNvPr id="530" name="Google Shape;530;p35"/>
            <p:cNvGrpSpPr/>
            <p:nvPr/>
          </p:nvGrpSpPr>
          <p:grpSpPr>
            <a:xfrm>
              <a:off x="5470349" y="1504850"/>
              <a:ext cx="2460789" cy="829475"/>
              <a:chOff x="641619" y="2008400"/>
              <a:chExt cx="2137400" cy="829475"/>
            </a:xfrm>
          </p:grpSpPr>
          <p:sp>
            <p:nvSpPr>
              <p:cNvPr id="531" name="Google Shape;531;p35"/>
              <p:cNvSpPr/>
              <p:nvPr/>
            </p:nvSpPr>
            <p:spPr>
              <a:xfrm>
                <a:off x="1351500" y="2322475"/>
                <a:ext cx="257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532" name="Google Shape;532;p35"/>
              <p:cNvSpPr/>
              <p:nvPr/>
            </p:nvSpPr>
            <p:spPr>
              <a:xfrm>
                <a:off x="2521319" y="2580175"/>
                <a:ext cx="257700" cy="2577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533" name="Google Shape;533;p35"/>
              <p:cNvSpPr/>
              <p:nvPr/>
            </p:nvSpPr>
            <p:spPr>
              <a:xfrm>
                <a:off x="641619" y="2580175"/>
                <a:ext cx="257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cxnSp>
            <p:nvCxnSpPr>
              <p:cNvPr id="534" name="Google Shape;534;p35"/>
              <p:cNvCxnSpPr>
                <a:stCxn id="531" idx="6"/>
                <a:endCxn id="535" idx="2"/>
              </p:cNvCxnSpPr>
              <p:nvPr/>
            </p:nvCxnSpPr>
            <p:spPr>
              <a:xfrm flipH="1" rot="10800000">
                <a:off x="1609200" y="2137225"/>
                <a:ext cx="692100" cy="314100"/>
              </a:xfrm>
              <a:prstGeom prst="straightConnector1">
                <a:avLst/>
              </a:prstGeom>
              <a:noFill/>
              <a:ln cap="flat" cmpd="sng" w="19050">
                <a:solidFill>
                  <a:srgbClr val="1F497D"/>
                </a:solidFill>
                <a:prstDash val="solid"/>
                <a:round/>
                <a:headEnd len="med" w="med" type="triangle"/>
                <a:tailEnd len="med" w="med" type="none"/>
              </a:ln>
            </p:spPr>
          </p:cxnSp>
          <p:cxnSp>
            <p:nvCxnSpPr>
              <p:cNvPr id="536" name="Google Shape;536;p35"/>
              <p:cNvCxnSpPr>
                <a:stCxn id="535" idx="5"/>
                <a:endCxn id="532" idx="0"/>
              </p:cNvCxnSpPr>
              <p:nvPr/>
            </p:nvCxnSpPr>
            <p:spPr>
              <a:xfrm>
                <a:off x="2521315" y="2228361"/>
                <a:ext cx="129000" cy="351900"/>
              </a:xfrm>
              <a:prstGeom prst="straightConnector1">
                <a:avLst/>
              </a:prstGeom>
              <a:noFill/>
              <a:ln cap="flat" cmpd="sng" w="19050">
                <a:solidFill>
                  <a:srgbClr val="E69138"/>
                </a:solidFill>
                <a:prstDash val="solid"/>
                <a:round/>
                <a:headEnd len="med" w="med" type="none"/>
                <a:tailEnd len="med" w="med" type="triangle"/>
              </a:ln>
            </p:spPr>
          </p:cxnSp>
          <p:cxnSp>
            <p:nvCxnSpPr>
              <p:cNvPr id="537" name="Google Shape;537;p35"/>
              <p:cNvCxnSpPr>
                <a:stCxn id="531" idx="6"/>
                <a:endCxn id="532" idx="2"/>
              </p:cNvCxnSpPr>
              <p:nvPr/>
            </p:nvCxnSpPr>
            <p:spPr>
              <a:xfrm>
                <a:off x="1609200" y="2451325"/>
                <a:ext cx="912000" cy="257700"/>
              </a:xfrm>
              <a:prstGeom prst="straightConnector1">
                <a:avLst/>
              </a:prstGeom>
              <a:noFill/>
              <a:ln cap="flat" cmpd="sng" w="19050">
                <a:solidFill>
                  <a:srgbClr val="93C47D"/>
                </a:solidFill>
                <a:prstDash val="solid"/>
                <a:round/>
                <a:headEnd len="med" w="med" type="none"/>
                <a:tailEnd len="med" w="med" type="triangle"/>
              </a:ln>
            </p:spPr>
          </p:cxnSp>
          <p:cxnSp>
            <p:nvCxnSpPr>
              <p:cNvPr id="538" name="Google Shape;538;p35"/>
              <p:cNvCxnSpPr>
                <a:stCxn id="533" idx="6"/>
                <a:endCxn id="531" idx="3"/>
              </p:cNvCxnSpPr>
              <p:nvPr/>
            </p:nvCxnSpPr>
            <p:spPr>
              <a:xfrm flipH="1" rot="10800000">
                <a:off x="899319" y="2542525"/>
                <a:ext cx="489900" cy="166500"/>
              </a:xfrm>
              <a:prstGeom prst="straightConnector1">
                <a:avLst/>
              </a:prstGeom>
              <a:noFill/>
              <a:ln cap="flat" cmpd="sng" w="19050">
                <a:solidFill>
                  <a:srgbClr val="FF9900"/>
                </a:solidFill>
                <a:prstDash val="solid"/>
                <a:round/>
                <a:headEnd len="med" w="med" type="none"/>
                <a:tailEnd len="med" w="med" type="stealth"/>
              </a:ln>
            </p:spPr>
          </p:cxnSp>
          <p:sp>
            <p:nvSpPr>
              <p:cNvPr id="535" name="Google Shape;535;p35"/>
              <p:cNvSpPr/>
              <p:nvPr/>
            </p:nvSpPr>
            <p:spPr>
              <a:xfrm>
                <a:off x="2301354" y="2008400"/>
                <a:ext cx="257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grpSp>
      </p:grpSp>
      <p:sp>
        <p:nvSpPr>
          <p:cNvPr id="539" name="Google Shape;539;p35"/>
          <p:cNvSpPr/>
          <p:nvPr/>
        </p:nvSpPr>
        <p:spPr>
          <a:xfrm>
            <a:off x="3178925" y="3853975"/>
            <a:ext cx="364800" cy="23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0" name="Google Shape;540;p35"/>
          <p:cNvSpPr/>
          <p:nvPr/>
        </p:nvSpPr>
        <p:spPr>
          <a:xfrm>
            <a:off x="5177600" y="3623125"/>
            <a:ext cx="1008900" cy="70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GNN</a:t>
            </a:r>
            <a:endParaRPr>
              <a:latin typeface="Calibri"/>
              <a:ea typeface="Calibri"/>
              <a:cs typeface="Calibri"/>
              <a:sym typeface="Calibri"/>
            </a:endParaRPr>
          </a:p>
        </p:txBody>
      </p:sp>
      <p:sp>
        <p:nvSpPr>
          <p:cNvPr id="541" name="Google Shape;541;p35"/>
          <p:cNvSpPr/>
          <p:nvPr/>
        </p:nvSpPr>
        <p:spPr>
          <a:xfrm>
            <a:off x="6430675" y="3853975"/>
            <a:ext cx="364800" cy="23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2" name="Google Shape;542;p35"/>
          <p:cNvSpPr/>
          <p:nvPr/>
        </p:nvSpPr>
        <p:spPr>
          <a:xfrm>
            <a:off x="4574675" y="3853975"/>
            <a:ext cx="364800" cy="23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543" name="Google Shape;543;p35"/>
          <p:cNvGrpSpPr/>
          <p:nvPr/>
        </p:nvGrpSpPr>
        <p:grpSpPr>
          <a:xfrm>
            <a:off x="3964275" y="3121725"/>
            <a:ext cx="324600" cy="775250"/>
            <a:chOff x="3659475" y="2664525"/>
            <a:chExt cx="324600" cy="775250"/>
          </a:xfrm>
        </p:grpSpPr>
        <p:grpSp>
          <p:nvGrpSpPr>
            <p:cNvPr id="544" name="Google Shape;544;p35"/>
            <p:cNvGrpSpPr/>
            <p:nvPr/>
          </p:nvGrpSpPr>
          <p:grpSpPr>
            <a:xfrm>
              <a:off x="3728050" y="3029925"/>
              <a:ext cx="247500" cy="106500"/>
              <a:chOff x="3728050" y="3258525"/>
              <a:chExt cx="247500" cy="106500"/>
            </a:xfrm>
          </p:grpSpPr>
          <p:sp>
            <p:nvSpPr>
              <p:cNvPr id="545" name="Google Shape;545;p35"/>
              <p:cNvSpPr/>
              <p:nvPr/>
            </p:nvSpPr>
            <p:spPr>
              <a:xfrm>
                <a:off x="3728050" y="3258525"/>
                <a:ext cx="95100" cy="106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6" name="Google Shape;546;p35"/>
              <p:cNvSpPr/>
              <p:nvPr/>
            </p:nvSpPr>
            <p:spPr>
              <a:xfrm>
                <a:off x="3804250" y="3258525"/>
                <a:ext cx="95100" cy="106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7" name="Google Shape;547;p35"/>
              <p:cNvSpPr/>
              <p:nvPr/>
            </p:nvSpPr>
            <p:spPr>
              <a:xfrm>
                <a:off x="3880450" y="3258525"/>
                <a:ext cx="95100" cy="106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548" name="Google Shape;548;p35"/>
            <p:cNvGrpSpPr/>
            <p:nvPr/>
          </p:nvGrpSpPr>
          <p:grpSpPr>
            <a:xfrm>
              <a:off x="3728050" y="3136425"/>
              <a:ext cx="247500" cy="106500"/>
              <a:chOff x="3728050" y="3258525"/>
              <a:chExt cx="247500" cy="106500"/>
            </a:xfrm>
          </p:grpSpPr>
          <p:sp>
            <p:nvSpPr>
              <p:cNvPr id="549" name="Google Shape;549;p35"/>
              <p:cNvSpPr/>
              <p:nvPr/>
            </p:nvSpPr>
            <p:spPr>
              <a:xfrm>
                <a:off x="3728050" y="3258525"/>
                <a:ext cx="95100" cy="1065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50" name="Google Shape;550;p35"/>
              <p:cNvSpPr/>
              <p:nvPr/>
            </p:nvSpPr>
            <p:spPr>
              <a:xfrm>
                <a:off x="3804250" y="3258525"/>
                <a:ext cx="95100" cy="1065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51" name="Google Shape;551;p35"/>
              <p:cNvSpPr/>
              <p:nvPr/>
            </p:nvSpPr>
            <p:spPr>
              <a:xfrm>
                <a:off x="3880450" y="3258525"/>
                <a:ext cx="95100" cy="1065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552" name="Google Shape;552;p35"/>
            <p:cNvGrpSpPr/>
            <p:nvPr/>
          </p:nvGrpSpPr>
          <p:grpSpPr>
            <a:xfrm>
              <a:off x="3728050" y="3242925"/>
              <a:ext cx="247500" cy="106500"/>
              <a:chOff x="3728050" y="3258525"/>
              <a:chExt cx="247500" cy="106500"/>
            </a:xfrm>
          </p:grpSpPr>
          <p:sp>
            <p:nvSpPr>
              <p:cNvPr id="553" name="Google Shape;553;p35"/>
              <p:cNvSpPr/>
              <p:nvPr/>
            </p:nvSpPr>
            <p:spPr>
              <a:xfrm>
                <a:off x="3728050" y="3258525"/>
                <a:ext cx="95100" cy="106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54" name="Google Shape;554;p35"/>
              <p:cNvSpPr/>
              <p:nvPr/>
            </p:nvSpPr>
            <p:spPr>
              <a:xfrm>
                <a:off x="3804250" y="3258525"/>
                <a:ext cx="95100" cy="106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55" name="Google Shape;555;p35"/>
              <p:cNvSpPr/>
              <p:nvPr/>
            </p:nvSpPr>
            <p:spPr>
              <a:xfrm>
                <a:off x="3880450" y="3258525"/>
                <a:ext cx="95100" cy="106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556" name="Google Shape;556;p35"/>
            <p:cNvGrpSpPr/>
            <p:nvPr/>
          </p:nvGrpSpPr>
          <p:grpSpPr>
            <a:xfrm>
              <a:off x="3728050" y="3333275"/>
              <a:ext cx="247500" cy="106500"/>
              <a:chOff x="3728050" y="3258525"/>
              <a:chExt cx="247500" cy="106500"/>
            </a:xfrm>
          </p:grpSpPr>
          <p:sp>
            <p:nvSpPr>
              <p:cNvPr id="557" name="Google Shape;557;p35"/>
              <p:cNvSpPr/>
              <p:nvPr/>
            </p:nvSpPr>
            <p:spPr>
              <a:xfrm>
                <a:off x="3728050" y="3258525"/>
                <a:ext cx="95100" cy="106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58" name="Google Shape;558;p35"/>
              <p:cNvSpPr/>
              <p:nvPr/>
            </p:nvSpPr>
            <p:spPr>
              <a:xfrm>
                <a:off x="3804250" y="3258525"/>
                <a:ext cx="95100" cy="106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59" name="Google Shape;559;p35"/>
              <p:cNvSpPr/>
              <p:nvPr/>
            </p:nvSpPr>
            <p:spPr>
              <a:xfrm>
                <a:off x="3880450" y="3258525"/>
                <a:ext cx="95100" cy="106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560" name="Google Shape;560;p35"/>
            <p:cNvSpPr txBox="1"/>
            <p:nvPr/>
          </p:nvSpPr>
          <p:spPr>
            <a:xfrm>
              <a:off x="3659475" y="2664525"/>
              <a:ext cx="3246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X</a:t>
              </a:r>
              <a:endParaRPr sz="1200">
                <a:solidFill>
                  <a:schemeClr val="dk1"/>
                </a:solidFill>
                <a:latin typeface="Calibri"/>
                <a:ea typeface="Calibri"/>
                <a:cs typeface="Calibri"/>
                <a:sym typeface="Calibri"/>
              </a:endParaRPr>
            </a:p>
          </p:txBody>
        </p:sp>
      </p:grpSp>
      <p:grpSp>
        <p:nvGrpSpPr>
          <p:cNvPr id="561" name="Google Shape;561;p35"/>
          <p:cNvGrpSpPr/>
          <p:nvPr/>
        </p:nvGrpSpPr>
        <p:grpSpPr>
          <a:xfrm>
            <a:off x="3898400" y="4024100"/>
            <a:ext cx="475725" cy="674400"/>
            <a:chOff x="3593600" y="3566900"/>
            <a:chExt cx="475725" cy="674400"/>
          </a:xfrm>
        </p:grpSpPr>
        <p:grpSp>
          <p:nvGrpSpPr>
            <p:cNvPr id="562" name="Google Shape;562;p35"/>
            <p:cNvGrpSpPr/>
            <p:nvPr/>
          </p:nvGrpSpPr>
          <p:grpSpPr>
            <a:xfrm>
              <a:off x="3659475" y="3860900"/>
              <a:ext cx="409850" cy="380400"/>
              <a:chOff x="3646875" y="4006600"/>
              <a:chExt cx="409850" cy="380400"/>
            </a:xfrm>
          </p:grpSpPr>
          <p:grpSp>
            <p:nvGrpSpPr>
              <p:cNvPr id="563" name="Google Shape;563;p35"/>
              <p:cNvGrpSpPr/>
              <p:nvPr/>
            </p:nvGrpSpPr>
            <p:grpSpPr>
              <a:xfrm>
                <a:off x="3646875" y="4101700"/>
                <a:ext cx="409850" cy="95100"/>
                <a:chOff x="3646875" y="4101700"/>
                <a:chExt cx="409850" cy="95100"/>
              </a:xfrm>
            </p:grpSpPr>
            <p:sp>
              <p:nvSpPr>
                <p:cNvPr id="564" name="Google Shape;564;p35"/>
                <p:cNvSpPr/>
                <p:nvPr/>
              </p:nvSpPr>
              <p:spPr>
                <a:xfrm rot="-5400000">
                  <a:off x="3652575" y="4096000"/>
                  <a:ext cx="95100" cy="106500"/>
                </a:xfrm>
                <a:prstGeom prst="rect">
                  <a:avLst/>
                </a:prstGeom>
                <a:solidFill>
                  <a:srgbClr val="88888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65" name="Google Shape;565;p35"/>
                <p:cNvSpPr/>
                <p:nvPr/>
              </p:nvSpPr>
              <p:spPr>
                <a:xfrm rot="-5400000">
                  <a:off x="375907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66" name="Google Shape;566;p35"/>
                <p:cNvSpPr/>
                <p:nvPr/>
              </p:nvSpPr>
              <p:spPr>
                <a:xfrm rot="-5400000">
                  <a:off x="3865575" y="4096000"/>
                  <a:ext cx="95100" cy="106500"/>
                </a:xfrm>
                <a:prstGeom prst="rect">
                  <a:avLst/>
                </a:prstGeom>
                <a:solidFill>
                  <a:srgbClr val="88888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67" name="Google Shape;567;p35"/>
                <p:cNvSpPr/>
                <p:nvPr/>
              </p:nvSpPr>
              <p:spPr>
                <a:xfrm rot="-5400000">
                  <a:off x="395592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568" name="Google Shape;568;p35"/>
              <p:cNvGrpSpPr/>
              <p:nvPr/>
            </p:nvGrpSpPr>
            <p:grpSpPr>
              <a:xfrm>
                <a:off x="3646875" y="4196800"/>
                <a:ext cx="409850" cy="95100"/>
                <a:chOff x="3646875" y="4101700"/>
                <a:chExt cx="409850" cy="95100"/>
              </a:xfrm>
            </p:grpSpPr>
            <p:sp>
              <p:nvSpPr>
                <p:cNvPr id="569" name="Google Shape;569;p35"/>
                <p:cNvSpPr/>
                <p:nvPr/>
              </p:nvSpPr>
              <p:spPr>
                <a:xfrm rot="-5400000">
                  <a:off x="365257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70" name="Google Shape;570;p35"/>
                <p:cNvSpPr/>
                <p:nvPr/>
              </p:nvSpPr>
              <p:spPr>
                <a:xfrm rot="-5400000">
                  <a:off x="375907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71" name="Google Shape;571;p35"/>
                <p:cNvSpPr/>
                <p:nvPr/>
              </p:nvSpPr>
              <p:spPr>
                <a:xfrm rot="-5400000">
                  <a:off x="386557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72" name="Google Shape;572;p35"/>
                <p:cNvSpPr/>
                <p:nvPr/>
              </p:nvSpPr>
              <p:spPr>
                <a:xfrm rot="-5400000">
                  <a:off x="395592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573" name="Google Shape;573;p35"/>
              <p:cNvGrpSpPr/>
              <p:nvPr/>
            </p:nvGrpSpPr>
            <p:grpSpPr>
              <a:xfrm>
                <a:off x="3646875" y="4291900"/>
                <a:ext cx="409850" cy="95100"/>
                <a:chOff x="3646875" y="4101700"/>
                <a:chExt cx="409850" cy="95100"/>
              </a:xfrm>
            </p:grpSpPr>
            <p:sp>
              <p:nvSpPr>
                <p:cNvPr id="574" name="Google Shape;574;p35"/>
                <p:cNvSpPr/>
                <p:nvPr/>
              </p:nvSpPr>
              <p:spPr>
                <a:xfrm rot="-5400000">
                  <a:off x="3652575" y="4096000"/>
                  <a:ext cx="95100" cy="106500"/>
                </a:xfrm>
                <a:prstGeom prst="rect">
                  <a:avLst/>
                </a:prstGeom>
                <a:solidFill>
                  <a:srgbClr val="88888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75" name="Google Shape;575;p35"/>
                <p:cNvSpPr/>
                <p:nvPr/>
              </p:nvSpPr>
              <p:spPr>
                <a:xfrm rot="-5400000">
                  <a:off x="375907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76" name="Google Shape;576;p35"/>
                <p:cNvSpPr/>
                <p:nvPr/>
              </p:nvSpPr>
              <p:spPr>
                <a:xfrm rot="-5400000">
                  <a:off x="386557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77" name="Google Shape;577;p35"/>
                <p:cNvSpPr/>
                <p:nvPr/>
              </p:nvSpPr>
              <p:spPr>
                <a:xfrm rot="-5400000">
                  <a:off x="395592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578" name="Google Shape;578;p35"/>
              <p:cNvGrpSpPr/>
              <p:nvPr/>
            </p:nvGrpSpPr>
            <p:grpSpPr>
              <a:xfrm>
                <a:off x="3646875" y="4006600"/>
                <a:ext cx="409850" cy="95100"/>
                <a:chOff x="3646875" y="4101700"/>
                <a:chExt cx="409850" cy="95100"/>
              </a:xfrm>
            </p:grpSpPr>
            <p:sp>
              <p:nvSpPr>
                <p:cNvPr id="579" name="Google Shape;579;p35"/>
                <p:cNvSpPr/>
                <p:nvPr/>
              </p:nvSpPr>
              <p:spPr>
                <a:xfrm rot="-5400000">
                  <a:off x="365257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80" name="Google Shape;580;p35"/>
                <p:cNvSpPr/>
                <p:nvPr/>
              </p:nvSpPr>
              <p:spPr>
                <a:xfrm rot="-5400000">
                  <a:off x="375907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81" name="Google Shape;581;p35"/>
                <p:cNvSpPr/>
                <p:nvPr/>
              </p:nvSpPr>
              <p:spPr>
                <a:xfrm rot="-5400000">
                  <a:off x="3865575" y="4096000"/>
                  <a:ext cx="95100" cy="106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82" name="Google Shape;582;p35"/>
                <p:cNvSpPr/>
                <p:nvPr/>
              </p:nvSpPr>
              <p:spPr>
                <a:xfrm rot="-5400000">
                  <a:off x="3955925" y="4096000"/>
                  <a:ext cx="95100" cy="1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sp>
          <p:nvSpPr>
            <p:cNvPr id="583" name="Google Shape;583;p35"/>
            <p:cNvSpPr txBox="1"/>
            <p:nvPr/>
          </p:nvSpPr>
          <p:spPr>
            <a:xfrm>
              <a:off x="3593600" y="3566900"/>
              <a:ext cx="4098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alibri"/>
                  <a:ea typeface="Calibri"/>
                  <a:cs typeface="Calibri"/>
                  <a:sym typeface="Calibri"/>
                </a:rPr>
                <a:t>Adj</a:t>
              </a:r>
              <a:endParaRPr sz="1000">
                <a:solidFill>
                  <a:schemeClr val="dk1"/>
                </a:solidFill>
                <a:latin typeface="Calibri"/>
                <a:ea typeface="Calibri"/>
                <a:cs typeface="Calibri"/>
                <a:sym typeface="Calibri"/>
              </a:endParaRPr>
            </a:p>
          </p:txBody>
        </p:sp>
      </p:grpSp>
      <p:sp>
        <p:nvSpPr>
          <p:cNvPr id="584" name="Google Shape;584;p35"/>
          <p:cNvSpPr txBox="1"/>
          <p:nvPr/>
        </p:nvSpPr>
        <p:spPr>
          <a:xfrm>
            <a:off x="6979700" y="3762025"/>
            <a:ext cx="13266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Calibri"/>
                <a:ea typeface="Calibri"/>
                <a:cs typeface="Calibri"/>
                <a:sym typeface="Calibri"/>
              </a:rPr>
              <a:t>Predictions</a:t>
            </a:r>
            <a:endParaRPr sz="1900">
              <a:solidFill>
                <a:schemeClr val="dk1"/>
              </a:solidFill>
              <a:latin typeface="Calibri"/>
              <a:ea typeface="Calibri"/>
              <a:cs typeface="Calibri"/>
              <a:sym typeface="Calibri"/>
            </a:endParaRPr>
          </a:p>
        </p:txBody>
      </p:sp>
      <p:grpSp>
        <p:nvGrpSpPr>
          <p:cNvPr id="585" name="Google Shape;585;p35"/>
          <p:cNvGrpSpPr/>
          <p:nvPr/>
        </p:nvGrpSpPr>
        <p:grpSpPr>
          <a:xfrm>
            <a:off x="4574675" y="2257100"/>
            <a:ext cx="3053475" cy="1270475"/>
            <a:chOff x="4346075" y="1876100"/>
            <a:chExt cx="3053475" cy="1270475"/>
          </a:xfrm>
        </p:grpSpPr>
        <p:cxnSp>
          <p:nvCxnSpPr>
            <p:cNvPr id="586" name="Google Shape;586;p35"/>
            <p:cNvCxnSpPr/>
            <p:nvPr/>
          </p:nvCxnSpPr>
          <p:spPr>
            <a:xfrm flipH="1" rot="-5400000">
              <a:off x="6831500" y="2578525"/>
              <a:ext cx="861900" cy="274200"/>
            </a:xfrm>
            <a:prstGeom prst="bentConnector3">
              <a:avLst>
                <a:gd fmla="val 0" name="adj1"/>
              </a:avLst>
            </a:prstGeom>
            <a:noFill/>
            <a:ln cap="flat" cmpd="sng" w="9525">
              <a:solidFill>
                <a:schemeClr val="dk2"/>
              </a:solidFill>
              <a:prstDash val="solid"/>
              <a:round/>
              <a:headEnd len="med" w="med" type="triangle"/>
              <a:tailEnd len="med" w="med" type="none"/>
            </a:ln>
          </p:spPr>
        </p:cxnSp>
        <p:sp>
          <p:nvSpPr>
            <p:cNvPr id="587" name="Google Shape;587;p35"/>
            <p:cNvSpPr/>
            <p:nvPr/>
          </p:nvSpPr>
          <p:spPr>
            <a:xfrm>
              <a:off x="4346075" y="1876100"/>
              <a:ext cx="2723400" cy="8172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588" name="Google Shape;588;p35"/>
            <p:cNvCxnSpPr/>
            <p:nvPr/>
          </p:nvCxnSpPr>
          <p:spPr>
            <a:xfrm>
              <a:off x="5416150" y="2833175"/>
              <a:ext cx="5700" cy="307800"/>
            </a:xfrm>
            <a:prstGeom prst="straightConnector1">
              <a:avLst/>
            </a:prstGeom>
            <a:noFill/>
            <a:ln cap="flat" cmpd="sng" w="9525">
              <a:solidFill>
                <a:schemeClr val="dk2"/>
              </a:solidFill>
              <a:prstDash val="solid"/>
              <a:round/>
              <a:headEnd len="med" w="med" type="none"/>
              <a:tailEnd len="med" w="med" type="triangle"/>
            </a:ln>
          </p:spPr>
        </p:cxnSp>
        <p:sp>
          <p:nvSpPr>
            <p:cNvPr id="589" name="Google Shape;589;p35"/>
            <p:cNvSpPr txBox="1"/>
            <p:nvPr/>
          </p:nvSpPr>
          <p:spPr>
            <a:xfrm>
              <a:off x="4439000" y="1876100"/>
              <a:ext cx="510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alibri"/>
                  <a:ea typeface="Calibri"/>
                  <a:cs typeface="Calibri"/>
                  <a:sym typeface="Calibri"/>
                </a:rPr>
                <a:t>Feature mask</a:t>
              </a:r>
              <a:endParaRPr sz="800">
                <a:solidFill>
                  <a:schemeClr val="dk1"/>
                </a:solidFill>
                <a:latin typeface="Calibri"/>
                <a:ea typeface="Calibri"/>
                <a:cs typeface="Calibri"/>
                <a:sym typeface="Calibri"/>
              </a:endParaRPr>
            </a:p>
          </p:txBody>
        </p:sp>
        <p:sp>
          <p:nvSpPr>
            <p:cNvPr id="590" name="Google Shape;590;p35"/>
            <p:cNvSpPr txBox="1"/>
            <p:nvPr/>
          </p:nvSpPr>
          <p:spPr>
            <a:xfrm>
              <a:off x="5505800" y="1876100"/>
              <a:ext cx="510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alibri"/>
                  <a:ea typeface="Calibri"/>
                  <a:cs typeface="Calibri"/>
                  <a:sym typeface="Calibri"/>
                </a:rPr>
                <a:t>Edge</a:t>
              </a:r>
              <a:r>
                <a:rPr lang="en" sz="800">
                  <a:solidFill>
                    <a:schemeClr val="dk1"/>
                  </a:solidFill>
                  <a:latin typeface="Calibri"/>
                  <a:ea typeface="Calibri"/>
                  <a:cs typeface="Calibri"/>
                  <a:sym typeface="Calibri"/>
                </a:rPr>
                <a:t> mask</a:t>
              </a:r>
              <a:endParaRPr sz="800">
                <a:solidFill>
                  <a:schemeClr val="dk1"/>
                </a:solidFill>
                <a:latin typeface="Calibri"/>
                <a:ea typeface="Calibri"/>
                <a:cs typeface="Calibri"/>
                <a:sym typeface="Calibri"/>
              </a:endParaRPr>
            </a:p>
          </p:txBody>
        </p:sp>
        <p:sp>
          <p:nvSpPr>
            <p:cNvPr id="591" name="Google Shape;591;p35"/>
            <p:cNvSpPr txBox="1"/>
            <p:nvPr/>
          </p:nvSpPr>
          <p:spPr>
            <a:xfrm>
              <a:off x="6420200" y="1876100"/>
              <a:ext cx="510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alibri"/>
                  <a:ea typeface="Calibri"/>
                  <a:cs typeface="Calibri"/>
                  <a:sym typeface="Calibri"/>
                </a:rPr>
                <a:t>Node</a:t>
              </a:r>
              <a:r>
                <a:rPr lang="en" sz="800">
                  <a:solidFill>
                    <a:schemeClr val="dk1"/>
                  </a:solidFill>
                  <a:latin typeface="Calibri"/>
                  <a:ea typeface="Calibri"/>
                  <a:cs typeface="Calibri"/>
                  <a:sym typeface="Calibri"/>
                </a:rPr>
                <a:t> mask</a:t>
              </a:r>
              <a:endParaRPr sz="800">
                <a:solidFill>
                  <a:schemeClr val="dk1"/>
                </a:solidFill>
                <a:latin typeface="Calibri"/>
                <a:ea typeface="Calibri"/>
                <a:cs typeface="Calibri"/>
                <a:sym typeface="Calibri"/>
              </a:endParaRPr>
            </a:p>
          </p:txBody>
        </p:sp>
        <p:grpSp>
          <p:nvGrpSpPr>
            <p:cNvPr id="592" name="Google Shape;592;p35"/>
            <p:cNvGrpSpPr/>
            <p:nvPr/>
          </p:nvGrpSpPr>
          <p:grpSpPr>
            <a:xfrm>
              <a:off x="4472425" y="2385425"/>
              <a:ext cx="467100" cy="179100"/>
              <a:chOff x="4472425" y="2385425"/>
              <a:chExt cx="467100" cy="179100"/>
            </a:xfrm>
          </p:grpSpPr>
          <p:sp>
            <p:nvSpPr>
              <p:cNvPr id="593" name="Google Shape;593;p35"/>
              <p:cNvSpPr/>
              <p:nvPr/>
            </p:nvSpPr>
            <p:spPr>
              <a:xfrm>
                <a:off x="4472425" y="2385425"/>
                <a:ext cx="162300" cy="17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94" name="Google Shape;594;p35"/>
              <p:cNvSpPr/>
              <p:nvPr/>
            </p:nvSpPr>
            <p:spPr>
              <a:xfrm>
                <a:off x="4624825" y="2385425"/>
                <a:ext cx="162300" cy="17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95" name="Google Shape;595;p35"/>
              <p:cNvSpPr/>
              <p:nvPr/>
            </p:nvSpPr>
            <p:spPr>
              <a:xfrm>
                <a:off x="4777225" y="2385425"/>
                <a:ext cx="162300" cy="17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596" name="Google Shape;596;p35"/>
            <p:cNvGrpSpPr/>
            <p:nvPr/>
          </p:nvGrpSpPr>
          <p:grpSpPr>
            <a:xfrm>
              <a:off x="4409700" y="2321075"/>
              <a:ext cx="629400" cy="307800"/>
              <a:chOff x="3876300" y="1863875"/>
              <a:chExt cx="629400" cy="307800"/>
            </a:xfrm>
          </p:grpSpPr>
          <p:sp>
            <p:nvSpPr>
              <p:cNvPr id="597" name="Google Shape;597;p35"/>
              <p:cNvSpPr txBox="1"/>
              <p:nvPr/>
            </p:nvSpPr>
            <p:spPr>
              <a:xfrm>
                <a:off x="3876300" y="1863875"/>
                <a:ext cx="324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0.9</a:t>
                </a:r>
                <a:endParaRPr sz="600">
                  <a:solidFill>
                    <a:schemeClr val="dk1"/>
                  </a:solidFill>
                  <a:latin typeface="Calibri"/>
                  <a:ea typeface="Calibri"/>
                  <a:cs typeface="Calibri"/>
                  <a:sym typeface="Calibri"/>
                </a:endParaRPr>
              </a:p>
            </p:txBody>
          </p:sp>
          <p:sp>
            <p:nvSpPr>
              <p:cNvPr id="598" name="Google Shape;598;p35"/>
              <p:cNvSpPr txBox="1"/>
              <p:nvPr/>
            </p:nvSpPr>
            <p:spPr>
              <a:xfrm>
                <a:off x="4028700" y="1863875"/>
                <a:ext cx="324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0.7</a:t>
                </a:r>
                <a:endParaRPr sz="600">
                  <a:solidFill>
                    <a:schemeClr val="dk1"/>
                  </a:solidFill>
                  <a:latin typeface="Calibri"/>
                  <a:ea typeface="Calibri"/>
                  <a:cs typeface="Calibri"/>
                  <a:sym typeface="Calibri"/>
                </a:endParaRPr>
              </a:p>
            </p:txBody>
          </p:sp>
          <p:sp>
            <p:nvSpPr>
              <p:cNvPr id="599" name="Google Shape;599;p35"/>
              <p:cNvSpPr txBox="1"/>
              <p:nvPr/>
            </p:nvSpPr>
            <p:spPr>
              <a:xfrm>
                <a:off x="4181100" y="1863875"/>
                <a:ext cx="324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0.9</a:t>
                </a:r>
                <a:endParaRPr sz="600">
                  <a:solidFill>
                    <a:schemeClr val="dk1"/>
                  </a:solidFill>
                  <a:latin typeface="Calibri"/>
                  <a:ea typeface="Calibri"/>
                  <a:cs typeface="Calibri"/>
                  <a:sym typeface="Calibri"/>
                </a:endParaRPr>
              </a:p>
            </p:txBody>
          </p:sp>
        </p:grpSp>
        <p:sp>
          <p:nvSpPr>
            <p:cNvPr id="600" name="Google Shape;600;p35"/>
            <p:cNvSpPr/>
            <p:nvPr/>
          </p:nvSpPr>
          <p:spPr>
            <a:xfrm>
              <a:off x="5822738" y="2300375"/>
              <a:ext cx="114600" cy="1176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01" name="Google Shape;601;p35"/>
            <p:cNvSpPr/>
            <p:nvPr/>
          </p:nvSpPr>
          <p:spPr>
            <a:xfrm>
              <a:off x="5587075" y="2416850"/>
              <a:ext cx="114600" cy="1176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02" name="Google Shape;602;p35"/>
            <p:cNvSpPr/>
            <p:nvPr/>
          </p:nvSpPr>
          <p:spPr>
            <a:xfrm>
              <a:off x="5822738" y="2534450"/>
              <a:ext cx="114600" cy="11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03" name="Google Shape;603;p35"/>
            <p:cNvSpPr/>
            <p:nvPr/>
          </p:nvSpPr>
          <p:spPr>
            <a:xfrm>
              <a:off x="5276700" y="2473475"/>
              <a:ext cx="114600" cy="117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604" name="Google Shape;604;p35"/>
            <p:cNvCxnSpPr>
              <a:stCxn id="601" idx="7"/>
              <a:endCxn id="600" idx="2"/>
            </p:cNvCxnSpPr>
            <p:nvPr/>
          </p:nvCxnSpPr>
          <p:spPr>
            <a:xfrm flipH="1" rot="10800000">
              <a:off x="5684892" y="2359072"/>
              <a:ext cx="137700" cy="750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35"/>
            <p:cNvCxnSpPr>
              <a:endCxn id="602" idx="0"/>
            </p:cNvCxnSpPr>
            <p:nvPr/>
          </p:nvCxnSpPr>
          <p:spPr>
            <a:xfrm>
              <a:off x="5880038" y="2418050"/>
              <a:ext cx="0" cy="1164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35"/>
            <p:cNvCxnSpPr>
              <a:stCxn id="601" idx="5"/>
              <a:endCxn id="602" idx="2"/>
            </p:cNvCxnSpPr>
            <p:nvPr/>
          </p:nvCxnSpPr>
          <p:spPr>
            <a:xfrm>
              <a:off x="5684892" y="2517228"/>
              <a:ext cx="137700" cy="759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35"/>
            <p:cNvCxnSpPr>
              <a:stCxn id="603" idx="6"/>
              <a:endCxn id="601" idx="2"/>
            </p:cNvCxnSpPr>
            <p:nvPr/>
          </p:nvCxnSpPr>
          <p:spPr>
            <a:xfrm flipH="1" rot="10800000">
              <a:off x="5391300" y="2475575"/>
              <a:ext cx="195900" cy="56700"/>
            </a:xfrm>
            <a:prstGeom prst="straightConnector1">
              <a:avLst/>
            </a:prstGeom>
            <a:noFill/>
            <a:ln cap="flat" cmpd="sng" w="9525">
              <a:solidFill>
                <a:schemeClr val="dk2"/>
              </a:solidFill>
              <a:prstDash val="solid"/>
              <a:round/>
              <a:headEnd len="med" w="med" type="none"/>
              <a:tailEnd len="med" w="med" type="none"/>
            </a:ln>
          </p:spPr>
        </p:cxnSp>
        <p:sp>
          <p:nvSpPr>
            <p:cNvPr id="608" name="Google Shape;608;p35"/>
            <p:cNvSpPr txBox="1"/>
            <p:nvPr/>
          </p:nvSpPr>
          <p:spPr>
            <a:xfrm>
              <a:off x="5628900" y="2168675"/>
              <a:ext cx="1959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1</a:t>
              </a:r>
              <a:endParaRPr sz="600">
                <a:solidFill>
                  <a:schemeClr val="dk1"/>
                </a:solidFill>
                <a:latin typeface="Calibri"/>
                <a:ea typeface="Calibri"/>
                <a:cs typeface="Calibri"/>
                <a:sym typeface="Calibri"/>
              </a:endParaRPr>
            </a:p>
          </p:txBody>
        </p:sp>
        <p:sp>
          <p:nvSpPr>
            <p:cNvPr id="609" name="Google Shape;609;p35"/>
            <p:cNvSpPr txBox="1"/>
            <p:nvPr/>
          </p:nvSpPr>
          <p:spPr>
            <a:xfrm>
              <a:off x="5839925" y="2347775"/>
              <a:ext cx="2085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0</a:t>
              </a:r>
              <a:endParaRPr sz="600">
                <a:solidFill>
                  <a:schemeClr val="dk1"/>
                </a:solidFill>
                <a:latin typeface="Calibri"/>
                <a:ea typeface="Calibri"/>
                <a:cs typeface="Calibri"/>
                <a:sym typeface="Calibri"/>
              </a:endParaRPr>
            </a:p>
          </p:txBody>
        </p:sp>
        <p:sp>
          <p:nvSpPr>
            <p:cNvPr id="610" name="Google Shape;610;p35"/>
            <p:cNvSpPr txBox="1"/>
            <p:nvPr/>
          </p:nvSpPr>
          <p:spPr>
            <a:xfrm>
              <a:off x="5552700" y="2491850"/>
              <a:ext cx="2325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1</a:t>
              </a:r>
              <a:endParaRPr sz="600">
                <a:solidFill>
                  <a:schemeClr val="dk1"/>
                </a:solidFill>
                <a:latin typeface="Calibri"/>
                <a:ea typeface="Calibri"/>
                <a:cs typeface="Calibri"/>
                <a:sym typeface="Calibri"/>
              </a:endParaRPr>
            </a:p>
          </p:txBody>
        </p:sp>
        <p:sp>
          <p:nvSpPr>
            <p:cNvPr id="611" name="Google Shape;611;p35"/>
            <p:cNvSpPr txBox="1"/>
            <p:nvPr/>
          </p:nvSpPr>
          <p:spPr>
            <a:xfrm>
              <a:off x="5297275" y="2284675"/>
              <a:ext cx="2085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1</a:t>
              </a:r>
              <a:endParaRPr sz="600">
                <a:solidFill>
                  <a:schemeClr val="dk1"/>
                </a:solidFill>
                <a:latin typeface="Calibri"/>
                <a:ea typeface="Calibri"/>
                <a:cs typeface="Calibri"/>
                <a:sym typeface="Calibri"/>
              </a:endParaRPr>
            </a:p>
          </p:txBody>
        </p:sp>
        <p:sp>
          <p:nvSpPr>
            <p:cNvPr id="612" name="Google Shape;612;p35"/>
            <p:cNvSpPr/>
            <p:nvPr/>
          </p:nvSpPr>
          <p:spPr>
            <a:xfrm>
              <a:off x="6249675" y="2385425"/>
              <a:ext cx="162300" cy="179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13" name="Google Shape;613;p35"/>
            <p:cNvSpPr/>
            <p:nvPr/>
          </p:nvSpPr>
          <p:spPr>
            <a:xfrm>
              <a:off x="6402075" y="2385425"/>
              <a:ext cx="162300" cy="17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14" name="Google Shape;614;p35"/>
            <p:cNvSpPr/>
            <p:nvPr/>
          </p:nvSpPr>
          <p:spPr>
            <a:xfrm>
              <a:off x="6554475" y="2385425"/>
              <a:ext cx="162300" cy="179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15" name="Google Shape;615;p35"/>
            <p:cNvSpPr/>
            <p:nvPr/>
          </p:nvSpPr>
          <p:spPr>
            <a:xfrm>
              <a:off x="6706875" y="2385425"/>
              <a:ext cx="162300" cy="179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616" name="Google Shape;616;p35"/>
            <p:cNvGrpSpPr/>
            <p:nvPr/>
          </p:nvGrpSpPr>
          <p:grpSpPr>
            <a:xfrm>
              <a:off x="6172900" y="2321075"/>
              <a:ext cx="629400" cy="307800"/>
              <a:chOff x="3876300" y="1863875"/>
              <a:chExt cx="629400" cy="307800"/>
            </a:xfrm>
          </p:grpSpPr>
          <p:sp>
            <p:nvSpPr>
              <p:cNvPr id="617" name="Google Shape;617;p35"/>
              <p:cNvSpPr txBox="1"/>
              <p:nvPr/>
            </p:nvSpPr>
            <p:spPr>
              <a:xfrm>
                <a:off x="3876300" y="1863875"/>
                <a:ext cx="324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0.9</a:t>
                </a:r>
                <a:endParaRPr sz="600">
                  <a:solidFill>
                    <a:schemeClr val="dk1"/>
                  </a:solidFill>
                  <a:latin typeface="Calibri"/>
                  <a:ea typeface="Calibri"/>
                  <a:cs typeface="Calibri"/>
                  <a:sym typeface="Calibri"/>
                </a:endParaRPr>
              </a:p>
            </p:txBody>
          </p:sp>
          <p:sp>
            <p:nvSpPr>
              <p:cNvPr id="618" name="Google Shape;618;p35"/>
              <p:cNvSpPr txBox="1"/>
              <p:nvPr/>
            </p:nvSpPr>
            <p:spPr>
              <a:xfrm>
                <a:off x="4028700" y="1863875"/>
                <a:ext cx="324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0.7</a:t>
                </a:r>
                <a:endParaRPr sz="600">
                  <a:solidFill>
                    <a:schemeClr val="dk1"/>
                  </a:solidFill>
                  <a:latin typeface="Calibri"/>
                  <a:ea typeface="Calibri"/>
                  <a:cs typeface="Calibri"/>
                  <a:sym typeface="Calibri"/>
                </a:endParaRPr>
              </a:p>
            </p:txBody>
          </p:sp>
          <p:sp>
            <p:nvSpPr>
              <p:cNvPr id="619" name="Google Shape;619;p35"/>
              <p:cNvSpPr txBox="1"/>
              <p:nvPr/>
            </p:nvSpPr>
            <p:spPr>
              <a:xfrm>
                <a:off x="4181100" y="1863875"/>
                <a:ext cx="324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0.1</a:t>
                </a:r>
                <a:endParaRPr sz="600">
                  <a:solidFill>
                    <a:schemeClr val="dk1"/>
                  </a:solidFill>
                  <a:latin typeface="Calibri"/>
                  <a:ea typeface="Calibri"/>
                  <a:cs typeface="Calibri"/>
                  <a:sym typeface="Calibri"/>
                </a:endParaRPr>
              </a:p>
            </p:txBody>
          </p:sp>
        </p:grpSp>
        <p:sp>
          <p:nvSpPr>
            <p:cNvPr id="620" name="Google Shape;620;p35"/>
            <p:cNvSpPr txBox="1"/>
            <p:nvPr/>
          </p:nvSpPr>
          <p:spPr>
            <a:xfrm>
              <a:off x="6630100" y="2321075"/>
              <a:ext cx="324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0.0</a:t>
              </a:r>
              <a:endParaRPr sz="6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6"/>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Explainable AI</a:t>
            </a:r>
            <a:endParaRPr/>
          </a:p>
        </p:txBody>
      </p:sp>
      <p:sp>
        <p:nvSpPr>
          <p:cNvPr id="626" name="Google Shape;626;p36"/>
          <p:cNvSpPr txBox="1"/>
          <p:nvPr>
            <p:ph idx="1" type="body"/>
          </p:nvPr>
        </p:nvSpPr>
        <p:spPr>
          <a:xfrm>
            <a:off x="457200" y="874500"/>
            <a:ext cx="5001300" cy="3394500"/>
          </a:xfrm>
          <a:prstGeom prst="rect">
            <a:avLst/>
          </a:prstGeom>
        </p:spPr>
        <p:txBody>
          <a:bodyPr anchorCtr="0" anchor="t" bIns="34275" lIns="68575" spcFirstLastPara="1" rIns="68575" wrap="square" tIns="34275">
            <a:noAutofit/>
          </a:bodyPr>
          <a:lstStyle/>
          <a:p>
            <a:pPr indent="-304800" lvl="0" marL="457200" rtl="0" algn="l">
              <a:spcBef>
                <a:spcPts val="300"/>
              </a:spcBef>
              <a:spcAft>
                <a:spcPts val="0"/>
              </a:spcAft>
              <a:buSzPts val="1200"/>
              <a:buChar char="•"/>
            </a:pPr>
            <a:r>
              <a:rPr lang="en" sz="2200"/>
              <a:t>Explain how model makes prediction, without necessarily understanding the inner mechanics </a:t>
            </a:r>
            <a:endParaRPr sz="2200"/>
          </a:p>
          <a:p>
            <a:pPr indent="-368300" lvl="0" marL="457200" rtl="0" algn="l">
              <a:spcBef>
                <a:spcPts val="0"/>
              </a:spcBef>
              <a:spcAft>
                <a:spcPts val="0"/>
              </a:spcAft>
              <a:buSzPts val="2200"/>
              <a:buChar char="•"/>
            </a:pPr>
            <a:r>
              <a:rPr lang="en" sz="1900"/>
              <a:t>Model-agnostic (need only outputs) vs model specific</a:t>
            </a:r>
            <a:endParaRPr sz="2200"/>
          </a:p>
          <a:p>
            <a:pPr indent="-304800" lvl="0" marL="457200" rtl="0" algn="l">
              <a:spcBef>
                <a:spcPts val="0"/>
              </a:spcBef>
              <a:spcAft>
                <a:spcPts val="0"/>
              </a:spcAft>
              <a:buSzPts val="1200"/>
              <a:buChar char="•"/>
            </a:pPr>
            <a:r>
              <a:rPr lang="en" sz="2200"/>
              <a:t>Some models are interpretable by nature </a:t>
            </a:r>
            <a:endParaRPr sz="2200"/>
          </a:p>
          <a:p>
            <a:pPr indent="-304800" lvl="1" marL="914400" rtl="0" algn="l">
              <a:spcBef>
                <a:spcPts val="0"/>
              </a:spcBef>
              <a:spcAft>
                <a:spcPts val="0"/>
              </a:spcAft>
              <a:buSzPts val="1200"/>
              <a:buChar char="–"/>
            </a:pPr>
            <a:r>
              <a:rPr lang="en" sz="1900"/>
              <a:t>e.g. decision tree</a:t>
            </a:r>
            <a:endParaRPr sz="1900"/>
          </a:p>
          <a:p>
            <a:pPr indent="0" lvl="0" marL="0" rtl="0" algn="l">
              <a:spcBef>
                <a:spcPts val="300"/>
              </a:spcBef>
              <a:spcAft>
                <a:spcPts val="0"/>
              </a:spcAft>
              <a:buNone/>
            </a:pPr>
            <a:r>
              <a:t/>
            </a:r>
            <a:endParaRPr sz="1900"/>
          </a:p>
        </p:txBody>
      </p:sp>
      <p:pic>
        <p:nvPicPr>
          <p:cNvPr id="627" name="Google Shape;627;p36"/>
          <p:cNvPicPr preferRelativeResize="0"/>
          <p:nvPr/>
        </p:nvPicPr>
        <p:blipFill>
          <a:blip r:embed="rId3">
            <a:alphaModFix/>
          </a:blip>
          <a:stretch>
            <a:fillRect/>
          </a:stretch>
        </p:blipFill>
        <p:spPr>
          <a:xfrm>
            <a:off x="5503046" y="1404050"/>
            <a:ext cx="3311751" cy="2942699"/>
          </a:xfrm>
          <a:prstGeom prst="rect">
            <a:avLst/>
          </a:prstGeom>
          <a:noFill/>
          <a:ln>
            <a:noFill/>
          </a:ln>
        </p:spPr>
      </p:pic>
      <p:sp>
        <p:nvSpPr>
          <p:cNvPr id="628" name="Google Shape;628;p36"/>
          <p:cNvSpPr txBox="1"/>
          <p:nvPr/>
        </p:nvSpPr>
        <p:spPr>
          <a:xfrm>
            <a:off x="5832300" y="4194350"/>
            <a:ext cx="3311700" cy="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alibri"/>
                <a:ea typeface="Calibri"/>
                <a:cs typeface="Calibri"/>
                <a:sym typeface="Calibri"/>
              </a:rPr>
              <a:t>https://nl.mathworks.com/discovery/interpretability.html</a:t>
            </a:r>
            <a:endParaRPr sz="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7"/>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Explainable AI</a:t>
            </a:r>
            <a:endParaRPr/>
          </a:p>
        </p:txBody>
      </p:sp>
      <p:sp>
        <p:nvSpPr>
          <p:cNvPr id="634" name="Google Shape;634;p37"/>
          <p:cNvSpPr txBox="1"/>
          <p:nvPr>
            <p:ph idx="1" type="body"/>
          </p:nvPr>
        </p:nvSpPr>
        <p:spPr>
          <a:xfrm>
            <a:off x="457200" y="874500"/>
            <a:ext cx="5001300" cy="3394500"/>
          </a:xfrm>
          <a:prstGeom prst="rect">
            <a:avLst/>
          </a:prstGeom>
        </p:spPr>
        <p:txBody>
          <a:bodyPr anchorCtr="0" anchor="t" bIns="34275" lIns="68575" spcFirstLastPara="1" rIns="68575" wrap="square" tIns="34275">
            <a:noAutofit/>
          </a:bodyPr>
          <a:lstStyle/>
          <a:p>
            <a:pPr indent="-304800" lvl="0" marL="457200" rtl="0" algn="l">
              <a:spcBef>
                <a:spcPts val="300"/>
              </a:spcBef>
              <a:spcAft>
                <a:spcPts val="0"/>
              </a:spcAft>
              <a:buSzPts val="1200"/>
              <a:buChar char="•"/>
            </a:pPr>
            <a:r>
              <a:rPr lang="en" sz="2200"/>
              <a:t>Explain how model makes prediction, without necessarily understanding the inner mechanics </a:t>
            </a:r>
            <a:endParaRPr sz="2200"/>
          </a:p>
          <a:p>
            <a:pPr indent="-304800" lvl="0" marL="457200" rtl="0" algn="l">
              <a:spcBef>
                <a:spcPts val="0"/>
              </a:spcBef>
              <a:spcAft>
                <a:spcPts val="0"/>
              </a:spcAft>
              <a:buSzPts val="1200"/>
              <a:buChar char="•"/>
            </a:pPr>
            <a:r>
              <a:rPr lang="en" sz="2200"/>
              <a:t>Some models are interpretable by nature </a:t>
            </a:r>
            <a:endParaRPr sz="2200"/>
          </a:p>
          <a:p>
            <a:pPr indent="-304800" lvl="1" marL="914400" rtl="0" algn="l">
              <a:spcBef>
                <a:spcPts val="0"/>
              </a:spcBef>
              <a:spcAft>
                <a:spcPts val="0"/>
              </a:spcAft>
              <a:buSzPts val="1200"/>
              <a:buChar char="–"/>
            </a:pPr>
            <a:r>
              <a:rPr lang="en" sz="1900"/>
              <a:t>e.g. decision tree</a:t>
            </a:r>
            <a:endParaRPr sz="1900"/>
          </a:p>
          <a:p>
            <a:pPr indent="-304800" lvl="0" marL="457200" rtl="0" algn="l">
              <a:spcBef>
                <a:spcPts val="0"/>
              </a:spcBef>
              <a:spcAft>
                <a:spcPts val="0"/>
              </a:spcAft>
              <a:buSzPts val="1200"/>
              <a:buChar char="•"/>
            </a:pPr>
            <a:r>
              <a:rPr b="1" lang="en" sz="2200"/>
              <a:t>Instance</a:t>
            </a:r>
            <a:r>
              <a:rPr lang="en" sz="2200"/>
              <a:t> (local) vs </a:t>
            </a:r>
            <a:r>
              <a:rPr b="1" lang="en" sz="2200"/>
              <a:t>Model</a:t>
            </a:r>
            <a:r>
              <a:rPr lang="en" sz="2200"/>
              <a:t> (global) </a:t>
            </a:r>
            <a:endParaRPr sz="2200"/>
          </a:p>
          <a:p>
            <a:pPr indent="-304800" lvl="1" marL="914400" rtl="0" algn="l">
              <a:spcBef>
                <a:spcPts val="0"/>
              </a:spcBef>
              <a:spcAft>
                <a:spcPts val="0"/>
              </a:spcAft>
              <a:buSzPts val="1200"/>
              <a:buChar char="–"/>
            </a:pPr>
            <a:r>
              <a:rPr lang="en" sz="1900"/>
              <a:t>Explanation at the level of an individual prediction or the most influential parameters from the whole model</a:t>
            </a:r>
            <a:endParaRPr sz="1900"/>
          </a:p>
        </p:txBody>
      </p:sp>
      <p:pic>
        <p:nvPicPr>
          <p:cNvPr id="635" name="Google Shape;635;p37"/>
          <p:cNvPicPr preferRelativeResize="0"/>
          <p:nvPr/>
        </p:nvPicPr>
        <p:blipFill rotWithShape="1">
          <a:blip r:embed="rId3">
            <a:alphaModFix/>
          </a:blip>
          <a:srcRect b="0" l="0" r="35207" t="0"/>
          <a:stretch/>
        </p:blipFill>
        <p:spPr>
          <a:xfrm>
            <a:off x="5323350" y="1653600"/>
            <a:ext cx="3283750" cy="2506825"/>
          </a:xfrm>
          <a:prstGeom prst="rect">
            <a:avLst/>
          </a:prstGeom>
          <a:noFill/>
          <a:ln>
            <a:noFill/>
          </a:ln>
        </p:spPr>
      </p:pic>
      <p:sp>
        <p:nvSpPr>
          <p:cNvPr id="636" name="Google Shape;636;p37"/>
          <p:cNvSpPr txBox="1"/>
          <p:nvPr/>
        </p:nvSpPr>
        <p:spPr>
          <a:xfrm>
            <a:off x="8013325" y="1765175"/>
            <a:ext cx="10998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Global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Interpretation</a:t>
            </a:r>
            <a:endParaRPr sz="1200">
              <a:solidFill>
                <a:schemeClr val="dk1"/>
              </a:solidFill>
              <a:latin typeface="Calibri"/>
              <a:ea typeface="Calibri"/>
              <a:cs typeface="Calibri"/>
              <a:sym typeface="Calibri"/>
            </a:endParaRPr>
          </a:p>
        </p:txBody>
      </p:sp>
      <p:sp>
        <p:nvSpPr>
          <p:cNvPr id="637" name="Google Shape;637;p37"/>
          <p:cNvSpPr txBox="1"/>
          <p:nvPr/>
        </p:nvSpPr>
        <p:spPr>
          <a:xfrm>
            <a:off x="8044200" y="2678563"/>
            <a:ext cx="10998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Local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Interpretation</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8"/>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GNN Explanations</a:t>
            </a:r>
            <a:endParaRPr/>
          </a:p>
        </p:txBody>
      </p:sp>
      <p:sp>
        <p:nvSpPr>
          <p:cNvPr id="643" name="Google Shape;643;p38"/>
          <p:cNvSpPr txBox="1"/>
          <p:nvPr>
            <p:ph idx="1" type="body"/>
          </p:nvPr>
        </p:nvSpPr>
        <p:spPr>
          <a:xfrm>
            <a:off x="228600" y="1123950"/>
            <a:ext cx="5833500" cy="3394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en"/>
              <a:t>Instance Level</a:t>
            </a:r>
            <a:endParaRPr b="1"/>
          </a:p>
          <a:p>
            <a:pPr indent="-279400" lvl="0" marL="457200" rtl="0" algn="l">
              <a:spcBef>
                <a:spcPts val="300"/>
              </a:spcBef>
              <a:spcAft>
                <a:spcPts val="0"/>
              </a:spcAft>
              <a:buSzPts val="800"/>
              <a:buChar char="-"/>
            </a:pPr>
            <a:r>
              <a:rPr b="1" lang="en" sz="1800"/>
              <a:t>Gradient based, </a:t>
            </a:r>
            <a:r>
              <a:rPr lang="en" sz="1800"/>
              <a:t>rely on gradients to determine input importance ,</a:t>
            </a:r>
            <a:r>
              <a:rPr b="1" lang="en" sz="1800"/>
              <a:t> </a:t>
            </a:r>
            <a:r>
              <a:rPr lang="en" sz="1600"/>
              <a:t>e</a:t>
            </a:r>
            <a:r>
              <a:rPr lang="en" sz="1600"/>
              <a:t>.g. CAM, Grad-CAM, Buided BP</a:t>
            </a:r>
            <a:endParaRPr sz="2200"/>
          </a:p>
        </p:txBody>
      </p:sp>
      <p:pic>
        <p:nvPicPr>
          <p:cNvPr id="644" name="Google Shape;644;p38">
            <a:hlinkClick r:id="rId3"/>
          </p:cNvPr>
          <p:cNvPicPr preferRelativeResize="0"/>
          <p:nvPr/>
        </p:nvPicPr>
        <p:blipFill rotWithShape="1">
          <a:blip r:embed="rId4">
            <a:alphaModFix/>
          </a:blip>
          <a:srcRect b="0" l="33234" r="32612" t="51219"/>
          <a:stretch/>
        </p:blipFill>
        <p:spPr>
          <a:xfrm>
            <a:off x="3348101" y="2378550"/>
            <a:ext cx="2562076" cy="2523225"/>
          </a:xfrm>
          <a:prstGeom prst="rect">
            <a:avLst/>
          </a:prstGeom>
          <a:noFill/>
          <a:ln>
            <a:noFill/>
          </a:ln>
        </p:spPr>
      </p:pic>
      <p:sp>
        <p:nvSpPr>
          <p:cNvPr id="645" name="Google Shape;645;p38"/>
          <p:cNvSpPr txBox="1"/>
          <p:nvPr/>
        </p:nvSpPr>
        <p:spPr>
          <a:xfrm>
            <a:off x="3576700" y="4861200"/>
            <a:ext cx="19428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dk1"/>
                </a:solidFill>
                <a:latin typeface="Calibri"/>
                <a:ea typeface="Calibri"/>
                <a:cs typeface="Calibri"/>
                <a:sym typeface="Calibri"/>
              </a:rPr>
              <a:t>https://github.com/ndey96/GCNN-Explainability</a:t>
            </a:r>
            <a:endParaRPr sz="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9"/>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GNN Explanations</a:t>
            </a:r>
            <a:endParaRPr/>
          </a:p>
        </p:txBody>
      </p:sp>
      <p:sp>
        <p:nvSpPr>
          <p:cNvPr id="651" name="Google Shape;651;p39"/>
          <p:cNvSpPr txBox="1"/>
          <p:nvPr>
            <p:ph idx="1" type="body"/>
          </p:nvPr>
        </p:nvSpPr>
        <p:spPr>
          <a:xfrm>
            <a:off x="313625" y="1081450"/>
            <a:ext cx="7853700" cy="3394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en"/>
              <a:t>Instance Level</a:t>
            </a:r>
            <a:endParaRPr b="1"/>
          </a:p>
          <a:p>
            <a:pPr indent="-279400" lvl="0" marL="457200" rtl="0" algn="l">
              <a:spcBef>
                <a:spcPts val="300"/>
              </a:spcBef>
              <a:spcAft>
                <a:spcPts val="0"/>
              </a:spcAft>
              <a:buSzPts val="800"/>
              <a:buChar char="-"/>
            </a:pPr>
            <a:r>
              <a:rPr b="1" lang="en" sz="1800"/>
              <a:t>Gradient based, </a:t>
            </a:r>
            <a:r>
              <a:rPr lang="en" sz="1800"/>
              <a:t>rely on gradients to determine input importance ,</a:t>
            </a:r>
            <a:r>
              <a:rPr b="1" lang="en" sz="1800"/>
              <a:t> </a:t>
            </a:r>
            <a:r>
              <a:rPr lang="en" sz="1600"/>
              <a:t>e.g. CAM, Grad-CAM, Buided BP</a:t>
            </a:r>
            <a:endParaRPr sz="1600"/>
          </a:p>
          <a:p>
            <a:pPr indent="-342900" lvl="0" marL="457200" rtl="0" algn="l">
              <a:spcBef>
                <a:spcPts val="0"/>
              </a:spcBef>
              <a:spcAft>
                <a:spcPts val="0"/>
              </a:spcAft>
              <a:buSzPts val="1800"/>
              <a:buChar char="-"/>
            </a:pPr>
            <a:r>
              <a:rPr b="1" lang="en" sz="1800"/>
              <a:t>Feature based, </a:t>
            </a:r>
            <a:r>
              <a:rPr lang="en" sz="1800"/>
              <a:t>rely on features and interpolation to determine input importance, e.g. GraphMask, SubgraphX, GNNExplainer</a:t>
            </a:r>
            <a:endParaRPr sz="2200"/>
          </a:p>
        </p:txBody>
      </p:sp>
      <p:pic>
        <p:nvPicPr>
          <p:cNvPr id="652" name="Google Shape;652;p39"/>
          <p:cNvPicPr preferRelativeResize="0"/>
          <p:nvPr/>
        </p:nvPicPr>
        <p:blipFill>
          <a:blip r:embed="rId3">
            <a:alphaModFix/>
          </a:blip>
          <a:stretch>
            <a:fillRect/>
          </a:stretch>
        </p:blipFill>
        <p:spPr>
          <a:xfrm>
            <a:off x="2075901" y="2951250"/>
            <a:ext cx="4168076" cy="1722750"/>
          </a:xfrm>
          <a:prstGeom prst="rect">
            <a:avLst/>
          </a:prstGeom>
          <a:noFill/>
          <a:ln>
            <a:noFill/>
          </a:ln>
        </p:spPr>
      </p:pic>
      <p:sp>
        <p:nvSpPr>
          <p:cNvPr id="653" name="Google Shape;653;p39"/>
          <p:cNvSpPr txBox="1"/>
          <p:nvPr/>
        </p:nvSpPr>
        <p:spPr>
          <a:xfrm>
            <a:off x="2103500" y="4674000"/>
            <a:ext cx="2020800" cy="1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Calibri"/>
                <a:ea typeface="Calibri"/>
                <a:cs typeface="Calibri"/>
                <a:sym typeface="Calibri"/>
              </a:rPr>
              <a:t>https://arxiv.org/pdf/2102.05152.pdf</a:t>
            </a:r>
            <a:endParaRPr sz="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0"/>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GNN Explanations</a:t>
            </a:r>
            <a:endParaRPr/>
          </a:p>
        </p:txBody>
      </p:sp>
      <p:sp>
        <p:nvSpPr>
          <p:cNvPr id="659" name="Google Shape;659;p40"/>
          <p:cNvSpPr txBox="1"/>
          <p:nvPr>
            <p:ph idx="1" type="body"/>
          </p:nvPr>
        </p:nvSpPr>
        <p:spPr>
          <a:xfrm>
            <a:off x="228600" y="1123950"/>
            <a:ext cx="8321400" cy="3394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en"/>
              <a:t>Instance Level</a:t>
            </a:r>
            <a:endParaRPr b="1"/>
          </a:p>
          <a:p>
            <a:pPr indent="-279400" lvl="0" marL="457200" rtl="0" algn="l">
              <a:spcBef>
                <a:spcPts val="300"/>
              </a:spcBef>
              <a:spcAft>
                <a:spcPts val="0"/>
              </a:spcAft>
              <a:buSzPts val="800"/>
              <a:buChar char="-"/>
            </a:pPr>
            <a:r>
              <a:rPr b="1" lang="en" sz="1800"/>
              <a:t>Gradient based, </a:t>
            </a:r>
            <a:r>
              <a:rPr lang="en" sz="1800"/>
              <a:t>rely on gradients to determine input importance ,</a:t>
            </a:r>
            <a:r>
              <a:rPr b="1" lang="en" sz="1800"/>
              <a:t> </a:t>
            </a:r>
            <a:r>
              <a:rPr lang="en" sz="1600"/>
              <a:t>e.g. CAM, Grad-CAM, Buided BP</a:t>
            </a:r>
            <a:endParaRPr sz="1600"/>
          </a:p>
          <a:p>
            <a:pPr indent="-342900" lvl="0" marL="457200" rtl="0" algn="l">
              <a:spcBef>
                <a:spcPts val="0"/>
              </a:spcBef>
              <a:spcAft>
                <a:spcPts val="0"/>
              </a:spcAft>
              <a:buSzPts val="1800"/>
              <a:buChar char="-"/>
            </a:pPr>
            <a:r>
              <a:rPr b="1" lang="en" sz="1800"/>
              <a:t>Feature based, </a:t>
            </a:r>
            <a:r>
              <a:rPr lang="en" sz="1800"/>
              <a:t>rely on features and interpolation to determine input importance, e.g. GraphMask, SubgraphX, GNNExplainer</a:t>
            </a:r>
            <a:endParaRPr sz="1800"/>
          </a:p>
          <a:p>
            <a:pPr indent="-279400" lvl="0" marL="457200" rtl="0" algn="l">
              <a:spcBef>
                <a:spcPts val="0"/>
              </a:spcBef>
              <a:spcAft>
                <a:spcPts val="0"/>
              </a:spcAft>
              <a:buSzPts val="800"/>
              <a:buChar char="-"/>
            </a:pPr>
            <a:r>
              <a:rPr b="1" lang="en" sz="1800"/>
              <a:t>Perturbation based, </a:t>
            </a:r>
            <a:r>
              <a:rPr lang="en" sz="1800"/>
              <a:t>examine output variations w.r.t. Input perturbations</a:t>
            </a:r>
            <a:endParaRPr sz="2200"/>
          </a:p>
        </p:txBody>
      </p:sp>
      <p:sp>
        <p:nvSpPr>
          <p:cNvPr id="660" name="Google Shape;660;p40"/>
          <p:cNvSpPr txBox="1"/>
          <p:nvPr/>
        </p:nvSpPr>
        <p:spPr>
          <a:xfrm>
            <a:off x="4004850" y="4723275"/>
            <a:ext cx="50337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u="sng">
                <a:solidFill>
                  <a:schemeClr val="hlink"/>
                </a:solidFill>
                <a:latin typeface="Calibri"/>
                <a:ea typeface="Calibri"/>
                <a:cs typeface="Calibri"/>
                <a:sym typeface="Calibri"/>
                <a:hlinkClick r:id="rId3"/>
              </a:rPr>
              <a:t>Yan et al, “Explainability in GNN: A Taxonomic Survey”</a:t>
            </a:r>
            <a:endParaRPr sz="1200">
              <a:solidFill>
                <a:schemeClr val="dk1"/>
              </a:solidFill>
              <a:latin typeface="Calibri"/>
              <a:ea typeface="Calibri"/>
              <a:cs typeface="Calibri"/>
              <a:sym typeface="Calibri"/>
            </a:endParaRPr>
          </a:p>
        </p:txBody>
      </p:sp>
      <p:pic>
        <p:nvPicPr>
          <p:cNvPr id="661" name="Google Shape;661;p40"/>
          <p:cNvPicPr preferRelativeResize="0"/>
          <p:nvPr/>
        </p:nvPicPr>
        <p:blipFill>
          <a:blip r:embed="rId4">
            <a:alphaModFix/>
          </a:blip>
          <a:stretch>
            <a:fillRect/>
          </a:stretch>
        </p:blipFill>
        <p:spPr>
          <a:xfrm>
            <a:off x="4275600" y="3073275"/>
            <a:ext cx="4603848" cy="1650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1"/>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GNN Explanations</a:t>
            </a:r>
            <a:endParaRPr/>
          </a:p>
        </p:txBody>
      </p:sp>
      <p:sp>
        <p:nvSpPr>
          <p:cNvPr id="667" name="Google Shape;667;p41"/>
          <p:cNvSpPr txBox="1"/>
          <p:nvPr>
            <p:ph idx="1" type="body"/>
          </p:nvPr>
        </p:nvSpPr>
        <p:spPr>
          <a:xfrm>
            <a:off x="228600" y="742950"/>
            <a:ext cx="8496900" cy="3394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en"/>
              <a:t>Instance Level</a:t>
            </a:r>
            <a:endParaRPr b="1"/>
          </a:p>
          <a:p>
            <a:pPr indent="-279400" lvl="0" marL="457200" rtl="0" algn="l">
              <a:spcBef>
                <a:spcPts val="300"/>
              </a:spcBef>
              <a:spcAft>
                <a:spcPts val="0"/>
              </a:spcAft>
              <a:buSzPts val="800"/>
              <a:buChar char="-"/>
            </a:pPr>
            <a:r>
              <a:rPr b="1" lang="en" sz="1800"/>
              <a:t>Gradient based, </a:t>
            </a:r>
            <a:r>
              <a:rPr lang="en" sz="1800"/>
              <a:t>rely on gradients to determine input importance ,</a:t>
            </a:r>
            <a:r>
              <a:rPr b="1" lang="en" sz="1800"/>
              <a:t> </a:t>
            </a:r>
            <a:r>
              <a:rPr lang="en" sz="1600"/>
              <a:t>e.g. CAM, Grad-CAM, Buided BP</a:t>
            </a:r>
            <a:endParaRPr sz="1600"/>
          </a:p>
          <a:p>
            <a:pPr indent="-342900" lvl="0" marL="457200" rtl="0" algn="l">
              <a:spcBef>
                <a:spcPts val="0"/>
              </a:spcBef>
              <a:spcAft>
                <a:spcPts val="0"/>
              </a:spcAft>
              <a:buSzPts val="1800"/>
              <a:buChar char="-"/>
            </a:pPr>
            <a:r>
              <a:rPr b="1" lang="en" sz="1800"/>
              <a:t>Feature based, </a:t>
            </a:r>
            <a:r>
              <a:rPr lang="en" sz="1800"/>
              <a:t>rely on features and interpolation to determine input importance, e.g. GraphMask, SubgraphX, GNNExplainer</a:t>
            </a:r>
            <a:endParaRPr sz="1800"/>
          </a:p>
          <a:p>
            <a:pPr indent="-279400" lvl="0" marL="457200" rtl="0" algn="l">
              <a:spcBef>
                <a:spcPts val="0"/>
              </a:spcBef>
              <a:spcAft>
                <a:spcPts val="0"/>
              </a:spcAft>
              <a:buSzPts val="800"/>
              <a:buChar char="-"/>
            </a:pPr>
            <a:r>
              <a:rPr b="1" lang="en" sz="1800"/>
              <a:t>Perturbation based, </a:t>
            </a:r>
            <a:r>
              <a:rPr lang="en" sz="1800"/>
              <a:t>examine output variations w.r.t. Input perturbations</a:t>
            </a:r>
            <a:endParaRPr sz="1800"/>
          </a:p>
          <a:p>
            <a:pPr indent="-279400" lvl="0" marL="457200" rtl="0" algn="l">
              <a:spcBef>
                <a:spcPts val="0"/>
              </a:spcBef>
              <a:spcAft>
                <a:spcPts val="0"/>
              </a:spcAft>
              <a:buSzPts val="800"/>
              <a:buChar char="-"/>
            </a:pPr>
            <a:r>
              <a:rPr b="1" lang="en" sz="1800"/>
              <a:t>Surrogate Model, </a:t>
            </a:r>
            <a:r>
              <a:rPr lang="en" sz="1800"/>
              <a:t>train a simpler, interpretable model to approximate predictions, e.g. GraphLIME</a:t>
            </a:r>
            <a:endParaRPr sz="2200"/>
          </a:p>
        </p:txBody>
      </p:sp>
      <p:sp>
        <p:nvSpPr>
          <p:cNvPr id="668" name="Google Shape;668;p41"/>
          <p:cNvSpPr txBox="1"/>
          <p:nvPr/>
        </p:nvSpPr>
        <p:spPr>
          <a:xfrm>
            <a:off x="4004850" y="4723275"/>
            <a:ext cx="50337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u="sng">
                <a:solidFill>
                  <a:schemeClr val="hlink"/>
                </a:solidFill>
                <a:latin typeface="Calibri"/>
                <a:ea typeface="Calibri"/>
                <a:cs typeface="Calibri"/>
                <a:sym typeface="Calibri"/>
                <a:hlinkClick r:id="rId3"/>
              </a:rPr>
              <a:t>Yan et al, “Explainability in GNN: A Taxonomic Survey”</a:t>
            </a:r>
            <a:endParaRPr sz="1200">
              <a:solidFill>
                <a:schemeClr val="dk1"/>
              </a:solidFill>
              <a:latin typeface="Calibri"/>
              <a:ea typeface="Calibri"/>
              <a:cs typeface="Calibri"/>
              <a:sym typeface="Calibri"/>
            </a:endParaRPr>
          </a:p>
        </p:txBody>
      </p:sp>
      <p:pic>
        <p:nvPicPr>
          <p:cNvPr id="669" name="Google Shape;669;p41"/>
          <p:cNvPicPr preferRelativeResize="0"/>
          <p:nvPr/>
        </p:nvPicPr>
        <p:blipFill>
          <a:blip r:embed="rId4">
            <a:alphaModFix/>
          </a:blip>
          <a:stretch>
            <a:fillRect/>
          </a:stretch>
        </p:blipFill>
        <p:spPr>
          <a:xfrm>
            <a:off x="3914975" y="2992710"/>
            <a:ext cx="5033700" cy="16561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12" name="Google Shape;112;p24"/>
          <p:cNvSpPr txBox="1"/>
          <p:nvPr/>
        </p:nvSpPr>
        <p:spPr>
          <a:xfrm>
            <a:off x="1943850" y="1706575"/>
            <a:ext cx="4771200" cy="264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 2024 by Michel Dumontier and the Institute of Data Science at Maastricht University is licensed under Attribution 4.0 International</a:t>
            </a:r>
            <a:endParaRPr sz="1000">
              <a:solidFill>
                <a:schemeClr val="dk1"/>
              </a:solidFill>
            </a:endParaRPr>
          </a:p>
          <a:p>
            <a:pPr indent="0" lvl="0" marL="0" rtl="0" algn="l">
              <a:spcBef>
                <a:spcPts val="0"/>
              </a:spcBef>
              <a:spcAft>
                <a:spcPts val="0"/>
              </a:spcAft>
              <a:buNone/>
            </a:pPr>
            <a:r>
              <a:rPr lang="en" sz="1000">
                <a:solidFill>
                  <a:schemeClr val="dk1"/>
                </a:solidFill>
              </a:rPr>
              <a:t>To view a copy of this license, visit </a:t>
            </a:r>
            <a:r>
              <a:rPr lang="en" sz="1000" u="sng">
                <a:solidFill>
                  <a:schemeClr val="hlink"/>
                </a:solidFill>
                <a:hlinkClick r:id="rId3"/>
              </a:rPr>
              <a:t>http://creativecommons.org/licenses/by/4.0/</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lang="en" sz="1100"/>
              <a:t>This license requires that reusers give credit to the creator. It allows reusers to distribute, remix, adapt, and build upon the material in any medium or format, even for commercial purposes.</a:t>
            </a:r>
            <a:endParaRPr sz="1100"/>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id: KEN4256_L8</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t>version: 1.2024.0</a:t>
            </a:r>
            <a:endParaRPr sz="1100"/>
          </a:p>
          <a:p>
            <a:pPr indent="0" lvl="0" marL="0" rtl="0" algn="l">
              <a:lnSpc>
                <a:spcPct val="115000"/>
              </a:lnSpc>
              <a:spcBef>
                <a:spcPts val="0"/>
              </a:spcBef>
              <a:spcAft>
                <a:spcPts val="0"/>
              </a:spcAft>
              <a:buClr>
                <a:schemeClr val="dk1"/>
              </a:buClr>
              <a:buSzPts val="1100"/>
              <a:buFont typeface="Arial"/>
              <a:buNone/>
            </a:pPr>
            <a:r>
              <a:rPr lang="en" sz="1100"/>
              <a:t>created: </a:t>
            </a:r>
            <a:r>
              <a:rPr lang="en" sz="1100">
                <a:solidFill>
                  <a:schemeClr val="dk1"/>
                </a:solidFill>
              </a:rPr>
              <a:t>February 9, 2019</a:t>
            </a:r>
            <a:endParaRPr sz="1100"/>
          </a:p>
          <a:p>
            <a:pPr indent="0" lvl="0" marL="0" rtl="0" algn="l">
              <a:lnSpc>
                <a:spcPct val="115000"/>
              </a:lnSpc>
              <a:spcBef>
                <a:spcPts val="0"/>
              </a:spcBef>
              <a:spcAft>
                <a:spcPts val="0"/>
              </a:spcAft>
              <a:buClr>
                <a:schemeClr val="dk1"/>
              </a:buClr>
              <a:buSzPts val="1100"/>
              <a:buFont typeface="Arial"/>
              <a:buNone/>
            </a:pPr>
            <a:r>
              <a:rPr lang="en" sz="1100"/>
              <a:t>last modified: March 26, 2024</a:t>
            </a:r>
            <a:endParaRPr sz="1100"/>
          </a:p>
          <a:p>
            <a:pPr indent="0" lvl="0" marL="0" rtl="0" algn="l">
              <a:lnSpc>
                <a:spcPct val="115000"/>
              </a:lnSpc>
              <a:spcBef>
                <a:spcPts val="0"/>
              </a:spcBef>
              <a:spcAft>
                <a:spcPts val="0"/>
              </a:spcAft>
              <a:buNone/>
            </a:pPr>
            <a:r>
              <a:rPr lang="en" sz="1100"/>
              <a:t>published on: March 26, 2024</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2"/>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Saliency Map</a:t>
            </a:r>
            <a:endParaRPr/>
          </a:p>
        </p:txBody>
      </p:sp>
      <p:sp>
        <p:nvSpPr>
          <p:cNvPr id="675" name="Google Shape;675;p42"/>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68300" lvl="0" marL="457200" rtl="0" algn="just">
              <a:lnSpc>
                <a:spcPct val="90000"/>
              </a:lnSpc>
              <a:spcBef>
                <a:spcPts val="1000"/>
              </a:spcBef>
              <a:spcAft>
                <a:spcPts val="0"/>
              </a:spcAft>
              <a:buClr>
                <a:srgbClr val="10A6DB"/>
              </a:buClr>
              <a:buSzPts val="2200"/>
              <a:buChar char="•"/>
            </a:pPr>
            <a:r>
              <a:rPr lang="en" sz="2200"/>
              <a:t>Saliency Maps originates from computer vision-related literature and is a </a:t>
            </a:r>
            <a:r>
              <a:rPr b="1" lang="en" sz="2200"/>
              <a:t>pixel attribution method</a:t>
            </a:r>
            <a:r>
              <a:rPr lang="en" sz="2200"/>
              <a:t>, which highlights the pixels that were relevant for a certain image classification by a neural network</a:t>
            </a:r>
            <a:endParaRPr sz="2200"/>
          </a:p>
          <a:p>
            <a:pPr indent="-368300" lvl="0" marL="457200" rtl="0" algn="just">
              <a:lnSpc>
                <a:spcPct val="90000"/>
              </a:lnSpc>
              <a:spcBef>
                <a:spcPts val="0"/>
              </a:spcBef>
              <a:spcAft>
                <a:spcPts val="0"/>
              </a:spcAft>
              <a:buClr>
                <a:srgbClr val="10A6DB"/>
              </a:buClr>
              <a:buSzPts val="2200"/>
              <a:buChar char="•"/>
            </a:pPr>
            <a:r>
              <a:rPr lang="en" sz="2200"/>
              <a:t>The idea is to compute the gradients of the output with respect to the input</a:t>
            </a:r>
            <a:endParaRPr sz="2200"/>
          </a:p>
          <a:p>
            <a:pPr indent="-368300" lvl="0" marL="457200" rtl="0" algn="just">
              <a:lnSpc>
                <a:spcPct val="90000"/>
              </a:lnSpc>
              <a:spcBef>
                <a:spcPts val="0"/>
              </a:spcBef>
              <a:spcAft>
                <a:spcPts val="0"/>
              </a:spcAft>
              <a:buClr>
                <a:srgbClr val="10A6DB"/>
              </a:buClr>
              <a:buSzPts val="2200"/>
              <a:buChar char="•"/>
            </a:pPr>
            <a:r>
              <a:rPr lang="en" sz="2200"/>
              <a:t>Then, the attribution value along the ith dimension for an input </a:t>
            </a:r>
            <a:r>
              <a:rPr lang="en" sz="2200">
                <a:latin typeface="Arial"/>
                <a:ea typeface="Arial"/>
                <a:cs typeface="Arial"/>
                <a:sym typeface="Arial"/>
              </a:rPr>
              <a:t>x∈R^n</a:t>
            </a:r>
            <a:r>
              <a:rPr lang="en" sz="2200"/>
              <a:t> is defined as the absolute value of the gradient:</a:t>
            </a:r>
            <a:endParaRPr sz="2200"/>
          </a:p>
          <a:p>
            <a:pPr indent="0" lvl="0" marL="0" rtl="0" algn="just">
              <a:lnSpc>
                <a:spcPct val="90000"/>
              </a:lnSpc>
              <a:spcBef>
                <a:spcPts val="1000"/>
              </a:spcBef>
              <a:spcAft>
                <a:spcPts val="0"/>
              </a:spcAft>
              <a:buClr>
                <a:schemeClr val="dk1"/>
              </a:buClr>
              <a:buSzPts val="2800"/>
              <a:buFont typeface="Arial"/>
              <a:buNone/>
            </a:pPr>
            <a:r>
              <a:t/>
            </a:r>
            <a:endParaRPr sz="2200"/>
          </a:p>
          <a:p>
            <a:pPr indent="0" lvl="0" marL="0" rtl="0" algn="l">
              <a:spcBef>
                <a:spcPts val="300"/>
              </a:spcBef>
              <a:spcAft>
                <a:spcPts val="0"/>
              </a:spcAft>
              <a:buNone/>
            </a:pPr>
            <a:r>
              <a:t/>
            </a:r>
            <a:endParaRPr sz="1800"/>
          </a:p>
        </p:txBody>
      </p:sp>
      <p:pic>
        <p:nvPicPr>
          <p:cNvPr id="676" name="Google Shape;676;p42"/>
          <p:cNvPicPr preferRelativeResize="0"/>
          <p:nvPr/>
        </p:nvPicPr>
        <p:blipFill rotWithShape="1">
          <a:blip r:embed="rId3">
            <a:alphaModFix/>
          </a:blip>
          <a:srcRect b="0" l="0" r="0" t="0"/>
          <a:stretch/>
        </p:blipFill>
        <p:spPr>
          <a:xfrm>
            <a:off x="1421475" y="3734375"/>
            <a:ext cx="6838950" cy="428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3"/>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Integrated Gradients</a:t>
            </a:r>
            <a:endParaRPr/>
          </a:p>
        </p:txBody>
      </p:sp>
      <p:sp>
        <p:nvSpPr>
          <p:cNvPr id="682" name="Google Shape;682;p43"/>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68300" lvl="0" marL="457200" rtl="0" algn="just">
              <a:lnSpc>
                <a:spcPct val="90000"/>
              </a:lnSpc>
              <a:spcBef>
                <a:spcPts val="1000"/>
              </a:spcBef>
              <a:spcAft>
                <a:spcPts val="0"/>
              </a:spcAft>
              <a:buClr>
                <a:srgbClr val="10A6DB"/>
              </a:buClr>
              <a:buSzPts val="2200"/>
              <a:buChar char="•"/>
            </a:pPr>
            <a:r>
              <a:rPr lang="en" sz="2200"/>
              <a:t>Saliency Maps are not well localized, no guarantees, and unstable w.r.t. Small changes and sensitivity in input</a:t>
            </a:r>
            <a:endParaRPr sz="2200"/>
          </a:p>
          <a:p>
            <a:pPr indent="-368300" lvl="0" marL="457200" rtl="0" algn="just">
              <a:lnSpc>
                <a:spcPct val="90000"/>
              </a:lnSpc>
              <a:spcBef>
                <a:spcPts val="1000"/>
              </a:spcBef>
              <a:spcAft>
                <a:spcPts val="0"/>
              </a:spcAft>
              <a:buClr>
                <a:srgbClr val="10A6DB"/>
              </a:buClr>
              <a:buSzPts val="2200"/>
              <a:buChar char="•"/>
            </a:pPr>
            <a:r>
              <a:rPr lang="en" sz="2200"/>
              <a:t>Extension of Saliency Maps, by </a:t>
            </a:r>
            <a:r>
              <a:rPr lang="en" sz="2200" u="sng"/>
              <a:t>integrating along a path from an all masked (empty) graph to the target graph</a:t>
            </a:r>
            <a:endParaRPr sz="2200" u="sng"/>
          </a:p>
          <a:p>
            <a:pPr indent="-368300" lvl="0" marL="457200" rtl="0" algn="just">
              <a:lnSpc>
                <a:spcPct val="90000"/>
              </a:lnSpc>
              <a:spcBef>
                <a:spcPts val="1000"/>
              </a:spcBef>
              <a:spcAft>
                <a:spcPts val="0"/>
              </a:spcAft>
              <a:buClr>
                <a:srgbClr val="10A6DB"/>
              </a:buClr>
              <a:buSzPts val="2200"/>
              <a:buChar char="•"/>
            </a:pPr>
            <a:r>
              <a:rPr lang="en" sz="2200"/>
              <a:t>In essence, </a:t>
            </a:r>
            <a:r>
              <a:rPr b="1" lang="en" sz="2200"/>
              <a:t>average saliency maps </a:t>
            </a:r>
            <a:r>
              <a:rPr lang="en" sz="2200"/>
              <a:t>over many graph topographies</a:t>
            </a:r>
            <a:endParaRPr sz="2200"/>
          </a:p>
          <a:p>
            <a:pPr indent="0" lvl="0" marL="0" rtl="0" algn="just">
              <a:lnSpc>
                <a:spcPct val="90000"/>
              </a:lnSpc>
              <a:spcBef>
                <a:spcPts val="1000"/>
              </a:spcBef>
              <a:spcAft>
                <a:spcPts val="0"/>
              </a:spcAft>
              <a:buNone/>
            </a:pPr>
            <a:r>
              <a:t/>
            </a:r>
            <a:endParaRPr sz="2200"/>
          </a:p>
          <a:p>
            <a:pPr indent="0" lvl="0" marL="0" rtl="0" algn="l">
              <a:spcBef>
                <a:spcPts val="300"/>
              </a:spcBef>
              <a:spcAft>
                <a:spcPts val="0"/>
              </a:spcAft>
              <a:buNone/>
            </a:pPr>
            <a:r>
              <a:t/>
            </a:r>
            <a:endParaRPr sz="1800"/>
          </a:p>
        </p:txBody>
      </p:sp>
      <p:sp>
        <p:nvSpPr>
          <p:cNvPr id="683" name="Google Shape;683;p43"/>
          <p:cNvSpPr txBox="1"/>
          <p:nvPr/>
        </p:nvSpPr>
        <p:spPr>
          <a:xfrm>
            <a:off x="2436275" y="3419250"/>
            <a:ext cx="457200" cy="8157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t/>
            </a:r>
            <a:endParaRPr sz="4100"/>
          </a:p>
        </p:txBody>
      </p:sp>
      <p:pic>
        <p:nvPicPr>
          <p:cNvPr id="684" name="Google Shape;684;p43"/>
          <p:cNvPicPr preferRelativeResize="0"/>
          <p:nvPr/>
        </p:nvPicPr>
        <p:blipFill>
          <a:blip r:embed="rId3">
            <a:alphaModFix/>
          </a:blip>
          <a:stretch>
            <a:fillRect/>
          </a:stretch>
        </p:blipFill>
        <p:spPr>
          <a:xfrm>
            <a:off x="2579400" y="3261975"/>
            <a:ext cx="4158924" cy="680750"/>
          </a:xfrm>
          <a:prstGeom prst="rect">
            <a:avLst/>
          </a:prstGeom>
          <a:noFill/>
          <a:ln>
            <a:noFill/>
          </a:ln>
        </p:spPr>
      </p:pic>
      <p:sp>
        <p:nvSpPr>
          <p:cNvPr id="685" name="Google Shape;685;p43"/>
          <p:cNvSpPr txBox="1"/>
          <p:nvPr/>
        </p:nvSpPr>
        <p:spPr>
          <a:xfrm>
            <a:off x="363325" y="4594650"/>
            <a:ext cx="44673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latin typeface="Calibri"/>
                <a:ea typeface="Calibri"/>
                <a:cs typeface="Calibri"/>
                <a:sym typeface="Calibri"/>
                <a:hlinkClick r:id="rId4"/>
              </a:rPr>
              <a:t>Leneling et al, “Evaluating Attributions for GNNs”</a:t>
            </a:r>
            <a:endParaRPr sz="16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4"/>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GNNExplainer</a:t>
            </a:r>
            <a:endParaRPr/>
          </a:p>
        </p:txBody>
      </p:sp>
      <p:sp>
        <p:nvSpPr>
          <p:cNvPr id="691" name="Google Shape;691;p44"/>
          <p:cNvSpPr txBox="1"/>
          <p:nvPr>
            <p:ph idx="1" type="body"/>
          </p:nvPr>
        </p:nvSpPr>
        <p:spPr>
          <a:xfrm>
            <a:off x="457200" y="895351"/>
            <a:ext cx="8229600" cy="33945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SzPts val="1400"/>
              <a:buChar char="•"/>
            </a:pPr>
            <a:r>
              <a:rPr lang="en"/>
              <a:t>If the graphs are small, saliency maps work well</a:t>
            </a:r>
            <a:endParaRPr/>
          </a:p>
          <a:p>
            <a:pPr indent="-317500" lvl="0" marL="457200" rtl="0" algn="l">
              <a:spcBef>
                <a:spcPts val="0"/>
              </a:spcBef>
              <a:spcAft>
                <a:spcPts val="0"/>
              </a:spcAft>
              <a:buSzPts val="1400"/>
              <a:buChar char="•"/>
            </a:pPr>
            <a:r>
              <a:rPr lang="en"/>
              <a:t>GNNExplainer, treats the problem of finding masks as an </a:t>
            </a:r>
            <a:r>
              <a:rPr lang="en"/>
              <a:t>optimization</a:t>
            </a:r>
            <a:r>
              <a:rPr lang="en"/>
              <a:t> problem, subject to following regularizations:</a:t>
            </a:r>
            <a:endParaRPr/>
          </a:p>
          <a:p>
            <a:pPr indent="-317500" lvl="1" marL="914400" rtl="0" algn="l">
              <a:spcBef>
                <a:spcPts val="0"/>
              </a:spcBef>
              <a:spcAft>
                <a:spcPts val="0"/>
              </a:spcAft>
              <a:buSzPts val="1400"/>
              <a:buChar char="–"/>
            </a:pPr>
            <a:r>
              <a:rPr lang="en"/>
              <a:t>Masks should </a:t>
            </a:r>
            <a:r>
              <a:rPr lang="en" u="sng"/>
              <a:t>not change original </a:t>
            </a:r>
            <a:r>
              <a:rPr lang="en" u="sng"/>
              <a:t>predictions</a:t>
            </a:r>
            <a:endParaRPr u="sng"/>
          </a:p>
          <a:p>
            <a:pPr indent="-317500" lvl="1" marL="914400" rtl="0" algn="l">
              <a:spcBef>
                <a:spcPts val="0"/>
              </a:spcBef>
              <a:spcAft>
                <a:spcPts val="0"/>
              </a:spcAft>
              <a:buSzPts val="1400"/>
              <a:buChar char="–"/>
            </a:pPr>
            <a:r>
              <a:rPr lang="en"/>
              <a:t>Masks should </a:t>
            </a:r>
            <a:r>
              <a:rPr lang="en" u="sng"/>
              <a:t>be as small and sparse as possible </a:t>
            </a:r>
            <a:endParaRPr u="sng"/>
          </a:p>
        </p:txBody>
      </p:sp>
      <p:sp>
        <p:nvSpPr>
          <p:cNvPr id="692" name="Google Shape;692;p44"/>
          <p:cNvSpPr txBox="1"/>
          <p:nvPr/>
        </p:nvSpPr>
        <p:spPr>
          <a:xfrm>
            <a:off x="457200" y="4594650"/>
            <a:ext cx="695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3"/>
              </a:rPr>
              <a:t>Ying et al, “GNN Explainer: Generating Explanations for GNNs”</a:t>
            </a:r>
            <a:endParaRPr sz="1200">
              <a:solidFill>
                <a:schemeClr val="dk1"/>
              </a:solidFill>
              <a:latin typeface="Calibri"/>
              <a:ea typeface="Calibri"/>
              <a:cs typeface="Calibri"/>
              <a:sym typeface="Calibri"/>
            </a:endParaRPr>
          </a:p>
        </p:txBody>
      </p:sp>
      <p:pic>
        <p:nvPicPr>
          <p:cNvPr id="693" name="Google Shape;693;p44"/>
          <p:cNvPicPr preferRelativeResize="0"/>
          <p:nvPr/>
        </p:nvPicPr>
        <p:blipFill>
          <a:blip r:embed="rId4">
            <a:alphaModFix/>
          </a:blip>
          <a:stretch>
            <a:fillRect/>
          </a:stretch>
        </p:blipFill>
        <p:spPr>
          <a:xfrm>
            <a:off x="1658138" y="2753125"/>
            <a:ext cx="5610373" cy="17422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5"/>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Another Example of Heterogeneous Graph</a:t>
            </a:r>
            <a:endParaRPr/>
          </a:p>
        </p:txBody>
      </p:sp>
      <p:sp>
        <p:nvSpPr>
          <p:cNvPr id="699" name="Google Shape;699;p45"/>
          <p:cNvSpPr txBox="1"/>
          <p:nvPr>
            <p:ph idx="1" type="body"/>
          </p:nvPr>
        </p:nvSpPr>
        <p:spPr>
          <a:xfrm>
            <a:off x="381000" y="1047750"/>
            <a:ext cx="3799500" cy="3394500"/>
          </a:xfrm>
          <a:prstGeom prst="rect">
            <a:avLst/>
          </a:prstGeom>
        </p:spPr>
        <p:txBody>
          <a:bodyPr anchorCtr="0" anchor="t" bIns="34275" lIns="68575" spcFirstLastPara="1" rIns="68575" wrap="square" tIns="34275">
            <a:noAutofit/>
          </a:bodyPr>
          <a:lstStyle/>
          <a:p>
            <a:pPr indent="0" lvl="0" marL="457200" rtl="0" algn="just">
              <a:lnSpc>
                <a:spcPct val="90000"/>
              </a:lnSpc>
              <a:spcBef>
                <a:spcPts val="1000"/>
              </a:spcBef>
              <a:spcAft>
                <a:spcPts val="0"/>
              </a:spcAft>
              <a:buNone/>
            </a:pPr>
            <a:r>
              <a:t/>
            </a:r>
            <a:endParaRPr sz="2000"/>
          </a:p>
          <a:p>
            <a:pPr indent="-228600" lvl="0" marL="228600" rtl="0" algn="just">
              <a:lnSpc>
                <a:spcPct val="90000"/>
              </a:lnSpc>
              <a:spcBef>
                <a:spcPts val="1000"/>
              </a:spcBef>
              <a:spcAft>
                <a:spcPts val="0"/>
              </a:spcAft>
              <a:buClr>
                <a:srgbClr val="10A6DB"/>
              </a:buClr>
              <a:buSzPts val="2000"/>
              <a:buChar char="•"/>
            </a:pPr>
            <a:r>
              <a:rPr lang="en" sz="2000"/>
              <a:t>Drug Repurposing aims to find new potential uses for an existing drug and is often modeled as </a:t>
            </a:r>
            <a:r>
              <a:rPr b="1" lang="en" sz="2000"/>
              <a:t>a link prediction problem </a:t>
            </a:r>
            <a:r>
              <a:rPr lang="en" sz="2000"/>
              <a:t>where the link between the candidate drug and the target disease is aimed to be predicted: </a:t>
            </a:r>
            <a:endParaRPr sz="2000"/>
          </a:p>
          <a:p>
            <a:pPr indent="0" lvl="0" marL="457200" rtl="0" algn="just">
              <a:lnSpc>
                <a:spcPct val="90000"/>
              </a:lnSpc>
              <a:spcBef>
                <a:spcPts val="1000"/>
              </a:spcBef>
              <a:spcAft>
                <a:spcPts val="0"/>
              </a:spcAft>
              <a:buNone/>
            </a:pPr>
            <a:r>
              <a:rPr b="1" lang="en" sz="2000"/>
              <a:t>(Compound, treats, Disease)</a:t>
            </a:r>
            <a:endParaRPr sz="2000"/>
          </a:p>
          <a:p>
            <a:pPr indent="0" lvl="0" marL="0" rtl="0" algn="l">
              <a:spcBef>
                <a:spcPts val="300"/>
              </a:spcBef>
              <a:spcAft>
                <a:spcPts val="0"/>
              </a:spcAft>
              <a:buNone/>
            </a:pPr>
            <a:r>
              <a:t/>
            </a:r>
            <a:endParaRPr/>
          </a:p>
        </p:txBody>
      </p:sp>
      <p:pic>
        <p:nvPicPr>
          <p:cNvPr descr="Diagram&#10;&#10;Description automatically generated" id="700" name="Google Shape;700;p45"/>
          <p:cNvPicPr preferRelativeResize="0"/>
          <p:nvPr/>
        </p:nvPicPr>
        <p:blipFill rotWithShape="1">
          <a:blip r:embed="rId3">
            <a:alphaModFix/>
          </a:blip>
          <a:srcRect b="0" l="0" r="0" t="0"/>
          <a:stretch/>
        </p:blipFill>
        <p:spPr>
          <a:xfrm>
            <a:off x="4589925" y="1389097"/>
            <a:ext cx="4153499" cy="2658250"/>
          </a:xfrm>
          <a:prstGeom prst="rect">
            <a:avLst/>
          </a:prstGeom>
          <a:noFill/>
          <a:ln>
            <a:noFill/>
          </a:ln>
        </p:spPr>
      </p:pic>
      <p:sp>
        <p:nvSpPr>
          <p:cNvPr id="701" name="Google Shape;701;p45"/>
          <p:cNvSpPr txBox="1"/>
          <p:nvPr/>
        </p:nvSpPr>
        <p:spPr>
          <a:xfrm>
            <a:off x="5030627" y="4161663"/>
            <a:ext cx="3272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Interconnections among entities in </a:t>
            </a:r>
            <a:r>
              <a:rPr b="0" i="0" lang="en" sz="1400" u="sng" cap="none" strike="noStrike">
                <a:solidFill>
                  <a:schemeClr val="hlink"/>
                </a:solidFill>
                <a:latin typeface="Calibri"/>
                <a:ea typeface="Calibri"/>
                <a:cs typeface="Calibri"/>
                <a:sym typeface="Calibri"/>
                <a:hlinkClick r:id="rId4"/>
              </a:rPr>
              <a:t>DRKG</a:t>
            </a:r>
            <a:r>
              <a:rPr b="0" i="0" lang="en"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702" name="Google Shape;702;p45"/>
          <p:cNvSpPr txBox="1"/>
          <p:nvPr/>
        </p:nvSpPr>
        <p:spPr>
          <a:xfrm>
            <a:off x="180300" y="4597475"/>
            <a:ext cx="89637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Loech J, Yang Y, Ekmei P, Dumontier M, and Celebi R, “Explaining Graph Neural Network Predictions for Drug Repurposing”, SWAT4HCLS 2024</a:t>
            </a:r>
            <a:endParaRPr sz="1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46"/>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Methodology</a:t>
            </a:r>
            <a:endParaRPr/>
          </a:p>
        </p:txBody>
      </p:sp>
      <p:sp>
        <p:nvSpPr>
          <p:cNvPr id="708" name="Google Shape;708;p46"/>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61950" lvl="0" marL="457200" rtl="0" algn="just">
              <a:lnSpc>
                <a:spcPct val="90000"/>
              </a:lnSpc>
              <a:spcBef>
                <a:spcPts val="0"/>
              </a:spcBef>
              <a:spcAft>
                <a:spcPts val="0"/>
              </a:spcAft>
              <a:buClr>
                <a:schemeClr val="dk1"/>
              </a:buClr>
              <a:buSzPts val="2100"/>
              <a:buChar char="•"/>
            </a:pPr>
            <a:r>
              <a:rPr lang="en"/>
              <a:t>Use </a:t>
            </a:r>
            <a:r>
              <a:rPr b="1" lang="en"/>
              <a:t>Graph Neural Networks</a:t>
            </a:r>
            <a:r>
              <a:rPr lang="en"/>
              <a:t> to capture </a:t>
            </a:r>
            <a:r>
              <a:rPr b="1" lang="en"/>
              <a:t>semantics</a:t>
            </a:r>
            <a:r>
              <a:rPr lang="en"/>
              <a:t>, </a:t>
            </a:r>
            <a:r>
              <a:rPr b="1" lang="en"/>
              <a:t>graph structure</a:t>
            </a:r>
            <a:r>
              <a:rPr lang="en"/>
              <a:t> and </a:t>
            </a:r>
            <a:r>
              <a:rPr b="1" lang="en"/>
              <a:t>relationships between nodes</a:t>
            </a:r>
            <a:endParaRPr/>
          </a:p>
          <a:p>
            <a:pPr indent="-361950" lvl="0" marL="457200" rtl="0" algn="just">
              <a:lnSpc>
                <a:spcPct val="90000"/>
              </a:lnSpc>
              <a:spcBef>
                <a:spcPts val="0"/>
              </a:spcBef>
              <a:spcAft>
                <a:spcPts val="0"/>
              </a:spcAft>
              <a:buClr>
                <a:schemeClr val="dk1"/>
              </a:buClr>
              <a:buSzPts val="2100"/>
              <a:buChar char="•"/>
            </a:pPr>
            <a:r>
              <a:rPr lang="en"/>
              <a:t>Apply </a:t>
            </a:r>
            <a:r>
              <a:rPr b="1" lang="en"/>
              <a:t>Saliency Maps</a:t>
            </a:r>
            <a:r>
              <a:rPr lang="en"/>
              <a:t> on predictions made by GNNs to </a:t>
            </a:r>
            <a:r>
              <a:rPr b="1" lang="en"/>
              <a:t>identify relevant nodes</a:t>
            </a:r>
            <a:r>
              <a:rPr lang="en"/>
              <a:t> for a specific prediction; this provides valuable insights into the graph's topology and highlights the most important components</a:t>
            </a:r>
            <a:endParaRPr/>
          </a:p>
          <a:p>
            <a:pPr indent="-361950" lvl="0" marL="457200" rtl="0" algn="just">
              <a:lnSpc>
                <a:spcPct val="90000"/>
              </a:lnSpc>
              <a:spcBef>
                <a:spcPts val="0"/>
              </a:spcBef>
              <a:spcAft>
                <a:spcPts val="0"/>
              </a:spcAft>
              <a:buClr>
                <a:schemeClr val="dk1"/>
              </a:buClr>
              <a:buSzPts val="2100"/>
              <a:buChar char="•"/>
            </a:pPr>
            <a:r>
              <a:rPr lang="en"/>
              <a:t>Saliency Maps assign a score to each node in the network, which can be used to </a:t>
            </a:r>
            <a:r>
              <a:rPr b="1" lang="en"/>
              <a:t>rank paths</a:t>
            </a:r>
            <a:r>
              <a:rPr lang="en"/>
              <a:t> involving genes, pathways, diseases, and compounds</a:t>
            </a:r>
            <a:endParaRPr sz="1800"/>
          </a:p>
        </p:txBody>
      </p:sp>
      <p:sp>
        <p:nvSpPr>
          <p:cNvPr id="709" name="Google Shape;709;p46"/>
          <p:cNvSpPr txBox="1"/>
          <p:nvPr/>
        </p:nvSpPr>
        <p:spPr>
          <a:xfrm>
            <a:off x="180300" y="4597475"/>
            <a:ext cx="89637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Loech J, Yang Y, Ekmei P, Dumontier M, and Celebi R, “Explaining Graph Neural Network Predictions for Drug Repurposing”, SWAT4HCLS 2024</a:t>
            </a:r>
            <a:endParaRPr sz="1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7"/>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Recal: </a:t>
            </a:r>
            <a:r>
              <a:rPr lang="en"/>
              <a:t>Training Framework</a:t>
            </a:r>
            <a:endParaRPr/>
          </a:p>
        </p:txBody>
      </p:sp>
      <p:pic>
        <p:nvPicPr>
          <p:cNvPr id="715" name="Google Shape;715;p47"/>
          <p:cNvPicPr preferRelativeResize="0"/>
          <p:nvPr/>
        </p:nvPicPr>
        <p:blipFill rotWithShape="1">
          <a:blip r:embed="rId3">
            <a:alphaModFix/>
          </a:blip>
          <a:srcRect b="0" l="0" r="0" t="0"/>
          <a:stretch/>
        </p:blipFill>
        <p:spPr>
          <a:xfrm>
            <a:off x="634050" y="1398150"/>
            <a:ext cx="7039149" cy="2657550"/>
          </a:xfrm>
          <a:prstGeom prst="rect">
            <a:avLst/>
          </a:prstGeom>
          <a:noFill/>
          <a:ln>
            <a:noFill/>
          </a:ln>
        </p:spPr>
      </p:pic>
      <p:sp>
        <p:nvSpPr>
          <p:cNvPr id="716" name="Google Shape;716;p47"/>
          <p:cNvSpPr/>
          <p:nvPr/>
        </p:nvSpPr>
        <p:spPr>
          <a:xfrm rot="5400000">
            <a:off x="2170075" y="2792600"/>
            <a:ext cx="173400" cy="2937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17" name="Google Shape;717;p47"/>
          <p:cNvSpPr txBox="1"/>
          <p:nvPr/>
        </p:nvSpPr>
        <p:spPr>
          <a:xfrm>
            <a:off x="1228150" y="4347950"/>
            <a:ext cx="24045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Forward Pass</a:t>
            </a:r>
            <a:endParaRPr sz="2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8"/>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Evaluation Metrics</a:t>
            </a:r>
            <a:endParaRPr/>
          </a:p>
        </p:txBody>
      </p:sp>
      <p:sp>
        <p:nvSpPr>
          <p:cNvPr id="723" name="Google Shape;723;p48"/>
          <p:cNvSpPr txBox="1"/>
          <p:nvPr>
            <p:ph idx="1" type="body"/>
          </p:nvPr>
        </p:nvSpPr>
        <p:spPr>
          <a:xfrm>
            <a:off x="457200" y="819151"/>
            <a:ext cx="8229600" cy="3394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en" sz="1600">
                <a:solidFill>
                  <a:srgbClr val="0D0D0D"/>
                </a:solidFill>
                <a:highlight>
                  <a:srgbClr val="FFFFFF"/>
                </a:highlight>
                <a:latin typeface="Roboto"/>
                <a:ea typeface="Roboto"/>
                <a:cs typeface="Roboto"/>
                <a:sym typeface="Roboto"/>
              </a:rPr>
              <a:t>Hits@K</a:t>
            </a:r>
            <a:endParaRPr b="1" sz="1600">
              <a:solidFill>
                <a:srgbClr val="0D0D0D"/>
              </a:solidFill>
              <a:highlight>
                <a:srgbClr val="FFFFFF"/>
              </a:highlight>
              <a:latin typeface="Roboto"/>
              <a:ea typeface="Roboto"/>
              <a:cs typeface="Roboto"/>
              <a:sym typeface="Roboto"/>
            </a:endParaRPr>
          </a:p>
          <a:p>
            <a:pPr indent="-330200" lvl="0" marL="457200" rtl="0" algn="l">
              <a:spcBef>
                <a:spcPts val="300"/>
              </a:spcBef>
              <a:spcAft>
                <a:spcPts val="0"/>
              </a:spcAft>
              <a:buClr>
                <a:srgbClr val="0D0D0D"/>
              </a:buClr>
              <a:buSzPts val="1600"/>
              <a:buFont typeface="Roboto"/>
              <a:buChar char="-"/>
            </a:pPr>
            <a:r>
              <a:rPr lang="en" sz="1200">
                <a:solidFill>
                  <a:srgbClr val="0D0D0D"/>
                </a:solidFill>
                <a:highlight>
                  <a:srgbClr val="FFFFFF"/>
                </a:highlight>
                <a:latin typeface="Roboto"/>
                <a:ea typeface="Roboto"/>
                <a:cs typeface="Roboto"/>
                <a:sym typeface="Roboto"/>
              </a:rPr>
              <a:t>Counts the number of hits (correct predictions) within the top-K recommendations.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 higher Hits@K indicates better accuracy in predicting relevant items</a:t>
            </a:r>
            <a:endParaRPr sz="1200">
              <a:solidFill>
                <a:srgbClr val="0D0D0D"/>
              </a:solidFill>
              <a:highlight>
                <a:srgbClr val="FFFFFF"/>
              </a:highlight>
              <a:latin typeface="Roboto"/>
              <a:ea typeface="Roboto"/>
              <a:cs typeface="Roboto"/>
              <a:sym typeface="Roboto"/>
            </a:endParaRPr>
          </a:p>
          <a:p>
            <a:pPr indent="0" lvl="0" marL="457200" rtl="0" algn="l">
              <a:spcBef>
                <a:spcPts val="3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300"/>
              </a:spcBef>
              <a:spcAft>
                <a:spcPts val="0"/>
              </a:spcAft>
              <a:buNone/>
            </a:pPr>
            <a:r>
              <a:rPr b="1" lang="en" sz="1600">
                <a:solidFill>
                  <a:srgbClr val="0D0D0D"/>
                </a:solidFill>
                <a:highlight>
                  <a:srgbClr val="FFFFFF"/>
                </a:highlight>
                <a:latin typeface="Roboto"/>
                <a:ea typeface="Roboto"/>
                <a:cs typeface="Roboto"/>
                <a:sym typeface="Roboto"/>
              </a:rPr>
              <a:t>MR (Mean Rank)</a:t>
            </a:r>
            <a:endParaRPr b="1" sz="1600">
              <a:solidFill>
                <a:srgbClr val="0D0D0D"/>
              </a:solidFill>
              <a:highlight>
                <a:srgbClr val="FFFFFF"/>
              </a:highlight>
              <a:latin typeface="Roboto"/>
              <a:ea typeface="Roboto"/>
              <a:cs typeface="Roboto"/>
              <a:sym typeface="Roboto"/>
            </a:endParaRPr>
          </a:p>
          <a:p>
            <a:pPr indent="-330200" lvl="0" marL="457200" rtl="0" algn="l">
              <a:spcBef>
                <a:spcPts val="300"/>
              </a:spcBef>
              <a:spcAft>
                <a:spcPts val="0"/>
              </a:spcAft>
              <a:buClr>
                <a:srgbClr val="0D0D0D"/>
              </a:buClr>
              <a:buSzPts val="1600"/>
              <a:buFont typeface="Roboto"/>
              <a:buChar char="-"/>
            </a:pPr>
            <a:r>
              <a:rPr lang="en" sz="1200">
                <a:solidFill>
                  <a:srgbClr val="0D0D0D"/>
                </a:solidFill>
                <a:highlight>
                  <a:srgbClr val="FFFFFF"/>
                </a:highlight>
                <a:latin typeface="Roboto"/>
                <a:ea typeface="Roboto"/>
                <a:cs typeface="Roboto"/>
                <a:sym typeface="Roboto"/>
              </a:rPr>
              <a:t>Calculates the average position of correct predictions in the ranked order</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Lower MR values signify better model performance as correct predictions are closer to the top</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 float number greater than 0</a:t>
            </a:r>
            <a:endParaRPr sz="1200">
              <a:solidFill>
                <a:srgbClr val="0D0D0D"/>
              </a:solidFill>
              <a:highlight>
                <a:srgbClr val="FFFFFF"/>
              </a:highlight>
              <a:latin typeface="Roboto"/>
              <a:ea typeface="Roboto"/>
              <a:cs typeface="Roboto"/>
              <a:sym typeface="Roboto"/>
            </a:endParaRPr>
          </a:p>
          <a:p>
            <a:pPr indent="0" lvl="0" marL="0" rtl="0" algn="l">
              <a:spcBef>
                <a:spcPts val="300"/>
              </a:spcBef>
              <a:spcAft>
                <a:spcPts val="0"/>
              </a:spcAft>
              <a:buNone/>
            </a:pPr>
            <a:r>
              <a:t/>
            </a:r>
            <a:endParaRPr b="1" sz="1600">
              <a:solidFill>
                <a:srgbClr val="0D0D0D"/>
              </a:solidFill>
              <a:highlight>
                <a:srgbClr val="FFFFFF"/>
              </a:highlight>
              <a:latin typeface="Roboto"/>
              <a:ea typeface="Roboto"/>
              <a:cs typeface="Roboto"/>
              <a:sym typeface="Roboto"/>
            </a:endParaRPr>
          </a:p>
          <a:p>
            <a:pPr indent="0" lvl="0" marL="0" rtl="0" algn="l">
              <a:spcBef>
                <a:spcPts val="300"/>
              </a:spcBef>
              <a:spcAft>
                <a:spcPts val="0"/>
              </a:spcAft>
              <a:buNone/>
            </a:pPr>
            <a:r>
              <a:rPr b="1" lang="en" sz="1600">
                <a:solidFill>
                  <a:srgbClr val="0D0D0D"/>
                </a:solidFill>
                <a:highlight>
                  <a:srgbClr val="FFFFFF"/>
                </a:highlight>
                <a:latin typeface="Roboto"/>
                <a:ea typeface="Roboto"/>
                <a:cs typeface="Roboto"/>
                <a:sym typeface="Roboto"/>
              </a:rPr>
              <a:t>MRR (Mean Reciprocal Rank)</a:t>
            </a:r>
            <a:endParaRPr b="1" sz="1600">
              <a:solidFill>
                <a:srgbClr val="0D0D0D"/>
              </a:solidFill>
              <a:highlight>
                <a:srgbClr val="FFFFFF"/>
              </a:highlight>
              <a:latin typeface="Roboto"/>
              <a:ea typeface="Roboto"/>
              <a:cs typeface="Roboto"/>
              <a:sym typeface="Roboto"/>
            </a:endParaRPr>
          </a:p>
          <a:p>
            <a:pPr indent="-330200" lvl="0" marL="457200" rtl="0" algn="l">
              <a:spcBef>
                <a:spcPts val="300"/>
              </a:spcBef>
              <a:spcAft>
                <a:spcPts val="0"/>
              </a:spcAft>
              <a:buClr>
                <a:srgbClr val="0D0D0D"/>
              </a:buClr>
              <a:buSzPts val="1600"/>
              <a:buFont typeface="Roboto"/>
              <a:buChar char="-"/>
            </a:pPr>
            <a:r>
              <a:rPr lang="en" sz="1200">
                <a:solidFill>
                  <a:srgbClr val="0D0D0D"/>
                </a:solidFill>
                <a:highlight>
                  <a:srgbClr val="FFFFFF"/>
                </a:highlight>
                <a:latin typeface="Roboto"/>
                <a:ea typeface="Roboto"/>
                <a:cs typeface="Roboto"/>
                <a:sym typeface="Roboto"/>
              </a:rPr>
              <a:t>Evaluates the average reciprocal rank of correct predictions.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Closer to 1 is better, between 0 and 1</a:t>
            </a:r>
            <a:endParaRPr sz="1200">
              <a:solidFill>
                <a:srgbClr val="0D0D0D"/>
              </a:solidFill>
              <a:highlight>
                <a:srgbClr val="FFFFFF"/>
              </a:highlight>
              <a:latin typeface="Roboto"/>
              <a:ea typeface="Roboto"/>
              <a:cs typeface="Roboto"/>
              <a:sym typeface="Roboto"/>
            </a:endParaRPr>
          </a:p>
        </p:txBody>
      </p:sp>
      <p:pic>
        <p:nvPicPr>
          <p:cNvPr id="724" name="Google Shape;724;p48"/>
          <p:cNvPicPr preferRelativeResize="0"/>
          <p:nvPr/>
        </p:nvPicPr>
        <p:blipFill>
          <a:blip r:embed="rId3">
            <a:alphaModFix/>
          </a:blip>
          <a:stretch>
            <a:fillRect/>
          </a:stretch>
        </p:blipFill>
        <p:spPr>
          <a:xfrm>
            <a:off x="6357750" y="3802700"/>
            <a:ext cx="2195925" cy="397625"/>
          </a:xfrm>
          <a:prstGeom prst="rect">
            <a:avLst/>
          </a:prstGeom>
          <a:noFill/>
          <a:ln>
            <a:noFill/>
          </a:ln>
        </p:spPr>
      </p:pic>
      <p:pic>
        <p:nvPicPr>
          <p:cNvPr id="725" name="Google Shape;725;p48"/>
          <p:cNvPicPr preferRelativeResize="0"/>
          <p:nvPr/>
        </p:nvPicPr>
        <p:blipFill>
          <a:blip r:embed="rId4">
            <a:alphaModFix/>
          </a:blip>
          <a:stretch>
            <a:fillRect/>
          </a:stretch>
        </p:blipFill>
        <p:spPr>
          <a:xfrm>
            <a:off x="6256561" y="4213650"/>
            <a:ext cx="1992302" cy="369600"/>
          </a:xfrm>
          <a:prstGeom prst="rect">
            <a:avLst/>
          </a:prstGeom>
          <a:noFill/>
          <a:ln>
            <a:noFill/>
          </a:ln>
        </p:spPr>
      </p:pic>
      <p:pic>
        <p:nvPicPr>
          <p:cNvPr id="726" name="Google Shape;726;p48"/>
          <p:cNvPicPr preferRelativeResize="0"/>
          <p:nvPr/>
        </p:nvPicPr>
        <p:blipFill>
          <a:blip r:embed="rId5">
            <a:alphaModFix/>
          </a:blip>
          <a:stretch>
            <a:fillRect/>
          </a:stretch>
        </p:blipFill>
        <p:spPr>
          <a:xfrm>
            <a:off x="6370073" y="1783452"/>
            <a:ext cx="1878802" cy="369600"/>
          </a:xfrm>
          <a:prstGeom prst="rect">
            <a:avLst/>
          </a:prstGeom>
          <a:noFill/>
          <a:ln>
            <a:noFill/>
          </a:ln>
        </p:spPr>
      </p:pic>
      <p:pic>
        <p:nvPicPr>
          <p:cNvPr id="727" name="Google Shape;727;p48"/>
          <p:cNvPicPr preferRelativeResize="0"/>
          <p:nvPr/>
        </p:nvPicPr>
        <p:blipFill>
          <a:blip r:embed="rId6">
            <a:alphaModFix/>
          </a:blip>
          <a:stretch>
            <a:fillRect/>
          </a:stretch>
        </p:blipFill>
        <p:spPr>
          <a:xfrm>
            <a:off x="6357750" y="2888487"/>
            <a:ext cx="1932418" cy="407375"/>
          </a:xfrm>
          <a:prstGeom prst="rect">
            <a:avLst/>
          </a:prstGeom>
          <a:noFill/>
          <a:ln>
            <a:noFill/>
          </a:ln>
        </p:spPr>
      </p:pic>
      <p:pic>
        <p:nvPicPr>
          <p:cNvPr id="728" name="Google Shape;728;p48"/>
          <p:cNvPicPr preferRelativeResize="0"/>
          <p:nvPr/>
        </p:nvPicPr>
        <p:blipFill>
          <a:blip r:embed="rId7">
            <a:alphaModFix/>
          </a:blip>
          <a:stretch>
            <a:fillRect/>
          </a:stretch>
        </p:blipFill>
        <p:spPr>
          <a:xfrm>
            <a:off x="418425" y="3909727"/>
            <a:ext cx="4667725" cy="720150"/>
          </a:xfrm>
          <a:prstGeom prst="rect">
            <a:avLst/>
          </a:prstGeom>
          <a:noFill/>
          <a:ln>
            <a:noFill/>
          </a:ln>
        </p:spPr>
      </p:pic>
      <p:pic>
        <p:nvPicPr>
          <p:cNvPr id="729" name="Google Shape;729;p48"/>
          <p:cNvPicPr preferRelativeResize="0"/>
          <p:nvPr/>
        </p:nvPicPr>
        <p:blipFill rotWithShape="1">
          <a:blip r:embed="rId7">
            <a:alphaModFix/>
          </a:blip>
          <a:srcRect b="0" l="0" r="0" t="43429"/>
          <a:stretch/>
        </p:blipFill>
        <p:spPr>
          <a:xfrm>
            <a:off x="418425" y="4470588"/>
            <a:ext cx="4667725" cy="407400"/>
          </a:xfrm>
          <a:prstGeom prst="rect">
            <a:avLst/>
          </a:prstGeom>
          <a:noFill/>
          <a:ln>
            <a:noFill/>
          </a:ln>
        </p:spPr>
      </p:pic>
      <p:pic>
        <p:nvPicPr>
          <p:cNvPr id="730" name="Google Shape;730;p48"/>
          <p:cNvPicPr preferRelativeResize="0"/>
          <p:nvPr/>
        </p:nvPicPr>
        <p:blipFill rotWithShape="1">
          <a:blip r:embed="rId7">
            <a:alphaModFix/>
          </a:blip>
          <a:srcRect b="0" l="0" r="0" t="43429"/>
          <a:stretch/>
        </p:blipFill>
        <p:spPr>
          <a:xfrm>
            <a:off x="418425" y="4699188"/>
            <a:ext cx="4667725" cy="407400"/>
          </a:xfrm>
          <a:prstGeom prst="rect">
            <a:avLst/>
          </a:prstGeom>
          <a:noFill/>
          <a:ln>
            <a:noFill/>
          </a:ln>
        </p:spPr>
      </p:pic>
      <p:sp>
        <p:nvSpPr>
          <p:cNvPr id="731" name="Google Shape;731;p48"/>
          <p:cNvSpPr/>
          <p:nvPr/>
        </p:nvSpPr>
        <p:spPr>
          <a:xfrm>
            <a:off x="2926850" y="45597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2" name="Google Shape;732;p48"/>
          <p:cNvSpPr/>
          <p:nvPr/>
        </p:nvSpPr>
        <p:spPr>
          <a:xfrm>
            <a:off x="2393450" y="45597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3" name="Google Shape;733;p48"/>
          <p:cNvSpPr/>
          <p:nvPr/>
        </p:nvSpPr>
        <p:spPr>
          <a:xfrm>
            <a:off x="3917450" y="45597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4" name="Google Shape;734;p48"/>
          <p:cNvSpPr/>
          <p:nvPr/>
        </p:nvSpPr>
        <p:spPr>
          <a:xfrm>
            <a:off x="3993650" y="45597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5" name="Google Shape;735;p48"/>
          <p:cNvSpPr/>
          <p:nvPr/>
        </p:nvSpPr>
        <p:spPr>
          <a:xfrm>
            <a:off x="4450850" y="45597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6" name="Google Shape;736;p48"/>
          <p:cNvSpPr/>
          <p:nvPr/>
        </p:nvSpPr>
        <p:spPr>
          <a:xfrm>
            <a:off x="4519075" y="45597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7" name="Google Shape;737;p48"/>
          <p:cNvSpPr/>
          <p:nvPr/>
        </p:nvSpPr>
        <p:spPr>
          <a:xfrm>
            <a:off x="2385475" y="47883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8" name="Google Shape;738;p48"/>
          <p:cNvSpPr/>
          <p:nvPr/>
        </p:nvSpPr>
        <p:spPr>
          <a:xfrm>
            <a:off x="3452275" y="47883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9" name="Google Shape;739;p48"/>
          <p:cNvSpPr/>
          <p:nvPr/>
        </p:nvSpPr>
        <p:spPr>
          <a:xfrm>
            <a:off x="3985675" y="47883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40" name="Google Shape;740;p48"/>
          <p:cNvSpPr/>
          <p:nvPr/>
        </p:nvSpPr>
        <p:spPr>
          <a:xfrm>
            <a:off x="4442875" y="47883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41" name="Google Shape;741;p48"/>
          <p:cNvSpPr/>
          <p:nvPr/>
        </p:nvSpPr>
        <p:spPr>
          <a:xfrm>
            <a:off x="4519075" y="47883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42" name="Google Shape;742;p48"/>
          <p:cNvSpPr/>
          <p:nvPr/>
        </p:nvSpPr>
        <p:spPr>
          <a:xfrm>
            <a:off x="2393450" y="43311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43" name="Google Shape;743;p48"/>
          <p:cNvSpPr/>
          <p:nvPr/>
        </p:nvSpPr>
        <p:spPr>
          <a:xfrm>
            <a:off x="2926850" y="43311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44" name="Google Shape;744;p48"/>
          <p:cNvSpPr/>
          <p:nvPr/>
        </p:nvSpPr>
        <p:spPr>
          <a:xfrm>
            <a:off x="3460250" y="43311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45" name="Google Shape;745;p48"/>
          <p:cNvSpPr/>
          <p:nvPr/>
        </p:nvSpPr>
        <p:spPr>
          <a:xfrm>
            <a:off x="3993650" y="4331100"/>
            <a:ext cx="3828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46" name="Google Shape;746;p48"/>
          <p:cNvSpPr/>
          <p:nvPr/>
        </p:nvSpPr>
        <p:spPr>
          <a:xfrm>
            <a:off x="5121925" y="4286175"/>
            <a:ext cx="43800" cy="720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47" name="Google Shape;747;p48"/>
          <p:cNvSpPr txBox="1"/>
          <p:nvPr/>
        </p:nvSpPr>
        <p:spPr>
          <a:xfrm>
            <a:off x="5223775" y="4559700"/>
            <a:ext cx="472800" cy="2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N =3 </a:t>
            </a:r>
            <a:endParaRPr sz="1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9"/>
          <p:cNvSpPr txBox="1"/>
          <p:nvPr>
            <p:ph type="title"/>
          </p:nvPr>
        </p:nvSpPr>
        <p:spPr>
          <a:xfrm>
            <a:off x="342900" y="0"/>
            <a:ext cx="6172200" cy="643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3300"/>
              <a:buNone/>
            </a:pPr>
            <a:r>
              <a:rPr lang="en"/>
              <a:t>Results: Graph Neural Networks</a:t>
            </a:r>
            <a:endParaRPr/>
          </a:p>
        </p:txBody>
      </p:sp>
      <p:sp>
        <p:nvSpPr>
          <p:cNvPr id="754" name="Google Shape;754;p49"/>
          <p:cNvSpPr txBox="1"/>
          <p:nvPr>
            <p:ph idx="1" type="body"/>
          </p:nvPr>
        </p:nvSpPr>
        <p:spPr>
          <a:xfrm>
            <a:off x="628650" y="1369219"/>
            <a:ext cx="7886700" cy="1457400"/>
          </a:xfrm>
          <a:prstGeom prst="rect">
            <a:avLst/>
          </a:prstGeom>
          <a:noFill/>
          <a:ln>
            <a:noFill/>
          </a:ln>
        </p:spPr>
        <p:txBody>
          <a:bodyPr anchorCtr="0" anchor="ctr" bIns="34275" lIns="68575" spcFirstLastPara="1" rIns="68575" wrap="square" tIns="34275">
            <a:normAutofit lnSpcReduction="20000"/>
          </a:bodyPr>
          <a:lstStyle/>
          <a:p>
            <a:pPr indent="-298450" lvl="0" marL="342900" rtl="0" algn="just">
              <a:lnSpc>
                <a:spcPct val="90000"/>
              </a:lnSpc>
              <a:spcBef>
                <a:spcPts val="800"/>
              </a:spcBef>
              <a:spcAft>
                <a:spcPts val="0"/>
              </a:spcAft>
              <a:buSzPts val="2100"/>
              <a:buChar char="•"/>
            </a:pPr>
            <a:r>
              <a:rPr b="1" lang="en"/>
              <a:t>GAT </a:t>
            </a:r>
            <a:r>
              <a:rPr lang="en"/>
              <a:t>achieves a </a:t>
            </a:r>
            <a:r>
              <a:rPr b="1" lang="en"/>
              <a:t>Hits@5 score</a:t>
            </a:r>
            <a:r>
              <a:rPr lang="en"/>
              <a:t> of </a:t>
            </a:r>
            <a:r>
              <a:rPr b="1" lang="en"/>
              <a:t>0.451</a:t>
            </a:r>
            <a:r>
              <a:rPr lang="en"/>
              <a:t> and a </a:t>
            </a:r>
            <a:r>
              <a:rPr b="1" lang="en"/>
              <a:t>Hits@10 score</a:t>
            </a:r>
            <a:r>
              <a:rPr lang="en"/>
              <a:t> of </a:t>
            </a:r>
            <a:r>
              <a:rPr b="1" lang="en"/>
              <a:t>0.672</a:t>
            </a:r>
            <a:endParaRPr b="1"/>
          </a:p>
          <a:p>
            <a:pPr indent="-298450" lvl="0" marL="342900" rtl="0" algn="just">
              <a:lnSpc>
                <a:spcPct val="90000"/>
              </a:lnSpc>
              <a:spcBef>
                <a:spcPts val="0"/>
              </a:spcBef>
              <a:spcAft>
                <a:spcPts val="0"/>
              </a:spcAft>
              <a:buSzPts val="2100"/>
              <a:buChar char="•"/>
            </a:pPr>
            <a:r>
              <a:rPr b="1" lang="en"/>
              <a:t>GraphSAGE</a:t>
            </a:r>
            <a:r>
              <a:rPr lang="en"/>
              <a:t> achieves a high </a:t>
            </a:r>
            <a:r>
              <a:rPr b="1" lang="en"/>
              <a:t>Recall Rate</a:t>
            </a:r>
            <a:r>
              <a:rPr lang="en"/>
              <a:t> of </a:t>
            </a:r>
            <a:r>
              <a:rPr b="1" lang="en"/>
              <a:t>0.992</a:t>
            </a:r>
            <a:endParaRPr/>
          </a:p>
          <a:p>
            <a:pPr indent="0" lvl="0" marL="0" rtl="0" algn="just">
              <a:lnSpc>
                <a:spcPct val="90000"/>
              </a:lnSpc>
              <a:spcBef>
                <a:spcPts val="800"/>
              </a:spcBef>
              <a:spcAft>
                <a:spcPts val="0"/>
              </a:spcAft>
              <a:buSzPts val="2100"/>
              <a:buNone/>
            </a:pPr>
            <a:r>
              <a:rPr lang="en"/>
              <a:t>→ High emphasis on Recall in Drug Repurposing scenarios to minimize falsely predicted links between drugs and diseases: </a:t>
            </a:r>
            <a:endParaRPr/>
          </a:p>
        </p:txBody>
      </p:sp>
      <p:sp>
        <p:nvSpPr>
          <p:cNvPr id="755" name="Google Shape;755;p49"/>
          <p:cNvSpPr txBox="1"/>
          <p:nvPr>
            <p:ph idx="12" type="sldNum"/>
          </p:nvPr>
        </p:nvSpPr>
        <p:spPr>
          <a:xfrm>
            <a:off x="0" y="3729038"/>
            <a:ext cx="1600200" cy="124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000000"/>
              </a:buClr>
              <a:buSzPts val="900"/>
              <a:buFont typeface="Arial"/>
              <a:buNone/>
            </a:pPr>
            <a:fld id="{00000000-1234-1234-1234-123412341234}" type="slidenum">
              <a:rPr lang="en"/>
              <a:t>‹#›</a:t>
            </a:fld>
            <a:endParaRPr/>
          </a:p>
        </p:txBody>
      </p:sp>
      <p:pic>
        <p:nvPicPr>
          <p:cNvPr id="756" name="Google Shape;756;p49"/>
          <p:cNvPicPr preferRelativeResize="0"/>
          <p:nvPr/>
        </p:nvPicPr>
        <p:blipFill rotWithShape="1">
          <a:blip r:embed="rId3">
            <a:alphaModFix/>
          </a:blip>
          <a:srcRect b="0" l="0" r="0" t="0"/>
          <a:stretch/>
        </p:blipFill>
        <p:spPr>
          <a:xfrm>
            <a:off x="942975" y="2826479"/>
            <a:ext cx="7258050" cy="1364456"/>
          </a:xfrm>
          <a:prstGeom prst="rect">
            <a:avLst/>
          </a:prstGeom>
          <a:noFill/>
          <a:ln>
            <a:noFill/>
          </a:ln>
        </p:spPr>
      </p:pic>
      <p:sp>
        <p:nvSpPr>
          <p:cNvPr id="757" name="Google Shape;757;p49"/>
          <p:cNvSpPr/>
          <p:nvPr/>
        </p:nvSpPr>
        <p:spPr>
          <a:xfrm>
            <a:off x="5120419" y="3558113"/>
            <a:ext cx="564300" cy="166800"/>
          </a:xfrm>
          <a:prstGeom prst="rect">
            <a:avLst/>
          </a:prstGeom>
          <a:noFill/>
          <a:ln cap="flat" cmpd="sng" w="28575">
            <a:solidFill>
              <a:srgbClr val="10A6DB"/>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p:txBody>
      </p:sp>
      <p:sp>
        <p:nvSpPr>
          <p:cNvPr id="758" name="Google Shape;758;p49"/>
          <p:cNvSpPr/>
          <p:nvPr/>
        </p:nvSpPr>
        <p:spPr>
          <a:xfrm>
            <a:off x="6087131" y="3941775"/>
            <a:ext cx="1521600" cy="166800"/>
          </a:xfrm>
          <a:prstGeom prst="rect">
            <a:avLst/>
          </a:prstGeom>
          <a:noFill/>
          <a:ln cap="flat" cmpd="sng" w="28575">
            <a:solidFill>
              <a:srgbClr val="10A6DB"/>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pic>
        <p:nvPicPr>
          <p:cNvPr id="764" name="Google Shape;764;p50"/>
          <p:cNvPicPr preferRelativeResize="0"/>
          <p:nvPr/>
        </p:nvPicPr>
        <p:blipFill rotWithShape="1">
          <a:blip r:embed="rId3">
            <a:alphaModFix/>
          </a:blip>
          <a:srcRect b="0" l="2923" r="1236" t="0"/>
          <a:stretch/>
        </p:blipFill>
        <p:spPr>
          <a:xfrm>
            <a:off x="4020875" y="1900075"/>
            <a:ext cx="5057974" cy="2078425"/>
          </a:xfrm>
          <a:prstGeom prst="rect">
            <a:avLst/>
          </a:prstGeom>
          <a:noFill/>
          <a:ln>
            <a:noFill/>
          </a:ln>
        </p:spPr>
      </p:pic>
      <p:sp>
        <p:nvSpPr>
          <p:cNvPr id="765" name="Google Shape;765;p5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Explaining GNN Predictions for Drug Repurposing</a:t>
            </a:r>
            <a:endParaRPr/>
          </a:p>
        </p:txBody>
      </p:sp>
      <p:sp>
        <p:nvSpPr>
          <p:cNvPr id="766" name="Google Shape;766;p50"/>
          <p:cNvSpPr txBox="1"/>
          <p:nvPr>
            <p:ph idx="2" type="body"/>
          </p:nvPr>
        </p:nvSpPr>
        <p:spPr>
          <a:xfrm>
            <a:off x="248850" y="1268119"/>
            <a:ext cx="3719100" cy="3374100"/>
          </a:xfrm>
          <a:prstGeom prst="rect">
            <a:avLst/>
          </a:prstGeom>
          <a:noFill/>
          <a:ln>
            <a:noFill/>
          </a:ln>
        </p:spPr>
        <p:txBody>
          <a:bodyPr anchorCtr="0" anchor="ctr" bIns="34275" lIns="68575" spcFirstLastPara="1" rIns="68575" wrap="square" tIns="34275">
            <a:noAutofit/>
          </a:bodyPr>
          <a:lstStyle/>
          <a:p>
            <a:pPr indent="-260350" lvl="0" marL="342900" rtl="0" algn="just">
              <a:lnSpc>
                <a:spcPct val="90000"/>
              </a:lnSpc>
              <a:spcBef>
                <a:spcPts val="800"/>
              </a:spcBef>
              <a:spcAft>
                <a:spcPts val="0"/>
              </a:spcAft>
              <a:buSzPts val="1500"/>
              <a:buChar char="•"/>
            </a:pPr>
            <a:r>
              <a:rPr lang="en" sz="1500"/>
              <a:t>The proposed framework takes as input any prediction of a trained </a:t>
            </a:r>
            <a:r>
              <a:rPr b="1" lang="en" sz="1500"/>
              <a:t>GNN-based link prediction model</a:t>
            </a:r>
            <a:r>
              <a:rPr lang="en" sz="1500"/>
              <a:t> and returns an explanation in the form of a small subgraph of the input graph</a:t>
            </a:r>
            <a:endParaRPr sz="1500"/>
          </a:p>
          <a:p>
            <a:pPr indent="-260350" lvl="0" marL="342900" rtl="0" algn="just">
              <a:lnSpc>
                <a:spcPct val="90000"/>
              </a:lnSpc>
              <a:spcBef>
                <a:spcPts val="0"/>
              </a:spcBef>
              <a:spcAft>
                <a:spcPts val="0"/>
              </a:spcAft>
              <a:buSzPts val="1500"/>
              <a:buChar char="•"/>
            </a:pPr>
            <a:r>
              <a:rPr lang="en" sz="1500"/>
              <a:t>To return an explanation in the form of a small subgraph, we employed</a:t>
            </a:r>
            <a:r>
              <a:rPr b="1" lang="en" sz="1500"/>
              <a:t> Saliency Maps</a:t>
            </a:r>
            <a:r>
              <a:rPr lang="en" sz="1500"/>
              <a:t>, which is an attribution gradient-based method capable of attributing an importance score to the nodes and edges from the input graph via backpropagation</a:t>
            </a:r>
            <a:endParaRPr sz="1500"/>
          </a:p>
        </p:txBody>
      </p:sp>
      <p:sp>
        <p:nvSpPr>
          <p:cNvPr id="767" name="Google Shape;767;p50"/>
          <p:cNvSpPr txBox="1"/>
          <p:nvPr/>
        </p:nvSpPr>
        <p:spPr>
          <a:xfrm>
            <a:off x="180300" y="4597475"/>
            <a:ext cx="89637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Loech J, Yang Y, Ekmei P, Dumontier M, and Celebi R, “Explaining Graph Neural Network Predictions for Drug Repurposing”, SWAT4HCLS 2024</a:t>
            </a:r>
            <a:endParaRPr sz="1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pic>
        <p:nvPicPr>
          <p:cNvPr id="772" name="Google Shape;772;p51"/>
          <p:cNvPicPr preferRelativeResize="0"/>
          <p:nvPr/>
        </p:nvPicPr>
        <p:blipFill>
          <a:blip r:embed="rId3">
            <a:alphaModFix/>
          </a:blip>
          <a:stretch>
            <a:fillRect/>
          </a:stretch>
        </p:blipFill>
        <p:spPr>
          <a:xfrm>
            <a:off x="356250" y="819675"/>
            <a:ext cx="6431676" cy="3902050"/>
          </a:xfrm>
          <a:prstGeom prst="rect">
            <a:avLst/>
          </a:prstGeom>
          <a:noFill/>
          <a:ln>
            <a:noFill/>
          </a:ln>
        </p:spPr>
      </p:pic>
      <p:pic>
        <p:nvPicPr>
          <p:cNvPr id="773" name="Google Shape;773;p51"/>
          <p:cNvPicPr preferRelativeResize="0"/>
          <p:nvPr/>
        </p:nvPicPr>
        <p:blipFill>
          <a:blip r:embed="rId4">
            <a:alphaModFix/>
          </a:blip>
          <a:stretch>
            <a:fillRect/>
          </a:stretch>
        </p:blipFill>
        <p:spPr>
          <a:xfrm>
            <a:off x="5905087" y="1830300"/>
            <a:ext cx="2920175" cy="999000"/>
          </a:xfrm>
          <a:prstGeom prst="rect">
            <a:avLst/>
          </a:prstGeom>
          <a:noFill/>
          <a:ln>
            <a:noFill/>
          </a:ln>
        </p:spPr>
      </p:pic>
      <p:pic>
        <p:nvPicPr>
          <p:cNvPr id="774" name="Google Shape;774;p51">
            <a:hlinkClick r:id="rId5"/>
          </p:cNvPr>
          <p:cNvPicPr preferRelativeResize="0"/>
          <p:nvPr/>
        </p:nvPicPr>
        <p:blipFill>
          <a:blip r:embed="rId6">
            <a:alphaModFix/>
          </a:blip>
          <a:stretch>
            <a:fillRect/>
          </a:stretch>
        </p:blipFill>
        <p:spPr>
          <a:xfrm>
            <a:off x="482325" y="545776"/>
            <a:ext cx="1759969" cy="244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Training Framework</a:t>
            </a:r>
            <a:endParaRPr/>
          </a:p>
        </p:txBody>
      </p:sp>
      <p:pic>
        <p:nvPicPr>
          <p:cNvPr id="118" name="Google Shape;118;p25"/>
          <p:cNvPicPr preferRelativeResize="0"/>
          <p:nvPr/>
        </p:nvPicPr>
        <p:blipFill rotWithShape="1">
          <a:blip r:embed="rId3">
            <a:alphaModFix/>
          </a:blip>
          <a:srcRect b="0" l="0" r="0" t="0"/>
          <a:stretch/>
        </p:blipFill>
        <p:spPr>
          <a:xfrm>
            <a:off x="457200" y="1279050"/>
            <a:ext cx="8128727" cy="3068900"/>
          </a:xfrm>
          <a:prstGeom prst="rect">
            <a:avLst/>
          </a:prstGeom>
          <a:noFill/>
          <a:ln>
            <a:noFill/>
          </a:ln>
        </p:spPr>
      </p:pic>
      <p:sp>
        <p:nvSpPr>
          <p:cNvPr id="119" name="Google Shape;119;p25"/>
          <p:cNvSpPr/>
          <p:nvPr/>
        </p:nvSpPr>
        <p:spPr>
          <a:xfrm rot="5400000">
            <a:off x="2170075" y="2792600"/>
            <a:ext cx="173400" cy="2937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0" name="Google Shape;120;p25"/>
          <p:cNvSpPr txBox="1"/>
          <p:nvPr/>
        </p:nvSpPr>
        <p:spPr>
          <a:xfrm>
            <a:off x="1228150" y="4347950"/>
            <a:ext cx="24045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Forward Pass</a:t>
            </a:r>
            <a:endParaRPr sz="24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2"/>
          <p:cNvSpPr txBox="1"/>
          <p:nvPr>
            <p:ph type="title"/>
          </p:nvPr>
        </p:nvSpPr>
        <p:spPr>
          <a:xfrm>
            <a:off x="342900" y="0"/>
            <a:ext cx="6172200" cy="643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SzPct val="100000"/>
              <a:buNone/>
            </a:pPr>
            <a:r>
              <a:rPr lang="en"/>
              <a:t>Use Case: Donepezil treats Alzheimer</a:t>
            </a:r>
            <a:endParaRPr/>
          </a:p>
        </p:txBody>
      </p:sp>
      <p:sp>
        <p:nvSpPr>
          <p:cNvPr id="781" name="Google Shape;781;p52"/>
          <p:cNvSpPr txBox="1"/>
          <p:nvPr>
            <p:ph idx="1" type="body"/>
          </p:nvPr>
        </p:nvSpPr>
        <p:spPr>
          <a:xfrm>
            <a:off x="628650" y="1369219"/>
            <a:ext cx="2868600" cy="2821800"/>
          </a:xfrm>
          <a:prstGeom prst="rect">
            <a:avLst/>
          </a:prstGeom>
          <a:noFill/>
          <a:ln>
            <a:noFill/>
          </a:ln>
        </p:spPr>
        <p:txBody>
          <a:bodyPr anchorCtr="0" anchor="ctr" bIns="34275" lIns="68575" spcFirstLastPara="1" rIns="68575" wrap="square" tIns="34275">
            <a:noAutofit/>
          </a:bodyPr>
          <a:lstStyle/>
          <a:p>
            <a:pPr indent="-247650" lvl="0" marL="342900" rtl="0" algn="just">
              <a:lnSpc>
                <a:spcPct val="100000"/>
              </a:lnSpc>
              <a:spcBef>
                <a:spcPts val="0"/>
              </a:spcBef>
              <a:spcAft>
                <a:spcPts val="0"/>
              </a:spcAft>
              <a:buSzPts val="1300"/>
              <a:buChar char="•"/>
            </a:pPr>
            <a:r>
              <a:rPr lang="en" sz="1300"/>
              <a:t>The primary goal of Alzheimer's drugs, including Donepezil, is to </a:t>
            </a:r>
            <a:r>
              <a:rPr b="1" lang="en" sz="1300"/>
              <a:t>maintain elevated acetylcholine (ACh) levels</a:t>
            </a:r>
            <a:r>
              <a:rPr lang="en" sz="1300"/>
              <a:t>, thereby compensating for the loss of functioning cholinergic brain cells</a:t>
            </a:r>
            <a:endParaRPr sz="1300"/>
          </a:p>
          <a:p>
            <a:pPr indent="-247650" lvl="0" marL="342900" rtl="0" algn="just">
              <a:lnSpc>
                <a:spcPct val="100000"/>
              </a:lnSpc>
              <a:spcBef>
                <a:spcPts val="0"/>
              </a:spcBef>
              <a:spcAft>
                <a:spcPts val="0"/>
              </a:spcAft>
              <a:buSzPts val="1300"/>
              <a:buChar char="•"/>
            </a:pPr>
            <a:r>
              <a:rPr lang="en" sz="1300"/>
              <a:t>Figure 2 emphasizes the crucial role of </a:t>
            </a:r>
            <a:r>
              <a:rPr b="1" lang="en" sz="1300"/>
              <a:t>Donepezil binding to acetylcholinesterase (AChE)</a:t>
            </a:r>
            <a:r>
              <a:rPr lang="en" sz="1300"/>
              <a:t> and </a:t>
            </a:r>
            <a:r>
              <a:rPr b="1" lang="en" sz="1300"/>
              <a:t>butyrylcholinesterase (BChE)</a:t>
            </a:r>
            <a:endParaRPr b="1" sz="1300"/>
          </a:p>
        </p:txBody>
      </p:sp>
      <p:sp>
        <p:nvSpPr>
          <p:cNvPr id="782" name="Google Shape;782;p52"/>
          <p:cNvSpPr txBox="1"/>
          <p:nvPr>
            <p:ph idx="12" type="sldNum"/>
          </p:nvPr>
        </p:nvSpPr>
        <p:spPr>
          <a:xfrm>
            <a:off x="0" y="3729038"/>
            <a:ext cx="1600200" cy="124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000000"/>
              </a:buClr>
              <a:buSzPts val="900"/>
              <a:buFont typeface="Arial"/>
              <a:buNone/>
            </a:pPr>
            <a:fld id="{00000000-1234-1234-1234-123412341234}" type="slidenum">
              <a:rPr lang="en"/>
              <a:t>‹#›</a:t>
            </a:fld>
            <a:endParaRPr/>
          </a:p>
        </p:txBody>
      </p:sp>
      <p:pic>
        <p:nvPicPr>
          <p:cNvPr id="783" name="Google Shape;783;p52"/>
          <p:cNvPicPr preferRelativeResize="0"/>
          <p:nvPr/>
        </p:nvPicPr>
        <p:blipFill rotWithShape="1">
          <a:blip r:embed="rId3">
            <a:alphaModFix/>
          </a:blip>
          <a:srcRect b="0" l="0" r="0" t="0"/>
          <a:stretch/>
        </p:blipFill>
        <p:spPr>
          <a:xfrm>
            <a:off x="3818678" y="1369219"/>
            <a:ext cx="4954688" cy="299900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53"/>
          <p:cNvSpPr txBox="1"/>
          <p:nvPr>
            <p:ph type="title"/>
          </p:nvPr>
        </p:nvSpPr>
        <p:spPr>
          <a:xfrm>
            <a:off x="342900" y="0"/>
            <a:ext cx="6669300" cy="643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SzPct val="100000"/>
              <a:buNone/>
            </a:pPr>
            <a:r>
              <a:rPr lang="en"/>
              <a:t>Use Case: Memantine treats Alzheimer</a:t>
            </a:r>
            <a:endParaRPr/>
          </a:p>
        </p:txBody>
      </p:sp>
      <p:sp>
        <p:nvSpPr>
          <p:cNvPr id="790" name="Google Shape;790;p53"/>
          <p:cNvSpPr txBox="1"/>
          <p:nvPr>
            <p:ph idx="1" type="body"/>
          </p:nvPr>
        </p:nvSpPr>
        <p:spPr>
          <a:xfrm>
            <a:off x="628650" y="1369219"/>
            <a:ext cx="2868600" cy="2821800"/>
          </a:xfrm>
          <a:prstGeom prst="rect">
            <a:avLst/>
          </a:prstGeom>
          <a:noFill/>
          <a:ln>
            <a:noFill/>
          </a:ln>
        </p:spPr>
        <p:txBody>
          <a:bodyPr anchorCtr="0" anchor="ctr" bIns="34275" lIns="68575" spcFirstLastPara="1" rIns="68575" wrap="square" tIns="34275">
            <a:normAutofit/>
          </a:bodyPr>
          <a:lstStyle/>
          <a:p>
            <a:pPr indent="-247650" lvl="0" marL="342900" rtl="0" algn="just">
              <a:lnSpc>
                <a:spcPct val="100000"/>
              </a:lnSpc>
              <a:spcBef>
                <a:spcPts val="0"/>
              </a:spcBef>
              <a:spcAft>
                <a:spcPts val="0"/>
              </a:spcAft>
              <a:buSzPts val="1300"/>
              <a:buChar char="•"/>
            </a:pPr>
            <a:r>
              <a:rPr lang="en" sz="1300"/>
              <a:t>Memantine, commonly prescribed for moderate to severe Alzheimer's disease, is believed to help prevent excess levels of the substance glutamate from damaging the brain</a:t>
            </a:r>
            <a:endParaRPr sz="1300"/>
          </a:p>
          <a:p>
            <a:pPr indent="-247650" lvl="0" marL="342900" rtl="0" algn="just">
              <a:lnSpc>
                <a:spcPct val="100000"/>
              </a:lnSpc>
              <a:spcBef>
                <a:spcPts val="0"/>
              </a:spcBef>
              <a:spcAft>
                <a:spcPts val="0"/>
              </a:spcAft>
              <a:buSzPts val="1300"/>
              <a:buChar char="•"/>
            </a:pPr>
            <a:r>
              <a:rPr lang="en" sz="1300"/>
              <a:t>Thus, according to our explainability framework and existing literature, </a:t>
            </a:r>
            <a:r>
              <a:rPr b="1" lang="en" sz="1300"/>
              <a:t>important genes associated with Memantine </a:t>
            </a:r>
            <a:r>
              <a:rPr lang="en" sz="1300"/>
              <a:t>include </a:t>
            </a:r>
            <a:r>
              <a:rPr b="1" lang="en" sz="1300"/>
              <a:t>glutamate receptor</a:t>
            </a:r>
            <a:r>
              <a:rPr lang="en" sz="1300"/>
              <a:t> and </a:t>
            </a:r>
            <a:r>
              <a:rPr b="1" lang="en" sz="1300"/>
              <a:t>acetylcholinesterase</a:t>
            </a:r>
            <a:endParaRPr b="1" sz="900"/>
          </a:p>
        </p:txBody>
      </p:sp>
      <p:sp>
        <p:nvSpPr>
          <p:cNvPr id="791" name="Google Shape;791;p53"/>
          <p:cNvSpPr txBox="1"/>
          <p:nvPr>
            <p:ph idx="12" type="sldNum"/>
          </p:nvPr>
        </p:nvSpPr>
        <p:spPr>
          <a:xfrm>
            <a:off x="0" y="3729038"/>
            <a:ext cx="1600200" cy="124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000000"/>
              </a:buClr>
              <a:buSzPts val="900"/>
              <a:buFont typeface="Arial"/>
              <a:buNone/>
            </a:pPr>
            <a:fld id="{00000000-1234-1234-1234-123412341234}" type="slidenum">
              <a:rPr lang="en"/>
              <a:t>‹#›</a:t>
            </a:fld>
            <a:endParaRPr/>
          </a:p>
        </p:txBody>
      </p:sp>
      <p:pic>
        <p:nvPicPr>
          <p:cNvPr id="792" name="Google Shape;792;p53"/>
          <p:cNvPicPr preferRelativeResize="0"/>
          <p:nvPr/>
        </p:nvPicPr>
        <p:blipFill rotWithShape="1">
          <a:blip r:embed="rId3">
            <a:alphaModFix/>
          </a:blip>
          <a:srcRect b="0" l="0" r="0" t="0"/>
          <a:stretch/>
        </p:blipFill>
        <p:spPr>
          <a:xfrm>
            <a:off x="3611475" y="1382419"/>
            <a:ext cx="5207516" cy="32705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Forward Pass</a:t>
            </a:r>
            <a:endParaRPr/>
          </a:p>
        </p:txBody>
      </p:sp>
      <p:grpSp>
        <p:nvGrpSpPr>
          <p:cNvPr id="126" name="Google Shape;126;p26"/>
          <p:cNvGrpSpPr/>
          <p:nvPr/>
        </p:nvGrpSpPr>
        <p:grpSpPr>
          <a:xfrm>
            <a:off x="466574" y="1157925"/>
            <a:ext cx="2460789" cy="829475"/>
            <a:chOff x="641619" y="2008400"/>
            <a:chExt cx="2137400" cy="829475"/>
          </a:xfrm>
        </p:grpSpPr>
        <p:sp>
          <p:nvSpPr>
            <p:cNvPr id="127" name="Google Shape;127;p26"/>
            <p:cNvSpPr/>
            <p:nvPr/>
          </p:nvSpPr>
          <p:spPr>
            <a:xfrm>
              <a:off x="1351500" y="2322475"/>
              <a:ext cx="257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128" name="Google Shape;128;p26"/>
            <p:cNvSpPr/>
            <p:nvPr/>
          </p:nvSpPr>
          <p:spPr>
            <a:xfrm>
              <a:off x="2301354" y="2008400"/>
              <a:ext cx="257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sp>
          <p:nvSpPr>
            <p:cNvPr id="129" name="Google Shape;129;p26"/>
            <p:cNvSpPr/>
            <p:nvPr/>
          </p:nvSpPr>
          <p:spPr>
            <a:xfrm>
              <a:off x="2521319" y="2580175"/>
              <a:ext cx="257700" cy="2577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130" name="Google Shape;130;p26"/>
            <p:cNvSpPr/>
            <p:nvPr/>
          </p:nvSpPr>
          <p:spPr>
            <a:xfrm>
              <a:off x="641619" y="2580175"/>
              <a:ext cx="257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cxnSp>
          <p:nvCxnSpPr>
            <p:cNvPr id="131" name="Google Shape;131;p26"/>
            <p:cNvCxnSpPr>
              <a:stCxn id="127" idx="6"/>
              <a:endCxn id="128" idx="2"/>
            </p:cNvCxnSpPr>
            <p:nvPr/>
          </p:nvCxnSpPr>
          <p:spPr>
            <a:xfrm flipH="1" rot="10800000">
              <a:off x="1609200" y="2137225"/>
              <a:ext cx="692100" cy="3141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26"/>
            <p:cNvCxnSpPr>
              <a:stCxn id="128" idx="5"/>
              <a:endCxn id="129" idx="0"/>
            </p:cNvCxnSpPr>
            <p:nvPr/>
          </p:nvCxnSpPr>
          <p:spPr>
            <a:xfrm>
              <a:off x="2521315" y="2228361"/>
              <a:ext cx="129000" cy="3519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26"/>
            <p:cNvCxnSpPr>
              <a:stCxn id="127" idx="6"/>
              <a:endCxn id="129" idx="2"/>
            </p:cNvCxnSpPr>
            <p:nvPr/>
          </p:nvCxnSpPr>
          <p:spPr>
            <a:xfrm>
              <a:off x="1609200" y="2451325"/>
              <a:ext cx="912000" cy="2577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26"/>
            <p:cNvCxnSpPr>
              <a:stCxn id="130" idx="6"/>
              <a:endCxn id="127" idx="3"/>
            </p:cNvCxnSpPr>
            <p:nvPr/>
          </p:nvCxnSpPr>
          <p:spPr>
            <a:xfrm flipH="1" rot="10800000">
              <a:off x="899319" y="2542525"/>
              <a:ext cx="489900" cy="166500"/>
            </a:xfrm>
            <a:prstGeom prst="straightConnector1">
              <a:avLst/>
            </a:prstGeom>
            <a:noFill/>
            <a:ln cap="flat" cmpd="sng" w="9525">
              <a:solidFill>
                <a:schemeClr val="dk2"/>
              </a:solidFill>
              <a:prstDash val="solid"/>
              <a:round/>
              <a:headEnd len="med" w="med" type="none"/>
              <a:tailEnd len="med" w="med" type="none"/>
            </a:ln>
          </p:spPr>
        </p:cxnSp>
      </p:grpSp>
      <p:sp>
        <p:nvSpPr>
          <p:cNvPr id="135" name="Google Shape;135;p26"/>
          <p:cNvSpPr/>
          <p:nvPr/>
        </p:nvSpPr>
        <p:spPr>
          <a:xfrm>
            <a:off x="3744125" y="1220163"/>
            <a:ext cx="594900" cy="24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136" name="Google Shape;136;p26"/>
          <p:cNvGrpSpPr/>
          <p:nvPr/>
        </p:nvGrpSpPr>
        <p:grpSpPr>
          <a:xfrm>
            <a:off x="5190974" y="929325"/>
            <a:ext cx="2460789" cy="829475"/>
            <a:chOff x="641619" y="2008400"/>
            <a:chExt cx="2137400" cy="829475"/>
          </a:xfrm>
        </p:grpSpPr>
        <p:sp>
          <p:nvSpPr>
            <p:cNvPr id="137" name="Google Shape;137;p26"/>
            <p:cNvSpPr/>
            <p:nvPr/>
          </p:nvSpPr>
          <p:spPr>
            <a:xfrm>
              <a:off x="1351500" y="2322475"/>
              <a:ext cx="257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138" name="Google Shape;138;p26"/>
            <p:cNvSpPr/>
            <p:nvPr/>
          </p:nvSpPr>
          <p:spPr>
            <a:xfrm>
              <a:off x="2301354" y="2008400"/>
              <a:ext cx="257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sp>
          <p:nvSpPr>
            <p:cNvPr id="139" name="Google Shape;139;p26"/>
            <p:cNvSpPr/>
            <p:nvPr/>
          </p:nvSpPr>
          <p:spPr>
            <a:xfrm>
              <a:off x="2521319" y="2580175"/>
              <a:ext cx="257700" cy="2577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140" name="Google Shape;140;p26"/>
            <p:cNvSpPr/>
            <p:nvPr/>
          </p:nvSpPr>
          <p:spPr>
            <a:xfrm>
              <a:off x="641619" y="2580175"/>
              <a:ext cx="257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cxnSp>
          <p:nvCxnSpPr>
            <p:cNvPr id="141" name="Google Shape;141;p26"/>
            <p:cNvCxnSpPr>
              <a:stCxn id="137" idx="6"/>
              <a:endCxn id="138" idx="2"/>
            </p:cNvCxnSpPr>
            <p:nvPr/>
          </p:nvCxnSpPr>
          <p:spPr>
            <a:xfrm flipH="1" rot="10800000">
              <a:off x="1609200" y="2137225"/>
              <a:ext cx="692100" cy="3141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6"/>
            <p:cNvCxnSpPr>
              <a:stCxn id="138" idx="5"/>
              <a:endCxn id="139" idx="0"/>
            </p:cNvCxnSpPr>
            <p:nvPr/>
          </p:nvCxnSpPr>
          <p:spPr>
            <a:xfrm>
              <a:off x="2521315" y="2228361"/>
              <a:ext cx="129000" cy="3519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6"/>
            <p:cNvCxnSpPr>
              <a:stCxn id="137" idx="6"/>
              <a:endCxn id="139" idx="2"/>
            </p:cNvCxnSpPr>
            <p:nvPr/>
          </p:nvCxnSpPr>
          <p:spPr>
            <a:xfrm>
              <a:off x="1609200" y="2451325"/>
              <a:ext cx="912000" cy="2577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6"/>
            <p:cNvCxnSpPr>
              <a:stCxn id="140" idx="6"/>
              <a:endCxn id="137" idx="3"/>
            </p:cNvCxnSpPr>
            <p:nvPr/>
          </p:nvCxnSpPr>
          <p:spPr>
            <a:xfrm flipH="1" rot="10800000">
              <a:off x="899319" y="2542525"/>
              <a:ext cx="489900" cy="166500"/>
            </a:xfrm>
            <a:prstGeom prst="straightConnector1">
              <a:avLst/>
            </a:prstGeom>
            <a:noFill/>
            <a:ln cap="flat" cmpd="sng" w="9525">
              <a:solidFill>
                <a:schemeClr val="dk2"/>
              </a:solidFill>
              <a:prstDash val="solid"/>
              <a:round/>
              <a:headEnd len="med" w="med" type="none"/>
              <a:tailEnd len="med" w="med" type="none"/>
            </a:ln>
          </p:spPr>
        </p:cxnSp>
      </p:grpSp>
      <p:grpSp>
        <p:nvGrpSpPr>
          <p:cNvPr id="145" name="Google Shape;145;p26"/>
          <p:cNvGrpSpPr/>
          <p:nvPr/>
        </p:nvGrpSpPr>
        <p:grpSpPr>
          <a:xfrm>
            <a:off x="5190974" y="2529525"/>
            <a:ext cx="2460789" cy="829475"/>
            <a:chOff x="641619" y="2008400"/>
            <a:chExt cx="2137400" cy="829475"/>
          </a:xfrm>
        </p:grpSpPr>
        <p:sp>
          <p:nvSpPr>
            <p:cNvPr id="146" name="Google Shape;146;p26"/>
            <p:cNvSpPr/>
            <p:nvPr/>
          </p:nvSpPr>
          <p:spPr>
            <a:xfrm>
              <a:off x="1351500" y="2322475"/>
              <a:ext cx="257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147" name="Google Shape;147;p26"/>
            <p:cNvSpPr/>
            <p:nvPr/>
          </p:nvSpPr>
          <p:spPr>
            <a:xfrm>
              <a:off x="2301354" y="2008400"/>
              <a:ext cx="257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sp>
          <p:nvSpPr>
            <p:cNvPr id="148" name="Google Shape;148;p26"/>
            <p:cNvSpPr/>
            <p:nvPr/>
          </p:nvSpPr>
          <p:spPr>
            <a:xfrm>
              <a:off x="2521319" y="2580175"/>
              <a:ext cx="257700" cy="2577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149" name="Google Shape;149;p26"/>
            <p:cNvSpPr/>
            <p:nvPr/>
          </p:nvSpPr>
          <p:spPr>
            <a:xfrm>
              <a:off x="641619" y="2580175"/>
              <a:ext cx="257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cxnSp>
          <p:nvCxnSpPr>
            <p:cNvPr id="150" name="Google Shape;150;p26"/>
            <p:cNvCxnSpPr>
              <a:stCxn id="146" idx="6"/>
              <a:endCxn id="147" idx="2"/>
            </p:cNvCxnSpPr>
            <p:nvPr/>
          </p:nvCxnSpPr>
          <p:spPr>
            <a:xfrm flipH="1" rot="10800000">
              <a:off x="1609200" y="2137225"/>
              <a:ext cx="692100" cy="3141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26"/>
            <p:cNvCxnSpPr>
              <a:stCxn id="147" idx="5"/>
              <a:endCxn id="148" idx="0"/>
            </p:cNvCxnSpPr>
            <p:nvPr/>
          </p:nvCxnSpPr>
          <p:spPr>
            <a:xfrm>
              <a:off x="2521315" y="2228361"/>
              <a:ext cx="129000" cy="3519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26"/>
            <p:cNvCxnSpPr>
              <a:stCxn id="146" idx="6"/>
              <a:endCxn id="148" idx="2"/>
            </p:cNvCxnSpPr>
            <p:nvPr/>
          </p:nvCxnSpPr>
          <p:spPr>
            <a:xfrm>
              <a:off x="1609200" y="2451325"/>
              <a:ext cx="912000" cy="2577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26"/>
            <p:cNvCxnSpPr>
              <a:stCxn id="149" idx="6"/>
              <a:endCxn id="146" idx="3"/>
            </p:cNvCxnSpPr>
            <p:nvPr/>
          </p:nvCxnSpPr>
          <p:spPr>
            <a:xfrm flipH="1" rot="10800000">
              <a:off x="899319" y="2542525"/>
              <a:ext cx="489900" cy="166500"/>
            </a:xfrm>
            <a:prstGeom prst="straightConnector1">
              <a:avLst/>
            </a:prstGeom>
            <a:noFill/>
            <a:ln cap="flat" cmpd="sng" w="9525">
              <a:solidFill>
                <a:schemeClr val="dk2"/>
              </a:solidFill>
              <a:prstDash val="solid"/>
              <a:round/>
              <a:headEnd len="med" w="med" type="none"/>
              <a:tailEnd len="med" w="med" type="none"/>
            </a:ln>
          </p:spPr>
        </p:cxnSp>
      </p:grpSp>
      <p:grpSp>
        <p:nvGrpSpPr>
          <p:cNvPr id="154" name="Google Shape;154;p26"/>
          <p:cNvGrpSpPr/>
          <p:nvPr/>
        </p:nvGrpSpPr>
        <p:grpSpPr>
          <a:xfrm>
            <a:off x="5190974" y="4129725"/>
            <a:ext cx="2460789" cy="829475"/>
            <a:chOff x="641619" y="2008400"/>
            <a:chExt cx="2137400" cy="829475"/>
          </a:xfrm>
        </p:grpSpPr>
        <p:sp>
          <p:nvSpPr>
            <p:cNvPr id="155" name="Google Shape;155;p26"/>
            <p:cNvSpPr/>
            <p:nvPr/>
          </p:nvSpPr>
          <p:spPr>
            <a:xfrm>
              <a:off x="1351500" y="2322475"/>
              <a:ext cx="257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156" name="Google Shape;156;p26"/>
            <p:cNvSpPr/>
            <p:nvPr/>
          </p:nvSpPr>
          <p:spPr>
            <a:xfrm>
              <a:off x="2301354" y="2008400"/>
              <a:ext cx="257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sp>
          <p:nvSpPr>
            <p:cNvPr id="157" name="Google Shape;157;p26"/>
            <p:cNvSpPr/>
            <p:nvPr/>
          </p:nvSpPr>
          <p:spPr>
            <a:xfrm>
              <a:off x="2521319" y="2580175"/>
              <a:ext cx="257700" cy="2577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158" name="Google Shape;158;p26"/>
            <p:cNvSpPr/>
            <p:nvPr/>
          </p:nvSpPr>
          <p:spPr>
            <a:xfrm>
              <a:off x="641619" y="2580175"/>
              <a:ext cx="257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cxnSp>
          <p:nvCxnSpPr>
            <p:cNvPr id="159" name="Google Shape;159;p26"/>
            <p:cNvCxnSpPr>
              <a:stCxn id="155" idx="6"/>
              <a:endCxn id="156" idx="2"/>
            </p:cNvCxnSpPr>
            <p:nvPr/>
          </p:nvCxnSpPr>
          <p:spPr>
            <a:xfrm flipH="1" rot="10800000">
              <a:off x="1609200" y="2137225"/>
              <a:ext cx="692100" cy="3141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26"/>
            <p:cNvCxnSpPr>
              <a:stCxn id="156" idx="5"/>
              <a:endCxn id="157" idx="0"/>
            </p:cNvCxnSpPr>
            <p:nvPr/>
          </p:nvCxnSpPr>
          <p:spPr>
            <a:xfrm>
              <a:off x="2521315" y="2228361"/>
              <a:ext cx="129000" cy="3519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6"/>
            <p:cNvCxnSpPr>
              <a:stCxn id="155" idx="6"/>
              <a:endCxn id="157" idx="2"/>
            </p:cNvCxnSpPr>
            <p:nvPr/>
          </p:nvCxnSpPr>
          <p:spPr>
            <a:xfrm>
              <a:off x="1609200" y="2451325"/>
              <a:ext cx="912000" cy="2577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6"/>
            <p:cNvCxnSpPr>
              <a:stCxn id="158" idx="6"/>
              <a:endCxn id="155" idx="3"/>
            </p:cNvCxnSpPr>
            <p:nvPr/>
          </p:nvCxnSpPr>
          <p:spPr>
            <a:xfrm flipH="1" rot="10800000">
              <a:off x="899319" y="2542525"/>
              <a:ext cx="489900" cy="166500"/>
            </a:xfrm>
            <a:prstGeom prst="straightConnector1">
              <a:avLst/>
            </a:prstGeom>
            <a:noFill/>
            <a:ln cap="flat" cmpd="sng" w="9525">
              <a:solidFill>
                <a:schemeClr val="dk2"/>
              </a:solidFill>
              <a:prstDash val="solid"/>
              <a:round/>
              <a:headEnd len="med" w="med" type="none"/>
              <a:tailEnd len="med" w="med" type="none"/>
            </a:ln>
          </p:spPr>
        </p:cxnSp>
      </p:grpSp>
      <p:sp>
        <p:nvSpPr>
          <p:cNvPr id="163" name="Google Shape;163;p26"/>
          <p:cNvSpPr/>
          <p:nvPr/>
        </p:nvSpPr>
        <p:spPr>
          <a:xfrm>
            <a:off x="3744125" y="2806388"/>
            <a:ext cx="594900" cy="24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4" name="Google Shape;164;p26"/>
          <p:cNvSpPr/>
          <p:nvPr/>
        </p:nvSpPr>
        <p:spPr>
          <a:xfrm>
            <a:off x="3744125" y="4194438"/>
            <a:ext cx="594900" cy="24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5" name="Google Shape;165;p26"/>
          <p:cNvSpPr txBox="1"/>
          <p:nvPr/>
        </p:nvSpPr>
        <p:spPr>
          <a:xfrm>
            <a:off x="3595400" y="1657750"/>
            <a:ext cx="9594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Compute messages</a:t>
            </a:r>
            <a:endParaRPr sz="1200">
              <a:solidFill>
                <a:schemeClr val="dk1"/>
              </a:solidFill>
              <a:latin typeface="Calibri"/>
              <a:ea typeface="Calibri"/>
              <a:cs typeface="Calibri"/>
              <a:sym typeface="Calibri"/>
            </a:endParaRPr>
          </a:p>
        </p:txBody>
      </p:sp>
      <p:sp>
        <p:nvSpPr>
          <p:cNvPr id="166" name="Google Shape;166;p26"/>
          <p:cNvSpPr txBox="1"/>
          <p:nvPr/>
        </p:nvSpPr>
        <p:spPr>
          <a:xfrm>
            <a:off x="3648650" y="3196125"/>
            <a:ext cx="9594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Propagate messages</a:t>
            </a:r>
            <a:endParaRPr sz="1200">
              <a:solidFill>
                <a:schemeClr val="dk1"/>
              </a:solidFill>
              <a:latin typeface="Calibri"/>
              <a:ea typeface="Calibri"/>
              <a:cs typeface="Calibri"/>
              <a:sym typeface="Calibri"/>
            </a:endParaRPr>
          </a:p>
        </p:txBody>
      </p:sp>
      <p:sp>
        <p:nvSpPr>
          <p:cNvPr id="167" name="Google Shape;167;p26"/>
          <p:cNvSpPr txBox="1"/>
          <p:nvPr/>
        </p:nvSpPr>
        <p:spPr>
          <a:xfrm>
            <a:off x="3648650" y="4503000"/>
            <a:ext cx="9594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Aggregate</a:t>
            </a:r>
            <a:endParaRPr sz="1200">
              <a:solidFill>
                <a:schemeClr val="dk1"/>
              </a:solidFill>
              <a:latin typeface="Calibri"/>
              <a:ea typeface="Calibri"/>
              <a:cs typeface="Calibri"/>
              <a:sym typeface="Calibri"/>
            </a:endParaRPr>
          </a:p>
        </p:txBody>
      </p:sp>
      <p:grpSp>
        <p:nvGrpSpPr>
          <p:cNvPr id="168" name="Google Shape;168;p26"/>
          <p:cNvGrpSpPr/>
          <p:nvPr/>
        </p:nvGrpSpPr>
        <p:grpSpPr>
          <a:xfrm>
            <a:off x="5231995" y="929325"/>
            <a:ext cx="111428" cy="465900"/>
            <a:chOff x="1228150" y="2939775"/>
            <a:chExt cx="210600" cy="465900"/>
          </a:xfrm>
        </p:grpSpPr>
        <p:sp>
          <p:nvSpPr>
            <p:cNvPr id="169" name="Google Shape;169;p26"/>
            <p:cNvSpPr/>
            <p:nvPr/>
          </p:nvSpPr>
          <p:spPr>
            <a:xfrm>
              <a:off x="1228150" y="2939775"/>
              <a:ext cx="210600" cy="1611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0" name="Google Shape;170;p26"/>
            <p:cNvSpPr/>
            <p:nvPr/>
          </p:nvSpPr>
          <p:spPr>
            <a:xfrm>
              <a:off x="1228150" y="3092175"/>
              <a:ext cx="210600" cy="1611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1" name="Google Shape;171;p26"/>
            <p:cNvSpPr/>
            <p:nvPr/>
          </p:nvSpPr>
          <p:spPr>
            <a:xfrm>
              <a:off x="1228150" y="3244575"/>
              <a:ext cx="210600" cy="161100"/>
            </a:xfrm>
            <a:prstGeom prst="rect">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172" name="Google Shape;172;p26"/>
          <p:cNvGrpSpPr/>
          <p:nvPr/>
        </p:nvGrpSpPr>
        <p:grpSpPr>
          <a:xfrm>
            <a:off x="5231995" y="2453325"/>
            <a:ext cx="111428" cy="465900"/>
            <a:chOff x="1228150" y="2939775"/>
            <a:chExt cx="210600" cy="465900"/>
          </a:xfrm>
        </p:grpSpPr>
        <p:sp>
          <p:nvSpPr>
            <p:cNvPr id="173" name="Google Shape;173;p26"/>
            <p:cNvSpPr/>
            <p:nvPr/>
          </p:nvSpPr>
          <p:spPr>
            <a:xfrm>
              <a:off x="1228150" y="2939775"/>
              <a:ext cx="210600" cy="1611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4" name="Google Shape;174;p26"/>
            <p:cNvSpPr/>
            <p:nvPr/>
          </p:nvSpPr>
          <p:spPr>
            <a:xfrm>
              <a:off x="1228150" y="3092175"/>
              <a:ext cx="210600" cy="1611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5" name="Google Shape;175;p26"/>
            <p:cNvSpPr/>
            <p:nvPr/>
          </p:nvSpPr>
          <p:spPr>
            <a:xfrm>
              <a:off x="1228150" y="3244575"/>
              <a:ext cx="210600" cy="161100"/>
            </a:xfrm>
            <a:prstGeom prst="rect">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176" name="Google Shape;176;p26"/>
          <p:cNvGrpSpPr/>
          <p:nvPr/>
        </p:nvGrpSpPr>
        <p:grpSpPr>
          <a:xfrm>
            <a:off x="5231995" y="4129725"/>
            <a:ext cx="111428" cy="465900"/>
            <a:chOff x="1228150" y="2939775"/>
            <a:chExt cx="210600" cy="465900"/>
          </a:xfrm>
        </p:grpSpPr>
        <p:sp>
          <p:nvSpPr>
            <p:cNvPr id="177" name="Google Shape;177;p26"/>
            <p:cNvSpPr/>
            <p:nvPr/>
          </p:nvSpPr>
          <p:spPr>
            <a:xfrm>
              <a:off x="1228150" y="2939775"/>
              <a:ext cx="210600" cy="1611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8" name="Google Shape;178;p26"/>
            <p:cNvSpPr/>
            <p:nvPr/>
          </p:nvSpPr>
          <p:spPr>
            <a:xfrm>
              <a:off x="1228150" y="3092175"/>
              <a:ext cx="210600" cy="1611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9" name="Google Shape;179;p26"/>
            <p:cNvSpPr/>
            <p:nvPr/>
          </p:nvSpPr>
          <p:spPr>
            <a:xfrm>
              <a:off x="1228150" y="3244575"/>
              <a:ext cx="210600" cy="1611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180" name="Google Shape;180;p26"/>
          <p:cNvGrpSpPr/>
          <p:nvPr/>
        </p:nvGrpSpPr>
        <p:grpSpPr>
          <a:xfrm>
            <a:off x="5942120" y="2203150"/>
            <a:ext cx="111428" cy="465900"/>
            <a:chOff x="1228150" y="2939775"/>
            <a:chExt cx="210600" cy="465900"/>
          </a:xfrm>
        </p:grpSpPr>
        <p:sp>
          <p:nvSpPr>
            <p:cNvPr id="181" name="Google Shape;181;p26"/>
            <p:cNvSpPr/>
            <p:nvPr/>
          </p:nvSpPr>
          <p:spPr>
            <a:xfrm>
              <a:off x="1228150" y="2939775"/>
              <a:ext cx="210600" cy="1611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2" name="Google Shape;182;p26"/>
            <p:cNvSpPr/>
            <p:nvPr/>
          </p:nvSpPr>
          <p:spPr>
            <a:xfrm>
              <a:off x="1228150" y="3092175"/>
              <a:ext cx="210600" cy="1611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3" name="Google Shape;183;p26"/>
            <p:cNvSpPr/>
            <p:nvPr/>
          </p:nvSpPr>
          <p:spPr>
            <a:xfrm>
              <a:off x="1228150" y="3244575"/>
              <a:ext cx="210600" cy="161100"/>
            </a:xfrm>
            <a:prstGeom prst="rect">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184" name="Google Shape;184;p26"/>
          <p:cNvGrpSpPr/>
          <p:nvPr/>
        </p:nvGrpSpPr>
        <p:grpSpPr>
          <a:xfrm>
            <a:off x="6119320" y="705000"/>
            <a:ext cx="111428" cy="465900"/>
            <a:chOff x="1228150" y="2939775"/>
            <a:chExt cx="210600" cy="465900"/>
          </a:xfrm>
        </p:grpSpPr>
        <p:sp>
          <p:nvSpPr>
            <p:cNvPr id="185" name="Google Shape;185;p26"/>
            <p:cNvSpPr/>
            <p:nvPr/>
          </p:nvSpPr>
          <p:spPr>
            <a:xfrm>
              <a:off x="1228150" y="2939775"/>
              <a:ext cx="210600" cy="161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6" name="Google Shape;186;p26"/>
            <p:cNvSpPr/>
            <p:nvPr/>
          </p:nvSpPr>
          <p:spPr>
            <a:xfrm>
              <a:off x="1228150" y="3092175"/>
              <a:ext cx="210600" cy="1611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7" name="Google Shape;187;p26"/>
            <p:cNvSpPr/>
            <p:nvPr/>
          </p:nvSpPr>
          <p:spPr>
            <a:xfrm>
              <a:off x="1228150" y="3244575"/>
              <a:ext cx="210600" cy="161100"/>
            </a:xfrm>
            <a:prstGeom prst="rect">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188" name="Google Shape;188;p26"/>
          <p:cNvGrpSpPr/>
          <p:nvPr/>
        </p:nvGrpSpPr>
        <p:grpSpPr>
          <a:xfrm>
            <a:off x="5376370" y="2453325"/>
            <a:ext cx="111428" cy="465900"/>
            <a:chOff x="1228150" y="2939775"/>
            <a:chExt cx="210600" cy="465900"/>
          </a:xfrm>
        </p:grpSpPr>
        <p:sp>
          <p:nvSpPr>
            <p:cNvPr id="189" name="Google Shape;189;p26"/>
            <p:cNvSpPr/>
            <p:nvPr/>
          </p:nvSpPr>
          <p:spPr>
            <a:xfrm>
              <a:off x="1228150" y="2939775"/>
              <a:ext cx="210600" cy="161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0" name="Google Shape;190;p26"/>
            <p:cNvSpPr/>
            <p:nvPr/>
          </p:nvSpPr>
          <p:spPr>
            <a:xfrm>
              <a:off x="1228150" y="3092175"/>
              <a:ext cx="210600" cy="1611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1" name="Google Shape;191;p26"/>
            <p:cNvSpPr/>
            <p:nvPr/>
          </p:nvSpPr>
          <p:spPr>
            <a:xfrm>
              <a:off x="1228150" y="3244575"/>
              <a:ext cx="210600" cy="161100"/>
            </a:xfrm>
            <a:prstGeom prst="rect">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192" name="Google Shape;192;p26"/>
          <p:cNvGrpSpPr/>
          <p:nvPr/>
        </p:nvGrpSpPr>
        <p:grpSpPr>
          <a:xfrm>
            <a:off x="6087570" y="2203150"/>
            <a:ext cx="111428" cy="465900"/>
            <a:chOff x="1228150" y="2939775"/>
            <a:chExt cx="210600" cy="465900"/>
          </a:xfrm>
        </p:grpSpPr>
        <p:sp>
          <p:nvSpPr>
            <p:cNvPr id="193" name="Google Shape;193;p26"/>
            <p:cNvSpPr/>
            <p:nvPr/>
          </p:nvSpPr>
          <p:spPr>
            <a:xfrm>
              <a:off x="1228150" y="2939775"/>
              <a:ext cx="210600" cy="161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4" name="Google Shape;194;p26"/>
            <p:cNvSpPr/>
            <p:nvPr/>
          </p:nvSpPr>
          <p:spPr>
            <a:xfrm>
              <a:off x="1228150" y="3092175"/>
              <a:ext cx="210600" cy="1611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5" name="Google Shape;195;p26"/>
            <p:cNvSpPr/>
            <p:nvPr/>
          </p:nvSpPr>
          <p:spPr>
            <a:xfrm>
              <a:off x="1228150" y="3244575"/>
              <a:ext cx="210600" cy="161100"/>
            </a:xfrm>
            <a:prstGeom prst="rect">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196" name="Google Shape;196;p26"/>
          <p:cNvGrpSpPr/>
          <p:nvPr/>
        </p:nvGrpSpPr>
        <p:grpSpPr>
          <a:xfrm>
            <a:off x="7710170" y="3106450"/>
            <a:ext cx="111428" cy="465900"/>
            <a:chOff x="1228150" y="2939775"/>
            <a:chExt cx="210600" cy="465900"/>
          </a:xfrm>
        </p:grpSpPr>
        <p:sp>
          <p:nvSpPr>
            <p:cNvPr id="197" name="Google Shape;197;p26"/>
            <p:cNvSpPr/>
            <p:nvPr/>
          </p:nvSpPr>
          <p:spPr>
            <a:xfrm>
              <a:off x="1228150" y="2939775"/>
              <a:ext cx="210600" cy="161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 name="Google Shape;198;p26"/>
            <p:cNvSpPr/>
            <p:nvPr/>
          </p:nvSpPr>
          <p:spPr>
            <a:xfrm>
              <a:off x="1228150" y="3092175"/>
              <a:ext cx="210600" cy="1611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9" name="Google Shape;199;p26"/>
            <p:cNvSpPr/>
            <p:nvPr/>
          </p:nvSpPr>
          <p:spPr>
            <a:xfrm>
              <a:off x="1228150" y="3244575"/>
              <a:ext cx="210600" cy="161100"/>
            </a:xfrm>
            <a:prstGeom prst="rect">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00" name="Google Shape;200;p26"/>
          <p:cNvGrpSpPr/>
          <p:nvPr/>
        </p:nvGrpSpPr>
        <p:grpSpPr>
          <a:xfrm>
            <a:off x="7062595" y="2030975"/>
            <a:ext cx="111428" cy="465900"/>
            <a:chOff x="1228150" y="2939775"/>
            <a:chExt cx="210600" cy="465900"/>
          </a:xfrm>
        </p:grpSpPr>
        <p:sp>
          <p:nvSpPr>
            <p:cNvPr id="201" name="Google Shape;201;p26"/>
            <p:cNvSpPr/>
            <p:nvPr/>
          </p:nvSpPr>
          <p:spPr>
            <a:xfrm>
              <a:off x="1228150" y="2939775"/>
              <a:ext cx="210600" cy="161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2" name="Google Shape;202;p26"/>
            <p:cNvSpPr/>
            <p:nvPr/>
          </p:nvSpPr>
          <p:spPr>
            <a:xfrm>
              <a:off x="1228150" y="3092175"/>
              <a:ext cx="210600" cy="1611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3" name="Google Shape;203;p26"/>
            <p:cNvSpPr/>
            <p:nvPr/>
          </p:nvSpPr>
          <p:spPr>
            <a:xfrm>
              <a:off x="1228150" y="3244575"/>
              <a:ext cx="210600" cy="161100"/>
            </a:xfrm>
            <a:prstGeom prst="rect">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04" name="Google Shape;204;p26"/>
          <p:cNvGrpSpPr/>
          <p:nvPr/>
        </p:nvGrpSpPr>
        <p:grpSpPr>
          <a:xfrm>
            <a:off x="7499370" y="654200"/>
            <a:ext cx="111428" cy="465900"/>
            <a:chOff x="1228150" y="2939775"/>
            <a:chExt cx="210600" cy="465900"/>
          </a:xfrm>
        </p:grpSpPr>
        <p:sp>
          <p:nvSpPr>
            <p:cNvPr id="205" name="Google Shape;205;p26"/>
            <p:cNvSpPr/>
            <p:nvPr/>
          </p:nvSpPr>
          <p:spPr>
            <a:xfrm>
              <a:off x="1228150" y="2939775"/>
              <a:ext cx="210600" cy="1611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6" name="Google Shape;206;p26"/>
            <p:cNvSpPr/>
            <p:nvPr/>
          </p:nvSpPr>
          <p:spPr>
            <a:xfrm>
              <a:off x="1228150" y="3092175"/>
              <a:ext cx="210600" cy="1611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 name="Google Shape;207;p26"/>
            <p:cNvSpPr/>
            <p:nvPr/>
          </p:nvSpPr>
          <p:spPr>
            <a:xfrm>
              <a:off x="1228150" y="3244575"/>
              <a:ext cx="210600" cy="1611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08" name="Google Shape;208;p26"/>
          <p:cNvGrpSpPr/>
          <p:nvPr/>
        </p:nvGrpSpPr>
        <p:grpSpPr>
          <a:xfrm>
            <a:off x="7680045" y="1448775"/>
            <a:ext cx="111428" cy="465900"/>
            <a:chOff x="1228150" y="2939775"/>
            <a:chExt cx="210600" cy="465900"/>
          </a:xfrm>
        </p:grpSpPr>
        <p:sp>
          <p:nvSpPr>
            <p:cNvPr id="209" name="Google Shape;209;p26"/>
            <p:cNvSpPr/>
            <p:nvPr/>
          </p:nvSpPr>
          <p:spPr>
            <a:xfrm>
              <a:off x="1228150" y="2939775"/>
              <a:ext cx="210600" cy="1611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0" name="Google Shape;210;p26"/>
            <p:cNvSpPr/>
            <p:nvPr/>
          </p:nvSpPr>
          <p:spPr>
            <a:xfrm>
              <a:off x="1228150" y="3092175"/>
              <a:ext cx="210600" cy="161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1" name="Google Shape;211;p26"/>
            <p:cNvSpPr/>
            <p:nvPr/>
          </p:nvSpPr>
          <p:spPr>
            <a:xfrm>
              <a:off x="1228150" y="3244575"/>
              <a:ext cx="210600" cy="1611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12" name="Google Shape;212;p26"/>
          <p:cNvGrpSpPr/>
          <p:nvPr/>
        </p:nvGrpSpPr>
        <p:grpSpPr>
          <a:xfrm>
            <a:off x="7867670" y="3106450"/>
            <a:ext cx="111428" cy="465900"/>
            <a:chOff x="1228150" y="2939775"/>
            <a:chExt cx="210600" cy="465900"/>
          </a:xfrm>
        </p:grpSpPr>
        <p:sp>
          <p:nvSpPr>
            <p:cNvPr id="213" name="Google Shape;213;p26"/>
            <p:cNvSpPr/>
            <p:nvPr/>
          </p:nvSpPr>
          <p:spPr>
            <a:xfrm>
              <a:off x="1228150" y="2939775"/>
              <a:ext cx="210600" cy="1611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4" name="Google Shape;214;p26"/>
            <p:cNvSpPr/>
            <p:nvPr/>
          </p:nvSpPr>
          <p:spPr>
            <a:xfrm>
              <a:off x="1228150" y="3092175"/>
              <a:ext cx="210600" cy="161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5" name="Google Shape;215;p26"/>
            <p:cNvSpPr/>
            <p:nvPr/>
          </p:nvSpPr>
          <p:spPr>
            <a:xfrm>
              <a:off x="1228150" y="3244575"/>
              <a:ext cx="210600" cy="1611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16" name="Google Shape;216;p26"/>
          <p:cNvGrpSpPr/>
          <p:nvPr/>
        </p:nvGrpSpPr>
        <p:grpSpPr>
          <a:xfrm>
            <a:off x="7217445" y="2030975"/>
            <a:ext cx="111428" cy="465900"/>
            <a:chOff x="1228150" y="2939775"/>
            <a:chExt cx="210600" cy="465900"/>
          </a:xfrm>
        </p:grpSpPr>
        <p:sp>
          <p:nvSpPr>
            <p:cNvPr id="217" name="Google Shape;217;p26"/>
            <p:cNvSpPr/>
            <p:nvPr/>
          </p:nvSpPr>
          <p:spPr>
            <a:xfrm>
              <a:off x="1228150" y="2939775"/>
              <a:ext cx="210600" cy="1611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8" name="Google Shape;218;p26"/>
            <p:cNvSpPr/>
            <p:nvPr/>
          </p:nvSpPr>
          <p:spPr>
            <a:xfrm>
              <a:off x="1228150" y="3092175"/>
              <a:ext cx="210600" cy="1611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9" name="Google Shape;219;p26"/>
            <p:cNvSpPr/>
            <p:nvPr/>
          </p:nvSpPr>
          <p:spPr>
            <a:xfrm>
              <a:off x="1228150" y="3244575"/>
              <a:ext cx="210600" cy="1611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20" name="Google Shape;220;p26"/>
          <p:cNvGrpSpPr/>
          <p:nvPr/>
        </p:nvGrpSpPr>
        <p:grpSpPr>
          <a:xfrm>
            <a:off x="6219483" y="2203150"/>
            <a:ext cx="111428" cy="465900"/>
            <a:chOff x="1228150" y="2939775"/>
            <a:chExt cx="210600" cy="465900"/>
          </a:xfrm>
        </p:grpSpPr>
        <p:sp>
          <p:nvSpPr>
            <p:cNvPr id="221" name="Google Shape;221;p26"/>
            <p:cNvSpPr/>
            <p:nvPr/>
          </p:nvSpPr>
          <p:spPr>
            <a:xfrm>
              <a:off x="1228150" y="2939775"/>
              <a:ext cx="210600" cy="1611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2" name="Google Shape;222;p26"/>
            <p:cNvSpPr/>
            <p:nvPr/>
          </p:nvSpPr>
          <p:spPr>
            <a:xfrm>
              <a:off x="1228150" y="3092175"/>
              <a:ext cx="210600" cy="1611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3" name="Google Shape;223;p26"/>
            <p:cNvSpPr/>
            <p:nvPr/>
          </p:nvSpPr>
          <p:spPr>
            <a:xfrm>
              <a:off x="1228150" y="3244575"/>
              <a:ext cx="210600" cy="1611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24" name="Google Shape;224;p26"/>
          <p:cNvGrpSpPr/>
          <p:nvPr/>
        </p:nvGrpSpPr>
        <p:grpSpPr>
          <a:xfrm>
            <a:off x="8025170" y="3106450"/>
            <a:ext cx="111428" cy="465900"/>
            <a:chOff x="1228150" y="2939775"/>
            <a:chExt cx="210600" cy="465900"/>
          </a:xfrm>
        </p:grpSpPr>
        <p:sp>
          <p:nvSpPr>
            <p:cNvPr id="225" name="Google Shape;225;p26"/>
            <p:cNvSpPr/>
            <p:nvPr/>
          </p:nvSpPr>
          <p:spPr>
            <a:xfrm>
              <a:off x="1228150" y="2939775"/>
              <a:ext cx="210600" cy="1611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6" name="Google Shape;226;p26"/>
            <p:cNvSpPr/>
            <p:nvPr/>
          </p:nvSpPr>
          <p:spPr>
            <a:xfrm>
              <a:off x="1228150" y="3092175"/>
              <a:ext cx="210600" cy="1611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7" name="Google Shape;227;p26"/>
            <p:cNvSpPr/>
            <p:nvPr/>
          </p:nvSpPr>
          <p:spPr>
            <a:xfrm>
              <a:off x="1228150" y="3244575"/>
              <a:ext cx="210600" cy="1611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28" name="Google Shape;228;p26"/>
          <p:cNvGrpSpPr/>
          <p:nvPr/>
        </p:nvGrpSpPr>
        <p:grpSpPr>
          <a:xfrm>
            <a:off x="6351383" y="2203150"/>
            <a:ext cx="111428" cy="465900"/>
            <a:chOff x="1228150" y="2939775"/>
            <a:chExt cx="210600" cy="465900"/>
          </a:xfrm>
        </p:grpSpPr>
        <p:sp>
          <p:nvSpPr>
            <p:cNvPr id="229" name="Google Shape;229;p26"/>
            <p:cNvSpPr/>
            <p:nvPr/>
          </p:nvSpPr>
          <p:spPr>
            <a:xfrm>
              <a:off x="1228150" y="2939775"/>
              <a:ext cx="210600" cy="1611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0" name="Google Shape;230;p26"/>
            <p:cNvSpPr/>
            <p:nvPr/>
          </p:nvSpPr>
          <p:spPr>
            <a:xfrm>
              <a:off x="1228150" y="3092175"/>
              <a:ext cx="210600" cy="161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1" name="Google Shape;231;p26"/>
            <p:cNvSpPr/>
            <p:nvPr/>
          </p:nvSpPr>
          <p:spPr>
            <a:xfrm>
              <a:off x="1228150" y="3244575"/>
              <a:ext cx="210600" cy="1611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32" name="Google Shape;232;p26"/>
          <p:cNvGrpSpPr/>
          <p:nvPr/>
        </p:nvGrpSpPr>
        <p:grpSpPr>
          <a:xfrm>
            <a:off x="7372295" y="2030975"/>
            <a:ext cx="111428" cy="465900"/>
            <a:chOff x="1228150" y="2939775"/>
            <a:chExt cx="210600" cy="465900"/>
          </a:xfrm>
        </p:grpSpPr>
        <p:sp>
          <p:nvSpPr>
            <p:cNvPr id="233" name="Google Shape;233;p26"/>
            <p:cNvSpPr/>
            <p:nvPr/>
          </p:nvSpPr>
          <p:spPr>
            <a:xfrm>
              <a:off x="1228150" y="2939775"/>
              <a:ext cx="210600" cy="1611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4" name="Google Shape;234;p26"/>
            <p:cNvSpPr/>
            <p:nvPr/>
          </p:nvSpPr>
          <p:spPr>
            <a:xfrm>
              <a:off x="1228150" y="3092175"/>
              <a:ext cx="210600" cy="161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5" name="Google Shape;235;p26"/>
            <p:cNvSpPr/>
            <p:nvPr/>
          </p:nvSpPr>
          <p:spPr>
            <a:xfrm>
              <a:off x="1228150" y="3244575"/>
              <a:ext cx="210600" cy="1611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36" name="Google Shape;236;p26"/>
          <p:cNvGrpSpPr/>
          <p:nvPr/>
        </p:nvGrpSpPr>
        <p:grpSpPr>
          <a:xfrm>
            <a:off x="6087583" y="3880950"/>
            <a:ext cx="111428" cy="465900"/>
            <a:chOff x="1228150" y="2939775"/>
            <a:chExt cx="210600" cy="465900"/>
          </a:xfrm>
        </p:grpSpPr>
        <p:sp>
          <p:nvSpPr>
            <p:cNvPr id="237" name="Google Shape;237;p26"/>
            <p:cNvSpPr/>
            <p:nvPr/>
          </p:nvSpPr>
          <p:spPr>
            <a:xfrm>
              <a:off x="1228150" y="2939775"/>
              <a:ext cx="210600" cy="161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 name="Google Shape;238;p26"/>
            <p:cNvSpPr/>
            <p:nvPr/>
          </p:nvSpPr>
          <p:spPr>
            <a:xfrm>
              <a:off x="1228150" y="3092175"/>
              <a:ext cx="210600" cy="161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9" name="Google Shape;239;p26"/>
            <p:cNvSpPr/>
            <p:nvPr/>
          </p:nvSpPr>
          <p:spPr>
            <a:xfrm>
              <a:off x="1228150" y="3244575"/>
              <a:ext cx="210600" cy="161100"/>
            </a:xfrm>
            <a:prstGeom prst="rect">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40" name="Google Shape;240;p26"/>
          <p:cNvGrpSpPr/>
          <p:nvPr/>
        </p:nvGrpSpPr>
        <p:grpSpPr>
          <a:xfrm>
            <a:off x="7217445" y="3633300"/>
            <a:ext cx="111428" cy="465900"/>
            <a:chOff x="1228150" y="2939775"/>
            <a:chExt cx="210600" cy="465900"/>
          </a:xfrm>
        </p:grpSpPr>
        <p:sp>
          <p:nvSpPr>
            <p:cNvPr id="241" name="Google Shape;241;p26"/>
            <p:cNvSpPr/>
            <p:nvPr/>
          </p:nvSpPr>
          <p:spPr>
            <a:xfrm>
              <a:off x="1228150" y="2939775"/>
              <a:ext cx="210600" cy="1611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2" name="Google Shape;242;p26"/>
            <p:cNvSpPr/>
            <p:nvPr/>
          </p:nvSpPr>
          <p:spPr>
            <a:xfrm>
              <a:off x="1228150" y="3092175"/>
              <a:ext cx="210600" cy="161100"/>
            </a:xfrm>
            <a:prstGeom prst="rect">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 name="Google Shape;243;p26"/>
            <p:cNvSpPr/>
            <p:nvPr/>
          </p:nvSpPr>
          <p:spPr>
            <a:xfrm>
              <a:off x="1228150" y="3244575"/>
              <a:ext cx="210600" cy="161100"/>
            </a:xfrm>
            <a:prstGeom prst="rect">
              <a:avLst/>
            </a:prstGeom>
            <a:solidFill>
              <a:srgbClr val="A61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44" name="Google Shape;244;p26"/>
          <p:cNvGrpSpPr/>
          <p:nvPr/>
        </p:nvGrpSpPr>
        <p:grpSpPr>
          <a:xfrm>
            <a:off x="7715270" y="4594650"/>
            <a:ext cx="111428" cy="465900"/>
            <a:chOff x="1228150" y="2939775"/>
            <a:chExt cx="210600" cy="465900"/>
          </a:xfrm>
        </p:grpSpPr>
        <p:sp>
          <p:nvSpPr>
            <p:cNvPr id="245" name="Google Shape;245;p26"/>
            <p:cNvSpPr/>
            <p:nvPr/>
          </p:nvSpPr>
          <p:spPr>
            <a:xfrm>
              <a:off x="1228150" y="2939775"/>
              <a:ext cx="210600" cy="1611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6" name="Google Shape;246;p26"/>
            <p:cNvSpPr/>
            <p:nvPr/>
          </p:nvSpPr>
          <p:spPr>
            <a:xfrm>
              <a:off x="1228150" y="3092175"/>
              <a:ext cx="210600" cy="161100"/>
            </a:xfrm>
            <a:prstGeom prst="rect">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7" name="Google Shape;247;p26"/>
            <p:cNvSpPr/>
            <p:nvPr/>
          </p:nvSpPr>
          <p:spPr>
            <a:xfrm>
              <a:off x="1228150" y="3244575"/>
              <a:ext cx="210600" cy="161100"/>
            </a:xfrm>
            <a:prstGeom prst="rect">
              <a:avLst/>
            </a:prstGeom>
            <a:solidFill>
              <a:srgbClr val="A61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p:nvPr/>
        </p:nvSpPr>
        <p:spPr>
          <a:xfrm>
            <a:off x="6470350" y="4687050"/>
            <a:ext cx="1207800" cy="2778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3" name="Google Shape;253;p27"/>
          <p:cNvSpPr/>
          <p:nvPr/>
        </p:nvSpPr>
        <p:spPr>
          <a:xfrm>
            <a:off x="6470350" y="4306050"/>
            <a:ext cx="1207800" cy="2778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4" name="Google Shape;254;p27"/>
          <p:cNvSpPr/>
          <p:nvPr/>
        </p:nvSpPr>
        <p:spPr>
          <a:xfrm>
            <a:off x="6470350" y="3925050"/>
            <a:ext cx="1207800" cy="2778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5" name="Google Shape;255;p27"/>
          <p:cNvSpPr/>
          <p:nvPr/>
        </p:nvSpPr>
        <p:spPr>
          <a:xfrm>
            <a:off x="6470350" y="3544050"/>
            <a:ext cx="1207800" cy="2778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6" name="Google Shape;256;p27"/>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Prediction &amp; Learning</a:t>
            </a:r>
            <a:endParaRPr/>
          </a:p>
        </p:txBody>
      </p:sp>
      <p:grpSp>
        <p:nvGrpSpPr>
          <p:cNvPr id="257" name="Google Shape;257;p27"/>
          <p:cNvGrpSpPr/>
          <p:nvPr/>
        </p:nvGrpSpPr>
        <p:grpSpPr>
          <a:xfrm>
            <a:off x="466574" y="1538925"/>
            <a:ext cx="2460789" cy="829475"/>
            <a:chOff x="641619" y="2008400"/>
            <a:chExt cx="2137400" cy="829475"/>
          </a:xfrm>
        </p:grpSpPr>
        <p:sp>
          <p:nvSpPr>
            <p:cNvPr id="258" name="Google Shape;258;p27"/>
            <p:cNvSpPr/>
            <p:nvPr/>
          </p:nvSpPr>
          <p:spPr>
            <a:xfrm>
              <a:off x="1351500" y="2322475"/>
              <a:ext cx="257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259" name="Google Shape;259;p27"/>
            <p:cNvSpPr/>
            <p:nvPr/>
          </p:nvSpPr>
          <p:spPr>
            <a:xfrm>
              <a:off x="2301354" y="2008400"/>
              <a:ext cx="257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sp>
          <p:nvSpPr>
            <p:cNvPr id="260" name="Google Shape;260;p27"/>
            <p:cNvSpPr/>
            <p:nvPr/>
          </p:nvSpPr>
          <p:spPr>
            <a:xfrm>
              <a:off x="2521319" y="2580175"/>
              <a:ext cx="257700" cy="2577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261" name="Google Shape;261;p27"/>
            <p:cNvSpPr/>
            <p:nvPr/>
          </p:nvSpPr>
          <p:spPr>
            <a:xfrm>
              <a:off x="641619" y="2580175"/>
              <a:ext cx="257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cxnSp>
          <p:nvCxnSpPr>
            <p:cNvPr id="262" name="Google Shape;262;p27"/>
            <p:cNvCxnSpPr>
              <a:stCxn id="258" idx="6"/>
              <a:endCxn id="259" idx="2"/>
            </p:cNvCxnSpPr>
            <p:nvPr/>
          </p:nvCxnSpPr>
          <p:spPr>
            <a:xfrm flipH="1" rot="10800000">
              <a:off x="1609200" y="2137225"/>
              <a:ext cx="692100" cy="31410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27"/>
            <p:cNvCxnSpPr>
              <a:stCxn id="259" idx="5"/>
              <a:endCxn id="260" idx="0"/>
            </p:cNvCxnSpPr>
            <p:nvPr/>
          </p:nvCxnSpPr>
          <p:spPr>
            <a:xfrm>
              <a:off x="2521315" y="2228361"/>
              <a:ext cx="129000" cy="3519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27"/>
            <p:cNvCxnSpPr>
              <a:stCxn id="258" idx="6"/>
              <a:endCxn id="260" idx="2"/>
            </p:cNvCxnSpPr>
            <p:nvPr/>
          </p:nvCxnSpPr>
          <p:spPr>
            <a:xfrm>
              <a:off x="1609200" y="2451325"/>
              <a:ext cx="912000" cy="2577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27"/>
            <p:cNvCxnSpPr>
              <a:stCxn id="261" idx="6"/>
              <a:endCxn id="258" idx="3"/>
            </p:cNvCxnSpPr>
            <p:nvPr/>
          </p:nvCxnSpPr>
          <p:spPr>
            <a:xfrm flipH="1" rot="10800000">
              <a:off x="899319" y="2542525"/>
              <a:ext cx="489900" cy="166500"/>
            </a:xfrm>
            <a:prstGeom prst="straightConnector1">
              <a:avLst/>
            </a:prstGeom>
            <a:noFill/>
            <a:ln cap="flat" cmpd="sng" w="9525">
              <a:solidFill>
                <a:schemeClr val="dk2"/>
              </a:solidFill>
              <a:prstDash val="solid"/>
              <a:round/>
              <a:headEnd len="med" w="med" type="none"/>
              <a:tailEnd len="med" w="med" type="none"/>
            </a:ln>
          </p:spPr>
        </p:cxnSp>
      </p:grpSp>
      <p:grpSp>
        <p:nvGrpSpPr>
          <p:cNvPr id="266" name="Google Shape;266;p27"/>
          <p:cNvGrpSpPr/>
          <p:nvPr/>
        </p:nvGrpSpPr>
        <p:grpSpPr>
          <a:xfrm>
            <a:off x="5495774" y="1767525"/>
            <a:ext cx="2460789" cy="829475"/>
            <a:chOff x="641619" y="2008400"/>
            <a:chExt cx="2137400" cy="829475"/>
          </a:xfrm>
        </p:grpSpPr>
        <p:sp>
          <p:nvSpPr>
            <p:cNvPr id="267" name="Google Shape;267;p27"/>
            <p:cNvSpPr/>
            <p:nvPr/>
          </p:nvSpPr>
          <p:spPr>
            <a:xfrm>
              <a:off x="1351500" y="2322475"/>
              <a:ext cx="257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268" name="Google Shape;268;p27"/>
            <p:cNvSpPr/>
            <p:nvPr/>
          </p:nvSpPr>
          <p:spPr>
            <a:xfrm>
              <a:off x="2301354" y="2008400"/>
              <a:ext cx="257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sp>
          <p:nvSpPr>
            <p:cNvPr id="269" name="Google Shape;269;p27"/>
            <p:cNvSpPr/>
            <p:nvPr/>
          </p:nvSpPr>
          <p:spPr>
            <a:xfrm>
              <a:off x="2521319" y="2580175"/>
              <a:ext cx="257700" cy="2577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270" name="Google Shape;270;p27"/>
            <p:cNvSpPr/>
            <p:nvPr/>
          </p:nvSpPr>
          <p:spPr>
            <a:xfrm>
              <a:off x="641619" y="2580175"/>
              <a:ext cx="257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cxnSp>
          <p:nvCxnSpPr>
            <p:cNvPr id="271" name="Google Shape;271;p27"/>
            <p:cNvCxnSpPr>
              <a:stCxn id="267" idx="6"/>
              <a:endCxn id="268" idx="2"/>
            </p:cNvCxnSpPr>
            <p:nvPr/>
          </p:nvCxnSpPr>
          <p:spPr>
            <a:xfrm flipH="1" rot="10800000">
              <a:off x="1609200" y="2137225"/>
              <a:ext cx="692100" cy="3141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27"/>
            <p:cNvCxnSpPr>
              <a:stCxn id="268" idx="5"/>
              <a:endCxn id="269" idx="0"/>
            </p:cNvCxnSpPr>
            <p:nvPr/>
          </p:nvCxnSpPr>
          <p:spPr>
            <a:xfrm>
              <a:off x="2521315" y="2228361"/>
              <a:ext cx="129000" cy="3519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27"/>
            <p:cNvCxnSpPr>
              <a:stCxn id="267" idx="6"/>
              <a:endCxn id="269" idx="2"/>
            </p:cNvCxnSpPr>
            <p:nvPr/>
          </p:nvCxnSpPr>
          <p:spPr>
            <a:xfrm>
              <a:off x="1609200" y="2451325"/>
              <a:ext cx="912000" cy="2577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27"/>
            <p:cNvCxnSpPr>
              <a:stCxn id="270" idx="6"/>
              <a:endCxn id="267" idx="3"/>
            </p:cNvCxnSpPr>
            <p:nvPr/>
          </p:nvCxnSpPr>
          <p:spPr>
            <a:xfrm flipH="1" rot="10800000">
              <a:off x="899319" y="2542525"/>
              <a:ext cx="489900" cy="166500"/>
            </a:xfrm>
            <a:prstGeom prst="straightConnector1">
              <a:avLst/>
            </a:prstGeom>
            <a:noFill/>
            <a:ln cap="flat" cmpd="sng" w="9525">
              <a:solidFill>
                <a:schemeClr val="dk2"/>
              </a:solidFill>
              <a:prstDash val="solid"/>
              <a:round/>
              <a:headEnd len="med" w="med" type="none"/>
              <a:tailEnd len="med" w="med" type="none"/>
            </a:ln>
          </p:spPr>
        </p:cxnSp>
      </p:grpSp>
      <p:sp>
        <p:nvSpPr>
          <p:cNvPr id="275" name="Google Shape;275;p27"/>
          <p:cNvSpPr txBox="1"/>
          <p:nvPr/>
        </p:nvSpPr>
        <p:spPr>
          <a:xfrm>
            <a:off x="3648650" y="2139800"/>
            <a:ext cx="9594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Forward </a:t>
            </a:r>
            <a:endParaRPr sz="1200">
              <a:solidFill>
                <a:schemeClr val="dk1"/>
              </a:solidFill>
              <a:latin typeface="Calibri"/>
              <a:ea typeface="Calibri"/>
              <a:cs typeface="Calibri"/>
              <a:sym typeface="Calibri"/>
            </a:endParaRPr>
          </a:p>
          <a:p>
            <a:pPr indent="0" lvl="0" marL="0" rtl="0" algn="ctr">
              <a:spcBef>
                <a:spcPts val="0"/>
              </a:spcBef>
              <a:spcAft>
                <a:spcPts val="0"/>
              </a:spcAft>
              <a:buNone/>
            </a:pPr>
            <a:r>
              <a:rPr lang="en" sz="1200">
                <a:solidFill>
                  <a:schemeClr val="dk1"/>
                </a:solidFill>
                <a:latin typeface="Calibri"/>
                <a:ea typeface="Calibri"/>
                <a:cs typeface="Calibri"/>
                <a:sym typeface="Calibri"/>
              </a:rPr>
              <a:t>Pass</a:t>
            </a:r>
            <a:endParaRPr sz="1200">
              <a:solidFill>
                <a:schemeClr val="dk1"/>
              </a:solidFill>
              <a:latin typeface="Calibri"/>
              <a:ea typeface="Calibri"/>
              <a:cs typeface="Calibri"/>
              <a:sym typeface="Calibri"/>
            </a:endParaRPr>
          </a:p>
        </p:txBody>
      </p:sp>
      <p:grpSp>
        <p:nvGrpSpPr>
          <p:cNvPr id="276" name="Google Shape;276;p27"/>
          <p:cNvGrpSpPr/>
          <p:nvPr/>
        </p:nvGrpSpPr>
        <p:grpSpPr>
          <a:xfrm>
            <a:off x="5536795" y="1271100"/>
            <a:ext cx="2594703" cy="1427250"/>
            <a:chOff x="5231995" y="3633300"/>
            <a:chExt cx="2594703" cy="1427250"/>
          </a:xfrm>
        </p:grpSpPr>
        <p:grpSp>
          <p:nvGrpSpPr>
            <p:cNvPr id="277" name="Google Shape;277;p27"/>
            <p:cNvGrpSpPr/>
            <p:nvPr/>
          </p:nvGrpSpPr>
          <p:grpSpPr>
            <a:xfrm>
              <a:off x="5231995" y="4129725"/>
              <a:ext cx="111428" cy="465900"/>
              <a:chOff x="1228150" y="2939775"/>
              <a:chExt cx="210600" cy="465900"/>
            </a:xfrm>
          </p:grpSpPr>
          <p:sp>
            <p:nvSpPr>
              <p:cNvPr id="278" name="Google Shape;278;p27"/>
              <p:cNvSpPr/>
              <p:nvPr/>
            </p:nvSpPr>
            <p:spPr>
              <a:xfrm>
                <a:off x="1228150" y="2939775"/>
                <a:ext cx="210600" cy="1611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9" name="Google Shape;279;p27"/>
              <p:cNvSpPr/>
              <p:nvPr/>
            </p:nvSpPr>
            <p:spPr>
              <a:xfrm>
                <a:off x="1228150" y="3092175"/>
                <a:ext cx="210600" cy="1611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0" name="Google Shape;280;p27"/>
              <p:cNvSpPr/>
              <p:nvPr/>
            </p:nvSpPr>
            <p:spPr>
              <a:xfrm>
                <a:off x="1228150" y="3244575"/>
                <a:ext cx="210600" cy="1611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81" name="Google Shape;281;p27"/>
            <p:cNvGrpSpPr/>
            <p:nvPr/>
          </p:nvGrpSpPr>
          <p:grpSpPr>
            <a:xfrm>
              <a:off x="6087583" y="3880950"/>
              <a:ext cx="111428" cy="465900"/>
              <a:chOff x="1228150" y="2939775"/>
              <a:chExt cx="210600" cy="465900"/>
            </a:xfrm>
          </p:grpSpPr>
          <p:sp>
            <p:nvSpPr>
              <p:cNvPr id="282" name="Google Shape;282;p27"/>
              <p:cNvSpPr/>
              <p:nvPr/>
            </p:nvSpPr>
            <p:spPr>
              <a:xfrm>
                <a:off x="1228150" y="2939775"/>
                <a:ext cx="210600" cy="161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3" name="Google Shape;283;p27"/>
              <p:cNvSpPr/>
              <p:nvPr/>
            </p:nvSpPr>
            <p:spPr>
              <a:xfrm>
                <a:off x="1228150" y="3092175"/>
                <a:ext cx="210600" cy="161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4" name="Google Shape;284;p27"/>
              <p:cNvSpPr/>
              <p:nvPr/>
            </p:nvSpPr>
            <p:spPr>
              <a:xfrm>
                <a:off x="1228150" y="3244575"/>
                <a:ext cx="210600" cy="161100"/>
              </a:xfrm>
              <a:prstGeom prst="rect">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85" name="Google Shape;285;p27"/>
            <p:cNvGrpSpPr/>
            <p:nvPr/>
          </p:nvGrpSpPr>
          <p:grpSpPr>
            <a:xfrm>
              <a:off x="7217445" y="3633300"/>
              <a:ext cx="111428" cy="465900"/>
              <a:chOff x="1228150" y="2939775"/>
              <a:chExt cx="210600" cy="465900"/>
            </a:xfrm>
          </p:grpSpPr>
          <p:sp>
            <p:nvSpPr>
              <p:cNvPr id="286" name="Google Shape;286;p27"/>
              <p:cNvSpPr/>
              <p:nvPr/>
            </p:nvSpPr>
            <p:spPr>
              <a:xfrm>
                <a:off x="1228150" y="2939775"/>
                <a:ext cx="210600" cy="1611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7" name="Google Shape;287;p27"/>
              <p:cNvSpPr/>
              <p:nvPr/>
            </p:nvSpPr>
            <p:spPr>
              <a:xfrm>
                <a:off x="1228150" y="3092175"/>
                <a:ext cx="210600" cy="161100"/>
              </a:xfrm>
              <a:prstGeom prst="rect">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8" name="Google Shape;288;p27"/>
              <p:cNvSpPr/>
              <p:nvPr/>
            </p:nvSpPr>
            <p:spPr>
              <a:xfrm>
                <a:off x="1228150" y="3244575"/>
                <a:ext cx="210600" cy="161100"/>
              </a:xfrm>
              <a:prstGeom prst="rect">
                <a:avLst/>
              </a:prstGeom>
              <a:solidFill>
                <a:srgbClr val="A61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89" name="Google Shape;289;p27"/>
            <p:cNvGrpSpPr/>
            <p:nvPr/>
          </p:nvGrpSpPr>
          <p:grpSpPr>
            <a:xfrm>
              <a:off x="7715270" y="4594650"/>
              <a:ext cx="111428" cy="465900"/>
              <a:chOff x="1228150" y="2939775"/>
              <a:chExt cx="210600" cy="465900"/>
            </a:xfrm>
          </p:grpSpPr>
          <p:sp>
            <p:nvSpPr>
              <p:cNvPr id="290" name="Google Shape;290;p27"/>
              <p:cNvSpPr/>
              <p:nvPr/>
            </p:nvSpPr>
            <p:spPr>
              <a:xfrm>
                <a:off x="1228150" y="2939775"/>
                <a:ext cx="210600" cy="1611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1" name="Google Shape;291;p27"/>
              <p:cNvSpPr/>
              <p:nvPr/>
            </p:nvSpPr>
            <p:spPr>
              <a:xfrm>
                <a:off x="1228150" y="3092175"/>
                <a:ext cx="210600" cy="161100"/>
              </a:xfrm>
              <a:prstGeom prst="rect">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2" name="Google Shape;292;p27"/>
              <p:cNvSpPr/>
              <p:nvPr/>
            </p:nvSpPr>
            <p:spPr>
              <a:xfrm>
                <a:off x="1228150" y="3244575"/>
                <a:ext cx="210600" cy="161100"/>
              </a:xfrm>
              <a:prstGeom prst="rect">
                <a:avLst/>
              </a:prstGeom>
              <a:solidFill>
                <a:srgbClr val="A61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sp>
        <p:nvSpPr>
          <p:cNvPr id="293" name="Google Shape;293;p27"/>
          <p:cNvSpPr/>
          <p:nvPr/>
        </p:nvSpPr>
        <p:spPr>
          <a:xfrm>
            <a:off x="3830900" y="1829750"/>
            <a:ext cx="594900" cy="24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4" name="Google Shape;294;p27"/>
          <p:cNvSpPr/>
          <p:nvPr/>
        </p:nvSpPr>
        <p:spPr>
          <a:xfrm>
            <a:off x="3830900" y="3432438"/>
            <a:ext cx="594900" cy="24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5" name="Google Shape;295;p27"/>
          <p:cNvSpPr txBox="1"/>
          <p:nvPr/>
        </p:nvSpPr>
        <p:spPr>
          <a:xfrm>
            <a:off x="3143700" y="3913975"/>
            <a:ext cx="1685700" cy="2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Prediction Head </a:t>
            </a:r>
            <a:endParaRPr sz="1200">
              <a:solidFill>
                <a:schemeClr val="dk1"/>
              </a:solidFill>
              <a:latin typeface="Calibri"/>
              <a:ea typeface="Calibri"/>
              <a:cs typeface="Calibri"/>
              <a:sym typeface="Calibri"/>
            </a:endParaRPr>
          </a:p>
          <a:p>
            <a:pPr indent="0" lvl="0" marL="0" rtl="0" algn="ctr">
              <a:spcBef>
                <a:spcPts val="0"/>
              </a:spcBef>
              <a:spcAft>
                <a:spcPts val="0"/>
              </a:spcAft>
              <a:buNone/>
            </a:pPr>
            <a:r>
              <a:rPr lang="en" sz="1200">
                <a:solidFill>
                  <a:schemeClr val="dk1"/>
                </a:solidFill>
                <a:latin typeface="Calibri"/>
                <a:ea typeface="Calibri"/>
                <a:cs typeface="Calibri"/>
                <a:sym typeface="Calibri"/>
              </a:rPr>
              <a:t>&amp; </a:t>
            </a:r>
            <a:endParaRPr sz="1200">
              <a:solidFill>
                <a:schemeClr val="dk1"/>
              </a:solidFill>
              <a:latin typeface="Calibri"/>
              <a:ea typeface="Calibri"/>
              <a:cs typeface="Calibri"/>
              <a:sym typeface="Calibri"/>
            </a:endParaRPr>
          </a:p>
          <a:p>
            <a:pPr indent="0" lvl="0" marL="0" rtl="0" algn="ctr">
              <a:spcBef>
                <a:spcPts val="0"/>
              </a:spcBef>
              <a:spcAft>
                <a:spcPts val="0"/>
              </a:spcAft>
              <a:buNone/>
            </a:pPr>
            <a:r>
              <a:rPr lang="en" sz="1200">
                <a:solidFill>
                  <a:schemeClr val="dk1"/>
                </a:solidFill>
                <a:latin typeface="Calibri"/>
                <a:ea typeface="Calibri"/>
                <a:cs typeface="Calibri"/>
                <a:sym typeface="Calibri"/>
              </a:rPr>
              <a:t>Loss Computation</a:t>
            </a:r>
            <a:endParaRPr sz="1200">
              <a:solidFill>
                <a:schemeClr val="dk1"/>
              </a:solidFill>
              <a:latin typeface="Calibri"/>
              <a:ea typeface="Calibri"/>
              <a:cs typeface="Calibri"/>
              <a:sym typeface="Calibri"/>
            </a:endParaRPr>
          </a:p>
        </p:txBody>
      </p:sp>
      <p:sp>
        <p:nvSpPr>
          <p:cNvPr id="296" name="Google Shape;296;p27"/>
          <p:cNvSpPr txBox="1"/>
          <p:nvPr/>
        </p:nvSpPr>
        <p:spPr>
          <a:xfrm>
            <a:off x="7124950" y="2969600"/>
            <a:ext cx="5949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Labels</a:t>
            </a:r>
            <a:endParaRPr sz="1200">
              <a:solidFill>
                <a:schemeClr val="dk1"/>
              </a:solidFill>
              <a:latin typeface="Calibri"/>
              <a:ea typeface="Calibri"/>
              <a:cs typeface="Calibri"/>
              <a:sym typeface="Calibri"/>
            </a:endParaRPr>
          </a:p>
        </p:txBody>
      </p:sp>
      <p:sp>
        <p:nvSpPr>
          <p:cNvPr id="297" name="Google Shape;297;p27"/>
          <p:cNvSpPr txBox="1"/>
          <p:nvPr/>
        </p:nvSpPr>
        <p:spPr>
          <a:xfrm>
            <a:off x="6020925" y="2938013"/>
            <a:ext cx="1512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Output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8" name="Google Shape;298;p27"/>
          <p:cNvSpPr txBox="1"/>
          <p:nvPr/>
        </p:nvSpPr>
        <p:spPr>
          <a:xfrm>
            <a:off x="5066725" y="2969600"/>
            <a:ext cx="1512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Embeddings</a:t>
            </a:r>
            <a:endParaRPr sz="1200">
              <a:solidFill>
                <a:schemeClr val="dk1"/>
              </a:solidFill>
              <a:latin typeface="Calibri"/>
              <a:ea typeface="Calibri"/>
              <a:cs typeface="Calibri"/>
              <a:sym typeface="Calibri"/>
            </a:endParaRPr>
          </a:p>
        </p:txBody>
      </p:sp>
      <p:sp>
        <p:nvSpPr>
          <p:cNvPr id="299" name="Google Shape;299;p27"/>
          <p:cNvSpPr txBox="1"/>
          <p:nvPr/>
        </p:nvSpPr>
        <p:spPr>
          <a:xfrm>
            <a:off x="4273400" y="2969600"/>
            <a:ext cx="1512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Node</a:t>
            </a:r>
            <a:endParaRPr sz="1200">
              <a:solidFill>
                <a:schemeClr val="dk1"/>
              </a:solidFill>
              <a:latin typeface="Calibri"/>
              <a:ea typeface="Calibri"/>
              <a:cs typeface="Calibri"/>
              <a:sym typeface="Calibri"/>
            </a:endParaRPr>
          </a:p>
        </p:txBody>
      </p:sp>
      <p:cxnSp>
        <p:nvCxnSpPr>
          <p:cNvPr id="300" name="Google Shape;300;p27"/>
          <p:cNvCxnSpPr/>
          <p:nvPr/>
        </p:nvCxnSpPr>
        <p:spPr>
          <a:xfrm>
            <a:off x="4731975" y="3378600"/>
            <a:ext cx="3172800" cy="18000"/>
          </a:xfrm>
          <a:prstGeom prst="straightConnector1">
            <a:avLst/>
          </a:prstGeom>
          <a:noFill/>
          <a:ln cap="flat" cmpd="sng" w="9525">
            <a:solidFill>
              <a:schemeClr val="dk2"/>
            </a:solidFill>
            <a:prstDash val="solid"/>
            <a:round/>
            <a:headEnd len="med" w="med" type="none"/>
            <a:tailEnd len="med" w="med" type="none"/>
          </a:ln>
        </p:spPr>
      </p:cxnSp>
      <p:sp>
        <p:nvSpPr>
          <p:cNvPr id="301" name="Google Shape;301;p27"/>
          <p:cNvSpPr/>
          <p:nvPr/>
        </p:nvSpPr>
        <p:spPr>
          <a:xfrm>
            <a:off x="4881060" y="3510100"/>
            <a:ext cx="296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302" name="Google Shape;302;p27"/>
          <p:cNvSpPr/>
          <p:nvPr/>
        </p:nvSpPr>
        <p:spPr>
          <a:xfrm>
            <a:off x="4881053" y="3899300"/>
            <a:ext cx="296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sp>
        <p:nvSpPr>
          <p:cNvPr id="303" name="Google Shape;303;p27"/>
          <p:cNvSpPr/>
          <p:nvPr/>
        </p:nvSpPr>
        <p:spPr>
          <a:xfrm>
            <a:off x="4881048" y="4288500"/>
            <a:ext cx="296700" cy="2577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304" name="Google Shape;304;p27"/>
          <p:cNvSpPr/>
          <p:nvPr/>
        </p:nvSpPr>
        <p:spPr>
          <a:xfrm>
            <a:off x="4881049" y="4677700"/>
            <a:ext cx="296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grpSp>
        <p:nvGrpSpPr>
          <p:cNvPr id="305" name="Google Shape;305;p27"/>
          <p:cNvGrpSpPr/>
          <p:nvPr/>
        </p:nvGrpSpPr>
        <p:grpSpPr>
          <a:xfrm rot="-5400000">
            <a:off x="5767020" y="4573600"/>
            <a:ext cx="111428" cy="465900"/>
            <a:chOff x="1228150" y="2939775"/>
            <a:chExt cx="210600" cy="465900"/>
          </a:xfrm>
        </p:grpSpPr>
        <p:sp>
          <p:nvSpPr>
            <p:cNvPr id="306" name="Google Shape;306;p27"/>
            <p:cNvSpPr/>
            <p:nvPr/>
          </p:nvSpPr>
          <p:spPr>
            <a:xfrm>
              <a:off x="1228150" y="2939775"/>
              <a:ext cx="210600" cy="1611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7" name="Google Shape;307;p27"/>
            <p:cNvSpPr/>
            <p:nvPr/>
          </p:nvSpPr>
          <p:spPr>
            <a:xfrm>
              <a:off x="1228150" y="3092175"/>
              <a:ext cx="210600" cy="1611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8" name="Google Shape;308;p27"/>
            <p:cNvSpPr/>
            <p:nvPr/>
          </p:nvSpPr>
          <p:spPr>
            <a:xfrm>
              <a:off x="1228150" y="3244575"/>
              <a:ext cx="210600" cy="1611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309" name="Google Shape;309;p27"/>
          <p:cNvGrpSpPr/>
          <p:nvPr/>
        </p:nvGrpSpPr>
        <p:grpSpPr>
          <a:xfrm rot="-5400000">
            <a:off x="5782783" y="3423750"/>
            <a:ext cx="111428" cy="465900"/>
            <a:chOff x="1228150" y="2939775"/>
            <a:chExt cx="210600" cy="465900"/>
          </a:xfrm>
        </p:grpSpPr>
        <p:sp>
          <p:nvSpPr>
            <p:cNvPr id="310" name="Google Shape;310;p27"/>
            <p:cNvSpPr/>
            <p:nvPr/>
          </p:nvSpPr>
          <p:spPr>
            <a:xfrm>
              <a:off x="1228150" y="2939775"/>
              <a:ext cx="210600" cy="161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1" name="Google Shape;311;p27"/>
            <p:cNvSpPr/>
            <p:nvPr/>
          </p:nvSpPr>
          <p:spPr>
            <a:xfrm>
              <a:off x="1228150" y="3092175"/>
              <a:ext cx="210600" cy="161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2" name="Google Shape;312;p27"/>
            <p:cNvSpPr/>
            <p:nvPr/>
          </p:nvSpPr>
          <p:spPr>
            <a:xfrm>
              <a:off x="1228150" y="3244575"/>
              <a:ext cx="210600" cy="161100"/>
            </a:xfrm>
            <a:prstGeom prst="rect">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313" name="Google Shape;313;p27"/>
          <p:cNvGrpSpPr/>
          <p:nvPr/>
        </p:nvGrpSpPr>
        <p:grpSpPr>
          <a:xfrm rot="-5400000">
            <a:off x="5767008" y="3846275"/>
            <a:ext cx="111428" cy="465900"/>
            <a:chOff x="1228150" y="2939775"/>
            <a:chExt cx="210600" cy="465900"/>
          </a:xfrm>
        </p:grpSpPr>
        <p:sp>
          <p:nvSpPr>
            <p:cNvPr id="314" name="Google Shape;314;p27"/>
            <p:cNvSpPr/>
            <p:nvPr/>
          </p:nvSpPr>
          <p:spPr>
            <a:xfrm>
              <a:off x="1228150" y="2939775"/>
              <a:ext cx="210600" cy="1611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5" name="Google Shape;315;p27"/>
            <p:cNvSpPr/>
            <p:nvPr/>
          </p:nvSpPr>
          <p:spPr>
            <a:xfrm>
              <a:off x="1228150" y="3092175"/>
              <a:ext cx="210600" cy="161100"/>
            </a:xfrm>
            <a:prstGeom prst="rect">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6" name="Google Shape;316;p27"/>
            <p:cNvSpPr/>
            <p:nvPr/>
          </p:nvSpPr>
          <p:spPr>
            <a:xfrm>
              <a:off x="1228150" y="3244575"/>
              <a:ext cx="210600" cy="161100"/>
            </a:xfrm>
            <a:prstGeom prst="rect">
              <a:avLst/>
            </a:prstGeom>
            <a:solidFill>
              <a:srgbClr val="A61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317" name="Google Shape;317;p27"/>
          <p:cNvGrpSpPr/>
          <p:nvPr/>
        </p:nvGrpSpPr>
        <p:grpSpPr>
          <a:xfrm rot="-5400000">
            <a:off x="5767008" y="4227275"/>
            <a:ext cx="111428" cy="465900"/>
            <a:chOff x="1228150" y="2939775"/>
            <a:chExt cx="210600" cy="465900"/>
          </a:xfrm>
        </p:grpSpPr>
        <p:sp>
          <p:nvSpPr>
            <p:cNvPr id="318" name="Google Shape;318;p27"/>
            <p:cNvSpPr/>
            <p:nvPr/>
          </p:nvSpPr>
          <p:spPr>
            <a:xfrm>
              <a:off x="1228150" y="2939775"/>
              <a:ext cx="210600" cy="1611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9" name="Google Shape;319;p27"/>
            <p:cNvSpPr/>
            <p:nvPr/>
          </p:nvSpPr>
          <p:spPr>
            <a:xfrm>
              <a:off x="1228150" y="3092175"/>
              <a:ext cx="210600" cy="161100"/>
            </a:xfrm>
            <a:prstGeom prst="rect">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0" name="Google Shape;320;p27"/>
            <p:cNvSpPr/>
            <p:nvPr/>
          </p:nvSpPr>
          <p:spPr>
            <a:xfrm>
              <a:off x="1228150" y="3244575"/>
              <a:ext cx="210600" cy="161100"/>
            </a:xfrm>
            <a:prstGeom prst="rect">
              <a:avLst/>
            </a:prstGeom>
            <a:solidFill>
              <a:srgbClr val="A61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321" name="Google Shape;321;p27"/>
          <p:cNvSpPr txBox="1"/>
          <p:nvPr/>
        </p:nvSpPr>
        <p:spPr>
          <a:xfrm>
            <a:off x="6543325" y="3465850"/>
            <a:ext cx="805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0.4</a:t>
            </a:r>
            <a:endParaRPr sz="1600">
              <a:solidFill>
                <a:schemeClr val="dk1"/>
              </a:solidFill>
              <a:latin typeface="Calibri"/>
              <a:ea typeface="Calibri"/>
              <a:cs typeface="Calibri"/>
              <a:sym typeface="Calibri"/>
            </a:endParaRPr>
          </a:p>
        </p:txBody>
      </p:sp>
      <p:sp>
        <p:nvSpPr>
          <p:cNvPr id="322" name="Google Shape;322;p27"/>
          <p:cNvSpPr txBox="1"/>
          <p:nvPr/>
        </p:nvSpPr>
        <p:spPr>
          <a:xfrm>
            <a:off x="6543325" y="3846850"/>
            <a:ext cx="805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0.7</a:t>
            </a:r>
            <a:endParaRPr sz="1600">
              <a:solidFill>
                <a:schemeClr val="dk1"/>
              </a:solidFill>
              <a:latin typeface="Calibri"/>
              <a:ea typeface="Calibri"/>
              <a:cs typeface="Calibri"/>
              <a:sym typeface="Calibri"/>
            </a:endParaRPr>
          </a:p>
        </p:txBody>
      </p:sp>
      <p:sp>
        <p:nvSpPr>
          <p:cNvPr id="323" name="Google Shape;323;p27"/>
          <p:cNvSpPr txBox="1"/>
          <p:nvPr/>
        </p:nvSpPr>
        <p:spPr>
          <a:xfrm>
            <a:off x="6543325" y="4227850"/>
            <a:ext cx="805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0.91</a:t>
            </a:r>
            <a:endParaRPr sz="1600">
              <a:solidFill>
                <a:schemeClr val="dk1"/>
              </a:solidFill>
              <a:latin typeface="Calibri"/>
              <a:ea typeface="Calibri"/>
              <a:cs typeface="Calibri"/>
              <a:sym typeface="Calibri"/>
            </a:endParaRPr>
          </a:p>
        </p:txBody>
      </p:sp>
      <p:sp>
        <p:nvSpPr>
          <p:cNvPr id="324" name="Google Shape;324;p27"/>
          <p:cNvSpPr txBox="1"/>
          <p:nvPr/>
        </p:nvSpPr>
        <p:spPr>
          <a:xfrm>
            <a:off x="6543325" y="4608850"/>
            <a:ext cx="805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0.1</a:t>
            </a:r>
            <a:endParaRPr sz="1600">
              <a:solidFill>
                <a:schemeClr val="dk1"/>
              </a:solidFill>
              <a:latin typeface="Calibri"/>
              <a:ea typeface="Calibri"/>
              <a:cs typeface="Calibri"/>
              <a:sym typeface="Calibri"/>
            </a:endParaRPr>
          </a:p>
        </p:txBody>
      </p:sp>
      <p:sp>
        <p:nvSpPr>
          <p:cNvPr id="325" name="Google Shape;325;p27"/>
          <p:cNvSpPr txBox="1"/>
          <p:nvPr/>
        </p:nvSpPr>
        <p:spPr>
          <a:xfrm>
            <a:off x="7381525" y="3465850"/>
            <a:ext cx="2967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p:txBody>
      </p:sp>
      <p:sp>
        <p:nvSpPr>
          <p:cNvPr id="326" name="Google Shape;326;p27"/>
          <p:cNvSpPr txBox="1"/>
          <p:nvPr/>
        </p:nvSpPr>
        <p:spPr>
          <a:xfrm>
            <a:off x="7381525" y="3846850"/>
            <a:ext cx="2967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p:txBody>
      </p:sp>
      <p:sp>
        <p:nvSpPr>
          <p:cNvPr id="327" name="Google Shape;327;p27"/>
          <p:cNvSpPr txBox="1"/>
          <p:nvPr/>
        </p:nvSpPr>
        <p:spPr>
          <a:xfrm>
            <a:off x="7381525" y="4227850"/>
            <a:ext cx="4227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p:txBody>
      </p:sp>
      <p:sp>
        <p:nvSpPr>
          <p:cNvPr id="328" name="Google Shape;328;p27"/>
          <p:cNvSpPr txBox="1"/>
          <p:nvPr/>
        </p:nvSpPr>
        <p:spPr>
          <a:xfrm>
            <a:off x="7381525" y="4608850"/>
            <a:ext cx="2967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0</a:t>
            </a:r>
            <a:endParaRPr sz="1600">
              <a:solidFill>
                <a:schemeClr val="dk1"/>
              </a:solidFill>
              <a:latin typeface="Calibri"/>
              <a:ea typeface="Calibri"/>
              <a:cs typeface="Calibri"/>
              <a:sym typeface="Calibri"/>
            </a:endParaRPr>
          </a:p>
        </p:txBody>
      </p:sp>
      <p:cxnSp>
        <p:nvCxnSpPr>
          <p:cNvPr id="329" name="Google Shape;329;p27"/>
          <p:cNvCxnSpPr/>
          <p:nvPr/>
        </p:nvCxnSpPr>
        <p:spPr>
          <a:xfrm flipH="1">
            <a:off x="6366200" y="2888350"/>
            <a:ext cx="10500" cy="2107200"/>
          </a:xfrm>
          <a:prstGeom prst="straightConnector1">
            <a:avLst/>
          </a:prstGeom>
          <a:noFill/>
          <a:ln cap="flat" cmpd="sng" w="9525">
            <a:solidFill>
              <a:schemeClr val="dk2"/>
            </a:solidFill>
            <a:prstDash val="solid"/>
            <a:round/>
            <a:headEnd len="med" w="med" type="none"/>
            <a:tailEnd len="med" w="med" type="none"/>
          </a:ln>
        </p:spPr>
      </p:cxnSp>
      <p:sp>
        <p:nvSpPr>
          <p:cNvPr id="330" name="Google Shape;330;p27"/>
          <p:cNvSpPr/>
          <p:nvPr/>
        </p:nvSpPr>
        <p:spPr>
          <a:xfrm>
            <a:off x="610300" y="3313438"/>
            <a:ext cx="161100" cy="225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1" name="Google Shape;331;p27"/>
          <p:cNvSpPr/>
          <p:nvPr/>
        </p:nvSpPr>
        <p:spPr>
          <a:xfrm>
            <a:off x="610300" y="3591078"/>
            <a:ext cx="161100" cy="225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2" name="Google Shape;332;p27"/>
          <p:cNvSpPr/>
          <p:nvPr/>
        </p:nvSpPr>
        <p:spPr>
          <a:xfrm>
            <a:off x="610300" y="3868718"/>
            <a:ext cx="161100" cy="225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3" name="Google Shape;333;p27"/>
          <p:cNvSpPr/>
          <p:nvPr/>
        </p:nvSpPr>
        <p:spPr>
          <a:xfrm>
            <a:off x="1295625" y="3313425"/>
            <a:ext cx="161100" cy="225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4" name="Google Shape;334;p27"/>
          <p:cNvSpPr/>
          <p:nvPr/>
        </p:nvSpPr>
        <p:spPr>
          <a:xfrm>
            <a:off x="1295625" y="3591065"/>
            <a:ext cx="161100" cy="225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5" name="Google Shape;335;p27"/>
          <p:cNvSpPr/>
          <p:nvPr/>
        </p:nvSpPr>
        <p:spPr>
          <a:xfrm>
            <a:off x="1295625" y="3868706"/>
            <a:ext cx="161100" cy="225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6" name="Google Shape;336;p27"/>
          <p:cNvSpPr/>
          <p:nvPr/>
        </p:nvSpPr>
        <p:spPr>
          <a:xfrm>
            <a:off x="1915100" y="3438665"/>
            <a:ext cx="161100" cy="225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337" name="Google Shape;337;p27"/>
          <p:cNvCxnSpPr>
            <a:stCxn id="330" idx="6"/>
            <a:endCxn id="334" idx="1"/>
          </p:cNvCxnSpPr>
          <p:nvPr/>
        </p:nvCxnSpPr>
        <p:spPr>
          <a:xfrm>
            <a:off x="771400" y="3426238"/>
            <a:ext cx="547800" cy="1980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27"/>
          <p:cNvCxnSpPr>
            <a:stCxn id="330" idx="6"/>
            <a:endCxn id="333" idx="2"/>
          </p:cNvCxnSpPr>
          <p:nvPr/>
        </p:nvCxnSpPr>
        <p:spPr>
          <a:xfrm>
            <a:off x="771400" y="3426238"/>
            <a:ext cx="524100" cy="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27"/>
          <p:cNvCxnSpPr>
            <a:endCxn id="335" idx="2"/>
          </p:cNvCxnSpPr>
          <p:nvPr/>
        </p:nvCxnSpPr>
        <p:spPr>
          <a:xfrm>
            <a:off x="796125" y="3417506"/>
            <a:ext cx="499500" cy="5640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27"/>
          <p:cNvCxnSpPr>
            <a:stCxn id="331" idx="7"/>
            <a:endCxn id="333" idx="2"/>
          </p:cNvCxnSpPr>
          <p:nvPr/>
        </p:nvCxnSpPr>
        <p:spPr>
          <a:xfrm flipH="1" rot="10800000">
            <a:off x="747807" y="3426116"/>
            <a:ext cx="547800" cy="1980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27"/>
          <p:cNvCxnSpPr>
            <a:stCxn id="332" idx="6"/>
            <a:endCxn id="333" idx="2"/>
          </p:cNvCxnSpPr>
          <p:nvPr/>
        </p:nvCxnSpPr>
        <p:spPr>
          <a:xfrm flipH="1" rot="10800000">
            <a:off x="771400" y="3426218"/>
            <a:ext cx="524100" cy="5553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27"/>
          <p:cNvCxnSpPr>
            <a:stCxn id="332" idx="6"/>
            <a:endCxn id="334" idx="2"/>
          </p:cNvCxnSpPr>
          <p:nvPr/>
        </p:nvCxnSpPr>
        <p:spPr>
          <a:xfrm flipH="1" rot="10800000">
            <a:off x="771400" y="3703718"/>
            <a:ext cx="524100" cy="2778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27"/>
          <p:cNvCxnSpPr>
            <a:stCxn id="332" idx="6"/>
            <a:endCxn id="335" idx="2"/>
          </p:cNvCxnSpPr>
          <p:nvPr/>
        </p:nvCxnSpPr>
        <p:spPr>
          <a:xfrm>
            <a:off x="771400" y="3981518"/>
            <a:ext cx="524100" cy="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27"/>
          <p:cNvCxnSpPr>
            <a:stCxn id="331" idx="6"/>
            <a:endCxn id="334" idx="2"/>
          </p:cNvCxnSpPr>
          <p:nvPr/>
        </p:nvCxnSpPr>
        <p:spPr>
          <a:xfrm>
            <a:off x="771400" y="3703878"/>
            <a:ext cx="524100" cy="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27"/>
          <p:cNvCxnSpPr>
            <a:stCxn id="331" idx="6"/>
            <a:endCxn id="335" idx="2"/>
          </p:cNvCxnSpPr>
          <p:nvPr/>
        </p:nvCxnSpPr>
        <p:spPr>
          <a:xfrm>
            <a:off x="771400" y="3703878"/>
            <a:ext cx="524100" cy="2775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27"/>
          <p:cNvCxnSpPr>
            <a:stCxn id="333" idx="6"/>
            <a:endCxn id="336" idx="2"/>
          </p:cNvCxnSpPr>
          <p:nvPr/>
        </p:nvCxnSpPr>
        <p:spPr>
          <a:xfrm>
            <a:off x="1456725" y="3426225"/>
            <a:ext cx="458400" cy="1251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27"/>
          <p:cNvCxnSpPr>
            <a:stCxn id="334" idx="6"/>
            <a:endCxn id="336" idx="2"/>
          </p:cNvCxnSpPr>
          <p:nvPr/>
        </p:nvCxnSpPr>
        <p:spPr>
          <a:xfrm flipH="1" rot="10800000">
            <a:off x="1456725" y="3551465"/>
            <a:ext cx="458400" cy="1524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27"/>
          <p:cNvCxnSpPr>
            <a:stCxn id="335" idx="6"/>
            <a:endCxn id="336" idx="2"/>
          </p:cNvCxnSpPr>
          <p:nvPr/>
        </p:nvCxnSpPr>
        <p:spPr>
          <a:xfrm flipH="1" rot="10800000">
            <a:off x="1456725" y="3551606"/>
            <a:ext cx="458400" cy="429900"/>
          </a:xfrm>
          <a:prstGeom prst="straightConnector1">
            <a:avLst/>
          </a:prstGeom>
          <a:noFill/>
          <a:ln cap="flat" cmpd="sng" w="9525">
            <a:solidFill>
              <a:schemeClr val="dk2"/>
            </a:solidFill>
            <a:prstDash val="solid"/>
            <a:round/>
            <a:headEnd len="med" w="med" type="none"/>
            <a:tailEnd len="med" w="med" type="none"/>
          </a:ln>
        </p:spPr>
      </p:cxnSp>
      <p:grpSp>
        <p:nvGrpSpPr>
          <p:cNvPr id="349" name="Google Shape;349;p27"/>
          <p:cNvGrpSpPr/>
          <p:nvPr/>
        </p:nvGrpSpPr>
        <p:grpSpPr>
          <a:xfrm>
            <a:off x="2258675" y="3432450"/>
            <a:ext cx="499500" cy="555300"/>
            <a:chOff x="2487275" y="3280050"/>
            <a:chExt cx="499500" cy="555300"/>
          </a:xfrm>
        </p:grpSpPr>
        <p:sp>
          <p:nvSpPr>
            <p:cNvPr id="350" name="Google Shape;350;p27"/>
            <p:cNvSpPr/>
            <p:nvPr/>
          </p:nvSpPr>
          <p:spPr>
            <a:xfrm>
              <a:off x="2487275" y="3280050"/>
              <a:ext cx="499500" cy="55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351" name="Google Shape;351;p27"/>
            <p:cNvCxnSpPr/>
            <p:nvPr/>
          </p:nvCxnSpPr>
          <p:spPr>
            <a:xfrm flipH="1" rot="10800000">
              <a:off x="2551100" y="3392150"/>
              <a:ext cx="421500" cy="309900"/>
            </a:xfrm>
            <a:prstGeom prst="curvedConnector3">
              <a:avLst>
                <a:gd fmla="val 50000" name="adj1"/>
              </a:avLst>
            </a:prstGeom>
            <a:noFill/>
            <a:ln cap="flat" cmpd="sng" w="9525">
              <a:solidFill>
                <a:schemeClr val="dk2"/>
              </a:solidFill>
              <a:prstDash val="solid"/>
              <a:round/>
              <a:headEnd len="med" w="med" type="none"/>
              <a:tailEnd len="med" w="med" type="none"/>
            </a:ln>
          </p:spPr>
        </p:cxnSp>
      </p:grpSp>
      <p:sp>
        <p:nvSpPr>
          <p:cNvPr id="352" name="Google Shape;352;p27"/>
          <p:cNvSpPr txBox="1"/>
          <p:nvPr/>
        </p:nvSpPr>
        <p:spPr>
          <a:xfrm>
            <a:off x="1752425" y="2938788"/>
            <a:ext cx="1512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Output </a:t>
            </a:r>
            <a:endParaRPr sz="1200">
              <a:solidFill>
                <a:schemeClr val="dk1"/>
              </a:solidFill>
              <a:latin typeface="Calibri"/>
              <a:ea typeface="Calibri"/>
              <a:cs typeface="Calibri"/>
              <a:sym typeface="Calibri"/>
            </a:endParaRPr>
          </a:p>
          <a:p>
            <a:pPr indent="0" lvl="0" marL="0" rtl="0" algn="ctr">
              <a:spcBef>
                <a:spcPts val="0"/>
              </a:spcBef>
              <a:spcAft>
                <a:spcPts val="0"/>
              </a:spcAft>
              <a:buNone/>
            </a:pPr>
            <a:r>
              <a:rPr lang="en" sz="1200">
                <a:solidFill>
                  <a:schemeClr val="dk1"/>
                </a:solidFill>
                <a:latin typeface="Calibri"/>
                <a:ea typeface="Calibri"/>
                <a:cs typeface="Calibri"/>
                <a:sym typeface="Calibri"/>
              </a:rPr>
              <a:t>Probabilities</a:t>
            </a:r>
            <a:endParaRPr sz="1200">
              <a:solidFill>
                <a:schemeClr val="dk1"/>
              </a:solidFill>
              <a:latin typeface="Calibri"/>
              <a:ea typeface="Calibri"/>
              <a:cs typeface="Calibri"/>
              <a:sym typeface="Calibri"/>
            </a:endParaRPr>
          </a:p>
        </p:txBody>
      </p:sp>
      <p:sp>
        <p:nvSpPr>
          <p:cNvPr id="353" name="Google Shape;353;p27"/>
          <p:cNvSpPr txBox="1"/>
          <p:nvPr/>
        </p:nvSpPr>
        <p:spPr>
          <a:xfrm>
            <a:off x="285025" y="4106775"/>
            <a:ext cx="2823900" cy="56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chemeClr val="dk1"/>
                </a:solidFill>
                <a:latin typeface="Calibri"/>
                <a:ea typeface="Calibri"/>
                <a:cs typeface="Calibri"/>
                <a:sym typeface="Calibri"/>
              </a:rPr>
              <a:t>Prediction Head </a:t>
            </a:r>
            <a:r>
              <a:rPr lang="en">
                <a:solidFill>
                  <a:schemeClr val="dk1"/>
                </a:solidFill>
                <a:latin typeface="Calibri"/>
                <a:ea typeface="Calibri"/>
                <a:cs typeface="Calibri"/>
                <a:sym typeface="Calibri"/>
              </a:rPr>
              <a:t>is typically a fully connected layer (of size embedding dimension x number of classes),  followed by prediction function</a:t>
            </a:r>
            <a:endParaRPr>
              <a:solidFill>
                <a:schemeClr val="dk1"/>
              </a:solidFill>
              <a:latin typeface="Calibri"/>
              <a:ea typeface="Calibri"/>
              <a:cs typeface="Calibri"/>
              <a:sym typeface="Calibri"/>
            </a:endParaRPr>
          </a:p>
        </p:txBody>
      </p:sp>
      <p:sp>
        <p:nvSpPr>
          <p:cNvPr id="354" name="Google Shape;354;p27"/>
          <p:cNvSpPr txBox="1"/>
          <p:nvPr/>
        </p:nvSpPr>
        <p:spPr>
          <a:xfrm>
            <a:off x="403125" y="760875"/>
            <a:ext cx="82029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Calibri"/>
                <a:ea typeface="Calibri"/>
                <a:cs typeface="Calibri"/>
                <a:sym typeface="Calibri"/>
              </a:rPr>
              <a:t>The goal of learning is to minimize the loss between predictions and labels:</a:t>
            </a:r>
            <a:endParaRPr sz="1900">
              <a:solidFill>
                <a:schemeClr val="dk1"/>
              </a:solidFill>
              <a:latin typeface="Calibri"/>
              <a:ea typeface="Calibri"/>
              <a:cs typeface="Calibri"/>
              <a:sym typeface="Calibri"/>
            </a:endParaRPr>
          </a:p>
        </p:txBody>
      </p:sp>
      <p:sp>
        <p:nvSpPr>
          <p:cNvPr id="355" name="Google Shape;355;p27"/>
          <p:cNvSpPr/>
          <p:nvPr/>
        </p:nvSpPr>
        <p:spPr>
          <a:xfrm>
            <a:off x="1915100" y="3743465"/>
            <a:ext cx="161100" cy="225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356" name="Google Shape;356;p27"/>
          <p:cNvCxnSpPr>
            <a:stCxn id="333" idx="6"/>
            <a:endCxn id="355" idx="2"/>
          </p:cNvCxnSpPr>
          <p:nvPr/>
        </p:nvCxnSpPr>
        <p:spPr>
          <a:xfrm>
            <a:off x="1456725" y="3426225"/>
            <a:ext cx="458400" cy="4299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27"/>
          <p:cNvCxnSpPr>
            <a:stCxn id="334" idx="6"/>
            <a:endCxn id="355" idx="2"/>
          </p:cNvCxnSpPr>
          <p:nvPr/>
        </p:nvCxnSpPr>
        <p:spPr>
          <a:xfrm>
            <a:off x="1456725" y="3703865"/>
            <a:ext cx="458400" cy="1524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27"/>
          <p:cNvCxnSpPr>
            <a:stCxn id="335" idx="6"/>
            <a:endCxn id="355" idx="2"/>
          </p:cNvCxnSpPr>
          <p:nvPr/>
        </p:nvCxnSpPr>
        <p:spPr>
          <a:xfrm flipH="1" rot="10800000">
            <a:off x="1456725" y="3856406"/>
            <a:ext cx="458400" cy="1251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27"/>
          <p:cNvCxnSpPr>
            <a:stCxn id="360" idx="1"/>
            <a:endCxn id="325" idx="3"/>
          </p:cNvCxnSpPr>
          <p:nvPr/>
        </p:nvCxnSpPr>
        <p:spPr>
          <a:xfrm rot="10800000">
            <a:off x="7678300" y="3639450"/>
            <a:ext cx="235200" cy="42450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p27"/>
          <p:cNvCxnSpPr>
            <a:stCxn id="360" idx="1"/>
            <a:endCxn id="328" idx="3"/>
          </p:cNvCxnSpPr>
          <p:nvPr/>
        </p:nvCxnSpPr>
        <p:spPr>
          <a:xfrm flipH="1">
            <a:off x="7678300" y="4063950"/>
            <a:ext cx="235200" cy="718500"/>
          </a:xfrm>
          <a:prstGeom prst="straightConnector1">
            <a:avLst/>
          </a:prstGeom>
          <a:noFill/>
          <a:ln cap="flat" cmpd="sng" w="9525">
            <a:solidFill>
              <a:schemeClr val="dk2"/>
            </a:solidFill>
            <a:prstDash val="solid"/>
            <a:round/>
            <a:headEnd len="med" w="med" type="none"/>
            <a:tailEnd len="med" w="med" type="triangle"/>
          </a:ln>
        </p:spPr>
      </p:cxnSp>
      <p:sp>
        <p:nvSpPr>
          <p:cNvPr id="360" name="Google Shape;360;p27"/>
          <p:cNvSpPr txBox="1"/>
          <p:nvPr/>
        </p:nvSpPr>
        <p:spPr>
          <a:xfrm>
            <a:off x="7913500" y="3456600"/>
            <a:ext cx="1321200" cy="12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Backpropogate these errors to update the parameters</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2D Interpretation</a:t>
            </a:r>
            <a:endParaRPr/>
          </a:p>
        </p:txBody>
      </p:sp>
      <p:sp>
        <p:nvSpPr>
          <p:cNvPr id="367" name="Google Shape;367;p28"/>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0" lvl="0" marL="0" rtl="0" algn="just">
              <a:spcBef>
                <a:spcPts val="300"/>
              </a:spcBef>
              <a:spcAft>
                <a:spcPts val="0"/>
              </a:spcAft>
              <a:buNone/>
            </a:pPr>
            <a:r>
              <a:rPr lang="en" sz="2200"/>
              <a:t>With </a:t>
            </a:r>
            <a:r>
              <a:rPr lang="en" sz="2200" u="sng"/>
              <a:t>linear layers</a:t>
            </a:r>
            <a:r>
              <a:rPr lang="en" sz="2200"/>
              <a:t>, this process is the same as learning embeddings such that node representations are linearly separable by a hyper-plane, i.e. </a:t>
            </a:r>
            <a:r>
              <a:rPr b="1" lang="en" sz="2200"/>
              <a:t>binary/multi-label classification with graph input</a:t>
            </a:r>
            <a:endParaRPr b="1" sz="2200"/>
          </a:p>
        </p:txBody>
      </p:sp>
      <p:grpSp>
        <p:nvGrpSpPr>
          <p:cNvPr id="368" name="Google Shape;368;p28"/>
          <p:cNvGrpSpPr/>
          <p:nvPr/>
        </p:nvGrpSpPr>
        <p:grpSpPr>
          <a:xfrm>
            <a:off x="695174" y="2986725"/>
            <a:ext cx="2460789" cy="829475"/>
            <a:chOff x="641619" y="2008400"/>
            <a:chExt cx="2137400" cy="829475"/>
          </a:xfrm>
        </p:grpSpPr>
        <p:sp>
          <p:nvSpPr>
            <p:cNvPr id="369" name="Google Shape;369;p28"/>
            <p:cNvSpPr/>
            <p:nvPr/>
          </p:nvSpPr>
          <p:spPr>
            <a:xfrm>
              <a:off x="1351500" y="2322475"/>
              <a:ext cx="257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370" name="Google Shape;370;p28"/>
            <p:cNvSpPr/>
            <p:nvPr/>
          </p:nvSpPr>
          <p:spPr>
            <a:xfrm>
              <a:off x="2301354" y="2008400"/>
              <a:ext cx="257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sp>
          <p:nvSpPr>
            <p:cNvPr id="371" name="Google Shape;371;p28"/>
            <p:cNvSpPr/>
            <p:nvPr/>
          </p:nvSpPr>
          <p:spPr>
            <a:xfrm>
              <a:off x="2521319" y="2580175"/>
              <a:ext cx="257700" cy="2577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372" name="Google Shape;372;p28"/>
            <p:cNvSpPr/>
            <p:nvPr/>
          </p:nvSpPr>
          <p:spPr>
            <a:xfrm>
              <a:off x="641619" y="2580175"/>
              <a:ext cx="257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cxnSp>
          <p:nvCxnSpPr>
            <p:cNvPr id="373" name="Google Shape;373;p28"/>
            <p:cNvCxnSpPr>
              <a:stCxn id="369" idx="6"/>
              <a:endCxn id="370" idx="2"/>
            </p:cNvCxnSpPr>
            <p:nvPr/>
          </p:nvCxnSpPr>
          <p:spPr>
            <a:xfrm flipH="1" rot="10800000">
              <a:off x="1609200" y="2137225"/>
              <a:ext cx="692100" cy="3141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28"/>
            <p:cNvCxnSpPr>
              <a:stCxn id="370" idx="5"/>
              <a:endCxn id="371" idx="0"/>
            </p:cNvCxnSpPr>
            <p:nvPr/>
          </p:nvCxnSpPr>
          <p:spPr>
            <a:xfrm>
              <a:off x="2521315" y="2228361"/>
              <a:ext cx="129000" cy="3519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28"/>
            <p:cNvCxnSpPr>
              <a:stCxn id="369" idx="6"/>
              <a:endCxn id="371" idx="2"/>
            </p:cNvCxnSpPr>
            <p:nvPr/>
          </p:nvCxnSpPr>
          <p:spPr>
            <a:xfrm>
              <a:off x="1609200" y="2451325"/>
              <a:ext cx="912000" cy="2577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28"/>
            <p:cNvCxnSpPr>
              <a:stCxn id="372" idx="6"/>
              <a:endCxn id="369" idx="3"/>
            </p:cNvCxnSpPr>
            <p:nvPr/>
          </p:nvCxnSpPr>
          <p:spPr>
            <a:xfrm flipH="1" rot="10800000">
              <a:off x="899319" y="2542525"/>
              <a:ext cx="489900" cy="166500"/>
            </a:xfrm>
            <a:prstGeom prst="straightConnector1">
              <a:avLst/>
            </a:prstGeom>
            <a:noFill/>
            <a:ln cap="flat" cmpd="sng" w="9525">
              <a:solidFill>
                <a:schemeClr val="dk2"/>
              </a:solidFill>
              <a:prstDash val="solid"/>
              <a:round/>
              <a:headEnd len="med" w="med" type="none"/>
              <a:tailEnd len="med" w="med" type="none"/>
            </a:ln>
          </p:spPr>
        </p:cxnSp>
      </p:grpSp>
      <p:grpSp>
        <p:nvGrpSpPr>
          <p:cNvPr id="377" name="Google Shape;377;p28"/>
          <p:cNvGrpSpPr/>
          <p:nvPr/>
        </p:nvGrpSpPr>
        <p:grpSpPr>
          <a:xfrm>
            <a:off x="5893800" y="2617500"/>
            <a:ext cx="1933500" cy="1499700"/>
            <a:chOff x="5665200" y="2617500"/>
            <a:chExt cx="1933500" cy="1499700"/>
          </a:xfrm>
        </p:grpSpPr>
        <p:cxnSp>
          <p:nvCxnSpPr>
            <p:cNvPr id="378" name="Google Shape;378;p28"/>
            <p:cNvCxnSpPr/>
            <p:nvPr/>
          </p:nvCxnSpPr>
          <p:spPr>
            <a:xfrm flipH="1" rot="10800000">
              <a:off x="5727150" y="2617500"/>
              <a:ext cx="12300" cy="149970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28"/>
            <p:cNvCxnSpPr/>
            <p:nvPr/>
          </p:nvCxnSpPr>
          <p:spPr>
            <a:xfrm>
              <a:off x="5665200" y="4092400"/>
              <a:ext cx="1933500" cy="0"/>
            </a:xfrm>
            <a:prstGeom prst="straightConnector1">
              <a:avLst/>
            </a:prstGeom>
            <a:noFill/>
            <a:ln cap="flat" cmpd="sng" w="9525">
              <a:solidFill>
                <a:schemeClr val="dk2"/>
              </a:solidFill>
              <a:prstDash val="solid"/>
              <a:round/>
              <a:headEnd len="med" w="med" type="none"/>
              <a:tailEnd len="med" w="med" type="triangle"/>
            </a:ln>
          </p:spPr>
        </p:cxnSp>
      </p:grpSp>
      <p:sp>
        <p:nvSpPr>
          <p:cNvPr id="380" name="Google Shape;380;p28"/>
          <p:cNvSpPr txBox="1"/>
          <p:nvPr/>
        </p:nvSpPr>
        <p:spPr>
          <a:xfrm>
            <a:off x="6284900" y="4179175"/>
            <a:ext cx="11649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Feature 1</a:t>
            </a:r>
            <a:endParaRPr sz="1200">
              <a:solidFill>
                <a:schemeClr val="dk1"/>
              </a:solidFill>
              <a:latin typeface="Calibri"/>
              <a:ea typeface="Calibri"/>
              <a:cs typeface="Calibri"/>
              <a:sym typeface="Calibri"/>
            </a:endParaRPr>
          </a:p>
        </p:txBody>
      </p:sp>
      <p:sp>
        <p:nvSpPr>
          <p:cNvPr id="381" name="Google Shape;381;p28"/>
          <p:cNvSpPr txBox="1"/>
          <p:nvPr/>
        </p:nvSpPr>
        <p:spPr>
          <a:xfrm rot="-5400000">
            <a:off x="5088175" y="2977650"/>
            <a:ext cx="11649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Feature 2</a:t>
            </a:r>
            <a:endParaRPr sz="1200">
              <a:solidFill>
                <a:schemeClr val="dk1"/>
              </a:solidFill>
              <a:latin typeface="Calibri"/>
              <a:ea typeface="Calibri"/>
              <a:cs typeface="Calibri"/>
              <a:sym typeface="Calibri"/>
            </a:endParaRPr>
          </a:p>
        </p:txBody>
      </p:sp>
      <p:sp>
        <p:nvSpPr>
          <p:cNvPr id="382" name="Google Shape;382;p28"/>
          <p:cNvSpPr/>
          <p:nvPr/>
        </p:nvSpPr>
        <p:spPr>
          <a:xfrm>
            <a:off x="3744125" y="2986734"/>
            <a:ext cx="1313775" cy="411850"/>
          </a:xfrm>
          <a:custGeom>
            <a:rect b="b" l="l" r="r" t="t"/>
            <a:pathLst>
              <a:path extrusionOk="0" h="16474" w="52551">
                <a:moveTo>
                  <a:pt x="0" y="11020"/>
                </a:moveTo>
                <a:cubicBezTo>
                  <a:pt x="5288" y="9202"/>
                  <a:pt x="22971" y="-795"/>
                  <a:pt x="31729" y="114"/>
                </a:cubicBezTo>
                <a:cubicBezTo>
                  <a:pt x="40488" y="1023"/>
                  <a:pt x="49081" y="13747"/>
                  <a:pt x="52551" y="16474"/>
                </a:cubicBezTo>
              </a:path>
            </a:pathLst>
          </a:custGeom>
          <a:noFill/>
          <a:ln cap="flat" cmpd="sng" w="9525">
            <a:solidFill>
              <a:schemeClr val="dk2"/>
            </a:solidFill>
            <a:prstDash val="solid"/>
            <a:round/>
            <a:headEnd len="med" w="med" type="none"/>
            <a:tailEnd len="med" w="med" type="triangle"/>
          </a:ln>
        </p:spPr>
      </p:sp>
      <p:cxnSp>
        <p:nvCxnSpPr>
          <p:cNvPr id="383" name="Google Shape;383;p28"/>
          <p:cNvCxnSpPr/>
          <p:nvPr/>
        </p:nvCxnSpPr>
        <p:spPr>
          <a:xfrm flipH="1" rot="10800000">
            <a:off x="6359250" y="2766275"/>
            <a:ext cx="867600" cy="1189800"/>
          </a:xfrm>
          <a:prstGeom prst="straightConnector1">
            <a:avLst/>
          </a:prstGeom>
          <a:noFill/>
          <a:ln cap="flat" cmpd="sng" w="9525">
            <a:solidFill>
              <a:schemeClr val="dk2"/>
            </a:solidFill>
            <a:prstDash val="dashDot"/>
            <a:round/>
            <a:headEnd len="med" w="med" type="none"/>
            <a:tailEnd len="med" w="med" type="none"/>
          </a:ln>
        </p:spPr>
      </p:cxnSp>
      <p:sp>
        <p:nvSpPr>
          <p:cNvPr id="384" name="Google Shape;384;p28"/>
          <p:cNvSpPr/>
          <p:nvPr/>
        </p:nvSpPr>
        <p:spPr>
          <a:xfrm>
            <a:off x="6433625" y="3001725"/>
            <a:ext cx="49500" cy="62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5" name="Google Shape;385;p28"/>
          <p:cNvSpPr/>
          <p:nvPr/>
        </p:nvSpPr>
        <p:spPr>
          <a:xfrm>
            <a:off x="6509825" y="3154125"/>
            <a:ext cx="49500" cy="62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6" name="Google Shape;386;p28"/>
          <p:cNvSpPr/>
          <p:nvPr/>
        </p:nvSpPr>
        <p:spPr>
          <a:xfrm>
            <a:off x="6433625" y="3306525"/>
            <a:ext cx="49500" cy="62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7" name="Google Shape;387;p28"/>
          <p:cNvSpPr/>
          <p:nvPr/>
        </p:nvSpPr>
        <p:spPr>
          <a:xfrm>
            <a:off x="6586025" y="3306525"/>
            <a:ext cx="49500" cy="62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8" name="Google Shape;388;p28"/>
          <p:cNvSpPr/>
          <p:nvPr/>
        </p:nvSpPr>
        <p:spPr>
          <a:xfrm>
            <a:off x="6696175" y="3107700"/>
            <a:ext cx="49500" cy="62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9" name="Google Shape;389;p28"/>
          <p:cNvSpPr/>
          <p:nvPr/>
        </p:nvSpPr>
        <p:spPr>
          <a:xfrm>
            <a:off x="6284900" y="3398575"/>
            <a:ext cx="49500" cy="62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0" name="Google Shape;390;p28"/>
          <p:cNvSpPr/>
          <p:nvPr/>
        </p:nvSpPr>
        <p:spPr>
          <a:xfrm>
            <a:off x="6696175" y="3001725"/>
            <a:ext cx="49500" cy="62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1" name="Google Shape;391;p28"/>
          <p:cNvSpPr/>
          <p:nvPr/>
        </p:nvSpPr>
        <p:spPr>
          <a:xfrm>
            <a:off x="6283350" y="3161600"/>
            <a:ext cx="49500" cy="62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2" name="Google Shape;392;p28"/>
          <p:cNvSpPr/>
          <p:nvPr/>
        </p:nvSpPr>
        <p:spPr>
          <a:xfrm>
            <a:off x="7028525" y="3410750"/>
            <a:ext cx="49500" cy="62100"/>
          </a:xfrm>
          <a:prstGeom prst="triangle">
            <a:avLst>
              <a:gd fmla="val 50000" name="adj"/>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3" name="Google Shape;393;p28"/>
          <p:cNvSpPr/>
          <p:nvPr/>
        </p:nvSpPr>
        <p:spPr>
          <a:xfrm>
            <a:off x="7180925" y="3563150"/>
            <a:ext cx="49500" cy="62100"/>
          </a:xfrm>
          <a:prstGeom prst="triangle">
            <a:avLst>
              <a:gd fmla="val 50000" name="adj"/>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4" name="Google Shape;394;p28"/>
          <p:cNvSpPr/>
          <p:nvPr/>
        </p:nvSpPr>
        <p:spPr>
          <a:xfrm>
            <a:off x="6835800" y="3563150"/>
            <a:ext cx="49500" cy="62100"/>
          </a:xfrm>
          <a:prstGeom prst="triangle">
            <a:avLst>
              <a:gd fmla="val 50000" name="adj"/>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5" name="Google Shape;395;p28"/>
          <p:cNvSpPr/>
          <p:nvPr/>
        </p:nvSpPr>
        <p:spPr>
          <a:xfrm>
            <a:off x="7180925" y="3223700"/>
            <a:ext cx="49500" cy="62100"/>
          </a:xfrm>
          <a:prstGeom prst="triangle">
            <a:avLst>
              <a:gd fmla="val 50000" name="adj"/>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6" name="Google Shape;396;p28"/>
          <p:cNvSpPr/>
          <p:nvPr/>
        </p:nvSpPr>
        <p:spPr>
          <a:xfrm>
            <a:off x="7028525" y="3794963"/>
            <a:ext cx="49500" cy="62100"/>
          </a:xfrm>
          <a:prstGeom prst="triangle">
            <a:avLst>
              <a:gd fmla="val 50000" name="adj"/>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7" name="Google Shape;397;p28"/>
          <p:cNvSpPr/>
          <p:nvPr/>
        </p:nvSpPr>
        <p:spPr>
          <a:xfrm>
            <a:off x="7333325" y="3715550"/>
            <a:ext cx="49500" cy="62100"/>
          </a:xfrm>
          <a:prstGeom prst="triangle">
            <a:avLst>
              <a:gd fmla="val 50000" name="adj"/>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8" name="Google Shape;398;p28"/>
          <p:cNvSpPr/>
          <p:nvPr/>
        </p:nvSpPr>
        <p:spPr>
          <a:xfrm>
            <a:off x="7333325" y="3486950"/>
            <a:ext cx="49500" cy="62100"/>
          </a:xfrm>
          <a:prstGeom prst="triangle">
            <a:avLst>
              <a:gd fmla="val 50000" name="adj"/>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29"/>
          <p:cNvPicPr preferRelativeResize="0"/>
          <p:nvPr/>
        </p:nvPicPr>
        <p:blipFill>
          <a:blip r:embed="rId3">
            <a:alphaModFix/>
          </a:blip>
          <a:stretch>
            <a:fillRect/>
          </a:stretch>
        </p:blipFill>
        <p:spPr>
          <a:xfrm>
            <a:off x="5809625" y="1859750"/>
            <a:ext cx="3318226" cy="2163024"/>
          </a:xfrm>
          <a:prstGeom prst="rect">
            <a:avLst/>
          </a:prstGeom>
          <a:noFill/>
          <a:ln>
            <a:noFill/>
          </a:ln>
        </p:spPr>
      </p:pic>
      <p:sp>
        <p:nvSpPr>
          <p:cNvPr id="404" name="Google Shape;404;p29"/>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Machine Learning GNN-related Tasks</a:t>
            </a:r>
            <a:endParaRPr/>
          </a:p>
        </p:txBody>
      </p:sp>
      <p:sp>
        <p:nvSpPr>
          <p:cNvPr id="405" name="Google Shape;405;p29"/>
          <p:cNvSpPr txBox="1"/>
          <p:nvPr>
            <p:ph idx="1" type="body"/>
          </p:nvPr>
        </p:nvSpPr>
        <p:spPr>
          <a:xfrm>
            <a:off x="457200" y="1200150"/>
            <a:ext cx="5508000" cy="3394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en" sz="2000"/>
              <a:t>Node Classification - </a:t>
            </a:r>
            <a:r>
              <a:rPr lang="en" sz="2000"/>
              <a:t>Predict a property of a node</a:t>
            </a:r>
            <a:endParaRPr sz="1200"/>
          </a:p>
          <a:p>
            <a:pPr indent="0" lvl="0" marL="0" rtl="0" algn="l">
              <a:spcBef>
                <a:spcPts val="300"/>
              </a:spcBef>
              <a:spcAft>
                <a:spcPts val="0"/>
              </a:spcAft>
              <a:buNone/>
            </a:pPr>
            <a:r>
              <a:rPr lang="en" sz="1200"/>
              <a:t>e</a:t>
            </a:r>
            <a:r>
              <a:rPr lang="en" sz="1200"/>
              <a:t>.g. categorize online users/items</a:t>
            </a:r>
            <a:endParaRPr sz="1200"/>
          </a:p>
          <a:p>
            <a:pPr indent="0" lvl="0" marL="0" rtl="0" algn="l">
              <a:spcBef>
                <a:spcPts val="300"/>
              </a:spcBef>
              <a:spcAft>
                <a:spcPts val="0"/>
              </a:spcAft>
              <a:buNone/>
            </a:pPr>
            <a:r>
              <a:rPr b="1" lang="en" sz="2000"/>
              <a:t>Link Prediction </a:t>
            </a:r>
            <a:r>
              <a:rPr lang="en" sz="2000"/>
              <a:t>- Predict whether there are missing links between two nodes</a:t>
            </a:r>
            <a:endParaRPr sz="2000"/>
          </a:p>
          <a:p>
            <a:pPr indent="0" lvl="0" marL="0" rtl="0" algn="l">
              <a:spcBef>
                <a:spcPts val="300"/>
              </a:spcBef>
              <a:spcAft>
                <a:spcPts val="0"/>
              </a:spcAft>
              <a:buNone/>
            </a:pPr>
            <a:r>
              <a:rPr lang="en" sz="1200"/>
              <a:t>e</a:t>
            </a:r>
            <a:r>
              <a:rPr lang="en" sz="1200"/>
              <a:t>.g. knowledge graph completion </a:t>
            </a:r>
            <a:endParaRPr sz="1200"/>
          </a:p>
          <a:p>
            <a:pPr indent="0" lvl="0" marL="0" rtl="0" algn="l">
              <a:spcBef>
                <a:spcPts val="300"/>
              </a:spcBef>
              <a:spcAft>
                <a:spcPts val="0"/>
              </a:spcAft>
              <a:buNone/>
            </a:pPr>
            <a:r>
              <a:rPr b="1" lang="en" sz="2000"/>
              <a:t>Graph Prediction - </a:t>
            </a:r>
            <a:r>
              <a:rPr lang="en" sz="2000"/>
              <a:t>Categorize different graphs</a:t>
            </a:r>
            <a:endParaRPr sz="2000"/>
          </a:p>
          <a:p>
            <a:pPr indent="0" lvl="0" marL="0" rtl="0" algn="l">
              <a:spcBef>
                <a:spcPts val="300"/>
              </a:spcBef>
              <a:spcAft>
                <a:spcPts val="0"/>
              </a:spcAft>
              <a:buNone/>
            </a:pPr>
            <a:r>
              <a:rPr lang="en" sz="1200"/>
              <a:t>e.g. </a:t>
            </a:r>
            <a:r>
              <a:rPr lang="en" sz="1200"/>
              <a:t>Protein function prediction</a:t>
            </a:r>
            <a:endParaRPr sz="1200"/>
          </a:p>
          <a:p>
            <a:pPr indent="0" lvl="0" marL="0" rtl="0" algn="l">
              <a:spcBef>
                <a:spcPts val="300"/>
              </a:spcBef>
              <a:spcAft>
                <a:spcPts val="0"/>
              </a:spcAft>
              <a:buNone/>
            </a:pPr>
            <a:r>
              <a:rPr b="1" lang="en" sz="2000"/>
              <a:t>Clustering </a:t>
            </a:r>
            <a:r>
              <a:rPr b="1" lang="en" sz="2000"/>
              <a:t>- </a:t>
            </a:r>
            <a:r>
              <a:rPr lang="en" sz="2000"/>
              <a:t>Detects if nodes are from a community</a:t>
            </a:r>
            <a:endParaRPr sz="2000"/>
          </a:p>
          <a:p>
            <a:pPr indent="0" lvl="0" marL="0" rtl="0" algn="l">
              <a:spcBef>
                <a:spcPts val="300"/>
              </a:spcBef>
              <a:spcAft>
                <a:spcPts val="0"/>
              </a:spcAft>
              <a:buNone/>
            </a:pPr>
            <a:r>
              <a:rPr lang="en" sz="1200"/>
              <a:t>e.g. social circle detection</a:t>
            </a:r>
            <a:endParaRPr sz="1200"/>
          </a:p>
          <a:p>
            <a:pPr indent="0" lvl="0" marL="0" rtl="0" algn="l">
              <a:spcBef>
                <a:spcPts val="300"/>
              </a:spcBef>
              <a:spcAft>
                <a:spcPts val="0"/>
              </a:spcAft>
              <a:buNone/>
            </a:pPr>
            <a:r>
              <a:rPr b="1" lang="en" sz="2000"/>
              <a:t>Graph Generation - </a:t>
            </a:r>
            <a:r>
              <a:rPr lang="en" sz="2000"/>
              <a:t>Create new graphs with shared structure</a:t>
            </a:r>
            <a:endParaRPr sz="2000"/>
          </a:p>
          <a:p>
            <a:pPr indent="0" lvl="0" marL="0" rtl="0" algn="l">
              <a:spcBef>
                <a:spcPts val="300"/>
              </a:spcBef>
              <a:spcAft>
                <a:spcPts val="0"/>
              </a:spcAft>
              <a:buClr>
                <a:schemeClr val="dk1"/>
              </a:buClr>
              <a:buSzPts val="1100"/>
              <a:buFont typeface="Arial"/>
              <a:buNone/>
            </a:pPr>
            <a:r>
              <a:rPr lang="en" sz="1200"/>
              <a:t>e.g. drug discovery</a:t>
            </a:r>
            <a:endParaRPr sz="1200"/>
          </a:p>
        </p:txBody>
      </p:sp>
      <p:sp>
        <p:nvSpPr>
          <p:cNvPr id="406" name="Google Shape;406;p29"/>
          <p:cNvSpPr/>
          <p:nvPr/>
        </p:nvSpPr>
        <p:spPr>
          <a:xfrm>
            <a:off x="433800" y="1779825"/>
            <a:ext cx="5484000" cy="1453800"/>
          </a:xfrm>
          <a:prstGeom prst="rect">
            <a:avLst/>
          </a:prstGeom>
          <a:noFill/>
          <a:ln cap="flat" cmpd="sng" w="19050">
            <a:solidFill>
              <a:srgbClr val="10A6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07" name="Google Shape;407;p29"/>
          <p:cNvPicPr preferRelativeResize="0"/>
          <p:nvPr/>
        </p:nvPicPr>
        <p:blipFill>
          <a:blip r:embed="rId4">
            <a:alphaModFix/>
          </a:blip>
          <a:stretch>
            <a:fillRect/>
          </a:stretch>
        </p:blipFill>
        <p:spPr>
          <a:xfrm>
            <a:off x="5687400" y="1320600"/>
            <a:ext cx="277800" cy="184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0"/>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Link Prediction</a:t>
            </a:r>
            <a:endParaRPr/>
          </a:p>
        </p:txBody>
      </p:sp>
      <p:sp>
        <p:nvSpPr>
          <p:cNvPr id="413" name="Google Shape;413;p30"/>
          <p:cNvSpPr txBox="1"/>
          <p:nvPr>
            <p:ph idx="1" type="body"/>
          </p:nvPr>
        </p:nvSpPr>
        <p:spPr>
          <a:xfrm>
            <a:off x="238900" y="1200150"/>
            <a:ext cx="5333400" cy="3394500"/>
          </a:xfrm>
          <a:prstGeom prst="rect">
            <a:avLst/>
          </a:prstGeom>
        </p:spPr>
        <p:txBody>
          <a:bodyPr anchorCtr="0" anchor="t" bIns="34275" lIns="68575" spcFirstLastPara="1" rIns="68575" wrap="square" tIns="34275">
            <a:noAutofit/>
          </a:bodyPr>
          <a:lstStyle/>
          <a:p>
            <a:pPr indent="-342900" lvl="0" marL="457200" rtl="0" algn="l">
              <a:spcBef>
                <a:spcPts val="300"/>
              </a:spcBef>
              <a:spcAft>
                <a:spcPts val="0"/>
              </a:spcAft>
              <a:buSzPts val="1800"/>
              <a:buChar char="•"/>
            </a:pPr>
            <a:r>
              <a:rPr lang="en" sz="1800"/>
              <a:t>If there is only </a:t>
            </a:r>
            <a:r>
              <a:rPr lang="en" sz="1800" u="sng"/>
              <a:t>one edge type</a:t>
            </a:r>
            <a:r>
              <a:rPr lang="en" sz="1800"/>
              <a:t>, the </a:t>
            </a:r>
            <a:r>
              <a:rPr b="1" lang="en" sz="1800"/>
              <a:t>goal</a:t>
            </a:r>
            <a:r>
              <a:rPr lang="en" sz="1800"/>
              <a:t> is to predict missing edges</a:t>
            </a:r>
            <a:endParaRPr sz="1800"/>
          </a:p>
          <a:p>
            <a:pPr indent="-342900" lvl="0" marL="457200" rtl="0" algn="l">
              <a:spcBef>
                <a:spcPts val="0"/>
              </a:spcBef>
              <a:spcAft>
                <a:spcPts val="0"/>
              </a:spcAft>
              <a:buSzPts val="1800"/>
              <a:buChar char="•"/>
            </a:pPr>
            <a:r>
              <a:rPr lang="en" sz="1800"/>
              <a:t>Split edges into train/validation/test sets</a:t>
            </a:r>
            <a:endParaRPr sz="1800"/>
          </a:p>
          <a:p>
            <a:pPr indent="-342900" lvl="1" marL="914400" rtl="0" algn="l">
              <a:spcBef>
                <a:spcPts val="0"/>
              </a:spcBef>
              <a:spcAft>
                <a:spcPts val="0"/>
              </a:spcAft>
              <a:buSzPts val="1800"/>
              <a:buChar char="–"/>
            </a:pPr>
            <a:r>
              <a:rPr lang="en" sz="1800"/>
              <a:t>In each group use certain edges as always fixed and the rest for supervision </a:t>
            </a:r>
            <a:endParaRPr sz="1800"/>
          </a:p>
          <a:p>
            <a:pPr indent="-342900" lvl="0" marL="457200" rtl="0" algn="l">
              <a:spcBef>
                <a:spcPts val="0"/>
              </a:spcBef>
              <a:spcAft>
                <a:spcPts val="0"/>
              </a:spcAft>
              <a:buSzPts val="1800"/>
              <a:buChar char="•"/>
            </a:pPr>
            <a:r>
              <a:rPr lang="en" sz="1800"/>
              <a:t>The same Encoder and Decoder architecture as before applied</a:t>
            </a:r>
            <a:endParaRPr sz="1800"/>
          </a:p>
          <a:p>
            <a:pPr indent="-342900" lvl="0" marL="457200" rtl="0" algn="l">
              <a:spcBef>
                <a:spcPts val="0"/>
              </a:spcBef>
              <a:spcAft>
                <a:spcPts val="0"/>
              </a:spcAft>
              <a:buSzPts val="1800"/>
              <a:buChar char="•"/>
            </a:pPr>
            <a:r>
              <a:rPr b="1" lang="en" sz="1800"/>
              <a:t>Decoder</a:t>
            </a:r>
            <a:r>
              <a:rPr lang="en" sz="1800"/>
              <a:t> output predicts the probability for </a:t>
            </a:r>
            <a:r>
              <a:rPr lang="en" sz="1800"/>
              <a:t>existing</a:t>
            </a:r>
            <a:r>
              <a:rPr lang="en" sz="1800"/>
              <a:t> edge</a:t>
            </a:r>
            <a:endParaRPr sz="1800"/>
          </a:p>
          <a:p>
            <a:pPr indent="-342900" lvl="1" marL="914400" rtl="0" algn="l">
              <a:spcBef>
                <a:spcPts val="0"/>
              </a:spcBef>
              <a:spcAft>
                <a:spcPts val="0"/>
              </a:spcAft>
              <a:buSzPts val="1800"/>
              <a:buChar char="–"/>
            </a:pPr>
            <a:r>
              <a:rPr lang="en" sz="1800"/>
              <a:t>Alternatively, use Concat(u,v) passed </a:t>
            </a:r>
            <a:r>
              <a:rPr lang="en" sz="1800"/>
              <a:t>through</a:t>
            </a:r>
            <a:r>
              <a:rPr lang="en" sz="1800"/>
              <a:t> fully connected layer and sigmoid function</a:t>
            </a:r>
            <a:endParaRPr sz="1800"/>
          </a:p>
        </p:txBody>
      </p:sp>
      <p:grpSp>
        <p:nvGrpSpPr>
          <p:cNvPr id="414" name="Google Shape;414;p30"/>
          <p:cNvGrpSpPr/>
          <p:nvPr/>
        </p:nvGrpSpPr>
        <p:grpSpPr>
          <a:xfrm>
            <a:off x="6305749" y="1458075"/>
            <a:ext cx="2381039" cy="1036925"/>
            <a:chOff x="710888" y="2008400"/>
            <a:chExt cx="2068131" cy="1036925"/>
          </a:xfrm>
        </p:grpSpPr>
        <p:sp>
          <p:nvSpPr>
            <p:cNvPr id="415" name="Google Shape;415;p30"/>
            <p:cNvSpPr/>
            <p:nvPr/>
          </p:nvSpPr>
          <p:spPr>
            <a:xfrm>
              <a:off x="1351500" y="2322475"/>
              <a:ext cx="257700" cy="2577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416" name="Google Shape;416;p30"/>
            <p:cNvSpPr/>
            <p:nvPr/>
          </p:nvSpPr>
          <p:spPr>
            <a:xfrm>
              <a:off x="2301354" y="2008400"/>
              <a:ext cx="257700" cy="257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sp>
          <p:nvSpPr>
            <p:cNvPr id="417" name="Google Shape;417;p30"/>
            <p:cNvSpPr/>
            <p:nvPr/>
          </p:nvSpPr>
          <p:spPr>
            <a:xfrm>
              <a:off x="2521319" y="2580175"/>
              <a:ext cx="257700" cy="2577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418" name="Google Shape;418;p30"/>
            <p:cNvSpPr/>
            <p:nvPr/>
          </p:nvSpPr>
          <p:spPr>
            <a:xfrm>
              <a:off x="710888" y="2787625"/>
              <a:ext cx="257700" cy="2577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cxnSp>
          <p:nvCxnSpPr>
            <p:cNvPr id="419" name="Google Shape;419;p30"/>
            <p:cNvCxnSpPr>
              <a:stCxn id="415" idx="6"/>
              <a:endCxn id="416" idx="2"/>
            </p:cNvCxnSpPr>
            <p:nvPr/>
          </p:nvCxnSpPr>
          <p:spPr>
            <a:xfrm flipH="1" rot="10800000">
              <a:off x="1609200" y="2137225"/>
              <a:ext cx="692100" cy="314100"/>
            </a:xfrm>
            <a:prstGeom prst="straightConnector1">
              <a:avLst/>
            </a:prstGeom>
            <a:noFill/>
            <a:ln cap="flat" cmpd="sng" w="9525">
              <a:solidFill>
                <a:srgbClr val="1F497D"/>
              </a:solidFill>
              <a:prstDash val="solid"/>
              <a:round/>
              <a:headEnd len="med" w="med" type="none"/>
              <a:tailEnd len="med" w="med" type="none"/>
            </a:ln>
          </p:spPr>
        </p:cxnSp>
        <p:cxnSp>
          <p:nvCxnSpPr>
            <p:cNvPr id="420" name="Google Shape;420;p30"/>
            <p:cNvCxnSpPr>
              <a:stCxn id="416" idx="5"/>
              <a:endCxn id="417" idx="0"/>
            </p:cNvCxnSpPr>
            <p:nvPr/>
          </p:nvCxnSpPr>
          <p:spPr>
            <a:xfrm>
              <a:off x="2521315" y="2228361"/>
              <a:ext cx="129000" cy="351900"/>
            </a:xfrm>
            <a:prstGeom prst="straightConnector1">
              <a:avLst/>
            </a:prstGeom>
            <a:noFill/>
            <a:ln cap="flat" cmpd="sng" w="9525">
              <a:solidFill>
                <a:srgbClr val="1F497D"/>
              </a:solidFill>
              <a:prstDash val="solid"/>
              <a:round/>
              <a:headEnd len="med" w="med" type="none"/>
              <a:tailEnd len="med" w="med" type="none"/>
            </a:ln>
          </p:spPr>
        </p:cxnSp>
        <p:cxnSp>
          <p:nvCxnSpPr>
            <p:cNvPr id="421" name="Google Shape;421;p30"/>
            <p:cNvCxnSpPr>
              <a:stCxn id="415" idx="6"/>
              <a:endCxn id="417" idx="2"/>
            </p:cNvCxnSpPr>
            <p:nvPr/>
          </p:nvCxnSpPr>
          <p:spPr>
            <a:xfrm>
              <a:off x="1609200" y="2451325"/>
              <a:ext cx="912000" cy="257700"/>
            </a:xfrm>
            <a:prstGeom prst="straightConnector1">
              <a:avLst/>
            </a:prstGeom>
            <a:noFill/>
            <a:ln cap="flat" cmpd="sng" w="9525">
              <a:solidFill>
                <a:srgbClr val="1F497D"/>
              </a:solidFill>
              <a:prstDash val="solid"/>
              <a:round/>
              <a:headEnd len="med" w="med" type="none"/>
              <a:tailEnd len="med" w="med" type="none"/>
            </a:ln>
          </p:spPr>
        </p:cxnSp>
        <p:cxnSp>
          <p:nvCxnSpPr>
            <p:cNvPr id="422" name="Google Shape;422;p30"/>
            <p:cNvCxnSpPr>
              <a:stCxn id="418" idx="6"/>
              <a:endCxn id="415" idx="3"/>
            </p:cNvCxnSpPr>
            <p:nvPr/>
          </p:nvCxnSpPr>
          <p:spPr>
            <a:xfrm flipH="1" rot="10800000">
              <a:off x="968588" y="2542375"/>
              <a:ext cx="420600" cy="374100"/>
            </a:xfrm>
            <a:prstGeom prst="straightConnector1">
              <a:avLst/>
            </a:prstGeom>
            <a:noFill/>
            <a:ln cap="flat" cmpd="sng" w="9525">
              <a:solidFill>
                <a:srgbClr val="1F497D"/>
              </a:solidFill>
              <a:prstDash val="solid"/>
              <a:round/>
              <a:headEnd len="med" w="med" type="none"/>
              <a:tailEnd len="med" w="med" type="none"/>
            </a:ln>
          </p:spPr>
        </p:cxnSp>
      </p:grpSp>
      <p:cxnSp>
        <p:nvCxnSpPr>
          <p:cNvPr id="423" name="Google Shape;423;p30"/>
          <p:cNvCxnSpPr>
            <a:stCxn id="418" idx="6"/>
            <a:endCxn id="417" idx="2"/>
          </p:cNvCxnSpPr>
          <p:nvPr/>
        </p:nvCxnSpPr>
        <p:spPr>
          <a:xfrm flipH="1" rot="10800000">
            <a:off x="6602439" y="2158850"/>
            <a:ext cx="1787700" cy="207300"/>
          </a:xfrm>
          <a:prstGeom prst="straightConnector1">
            <a:avLst/>
          </a:prstGeom>
          <a:noFill/>
          <a:ln cap="flat" cmpd="sng" w="9525">
            <a:solidFill>
              <a:schemeClr val="dk2"/>
            </a:solidFill>
            <a:prstDash val="dash"/>
            <a:round/>
            <a:headEnd len="med" w="med" type="none"/>
            <a:tailEnd len="med" w="med" type="none"/>
          </a:ln>
        </p:spPr>
      </p:cxnSp>
      <p:sp>
        <p:nvSpPr>
          <p:cNvPr id="424" name="Google Shape;424;p30"/>
          <p:cNvSpPr txBox="1"/>
          <p:nvPr/>
        </p:nvSpPr>
        <p:spPr>
          <a:xfrm>
            <a:off x="6575100" y="4106125"/>
            <a:ext cx="4191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u</a:t>
            </a:r>
            <a:endParaRPr sz="2100">
              <a:solidFill>
                <a:schemeClr val="dk1"/>
              </a:solidFill>
              <a:latin typeface="Calibri"/>
              <a:ea typeface="Calibri"/>
              <a:cs typeface="Calibri"/>
              <a:sym typeface="Calibri"/>
            </a:endParaRPr>
          </a:p>
        </p:txBody>
      </p:sp>
      <p:sp>
        <p:nvSpPr>
          <p:cNvPr id="425" name="Google Shape;425;p30"/>
          <p:cNvSpPr txBox="1"/>
          <p:nvPr/>
        </p:nvSpPr>
        <p:spPr>
          <a:xfrm>
            <a:off x="7766700" y="4106125"/>
            <a:ext cx="4191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v</a:t>
            </a:r>
            <a:endParaRPr sz="2100">
              <a:solidFill>
                <a:schemeClr val="dk1"/>
              </a:solidFill>
              <a:latin typeface="Calibri"/>
              <a:ea typeface="Calibri"/>
              <a:cs typeface="Calibri"/>
              <a:sym typeface="Calibri"/>
            </a:endParaRPr>
          </a:p>
        </p:txBody>
      </p:sp>
      <p:sp>
        <p:nvSpPr>
          <p:cNvPr id="426" name="Google Shape;426;p30"/>
          <p:cNvSpPr txBox="1"/>
          <p:nvPr/>
        </p:nvSpPr>
        <p:spPr>
          <a:xfrm>
            <a:off x="6305750" y="2839900"/>
            <a:ext cx="20697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Edge Predictor</a:t>
            </a:r>
            <a:endParaRPr sz="1600">
              <a:solidFill>
                <a:schemeClr val="dk1"/>
              </a:solidFill>
              <a:latin typeface="Calibri"/>
              <a:ea typeface="Calibri"/>
              <a:cs typeface="Calibri"/>
              <a:sym typeface="Calibri"/>
            </a:endParaRPr>
          </a:p>
        </p:txBody>
      </p:sp>
      <p:sp>
        <p:nvSpPr>
          <p:cNvPr id="427" name="Google Shape;427;p30"/>
          <p:cNvSpPr txBox="1"/>
          <p:nvPr/>
        </p:nvSpPr>
        <p:spPr>
          <a:xfrm>
            <a:off x="7280075" y="2169025"/>
            <a:ext cx="4191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p:txBody>
      </p:sp>
      <p:grpSp>
        <p:nvGrpSpPr>
          <p:cNvPr id="428" name="Google Shape;428;p30"/>
          <p:cNvGrpSpPr/>
          <p:nvPr/>
        </p:nvGrpSpPr>
        <p:grpSpPr>
          <a:xfrm>
            <a:off x="6399188" y="3171200"/>
            <a:ext cx="2028463" cy="1124975"/>
            <a:chOff x="6399188" y="3399800"/>
            <a:chExt cx="2028463" cy="1124975"/>
          </a:xfrm>
        </p:grpSpPr>
        <p:pic>
          <p:nvPicPr>
            <p:cNvPr id="429" name="Google Shape;429;p30"/>
            <p:cNvPicPr preferRelativeResize="0"/>
            <p:nvPr/>
          </p:nvPicPr>
          <p:blipFill>
            <a:blip r:embed="rId3">
              <a:alphaModFix/>
            </a:blip>
            <a:stretch>
              <a:fillRect/>
            </a:stretch>
          </p:blipFill>
          <p:spPr>
            <a:xfrm>
              <a:off x="6399188" y="3399800"/>
              <a:ext cx="1991024" cy="1124975"/>
            </a:xfrm>
            <a:prstGeom prst="rect">
              <a:avLst/>
            </a:prstGeom>
            <a:noFill/>
            <a:ln>
              <a:noFill/>
            </a:ln>
          </p:spPr>
        </p:pic>
        <p:sp>
          <p:nvSpPr>
            <p:cNvPr id="430" name="Google Shape;430;p30"/>
            <p:cNvSpPr/>
            <p:nvPr/>
          </p:nvSpPr>
          <p:spPr>
            <a:xfrm>
              <a:off x="7912550" y="3948950"/>
              <a:ext cx="515100" cy="16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1" name="Google Shape;431;p30"/>
            <p:cNvSpPr/>
            <p:nvPr/>
          </p:nvSpPr>
          <p:spPr>
            <a:xfrm>
              <a:off x="7545725" y="3542475"/>
              <a:ext cx="515100" cy="205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2" name="Google Shape;432;p30"/>
            <p:cNvSpPr/>
            <p:nvPr/>
          </p:nvSpPr>
          <p:spPr>
            <a:xfrm>
              <a:off x="6399200" y="3783050"/>
              <a:ext cx="515100" cy="16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1"/>
          <p:cNvSpPr txBox="1"/>
          <p:nvPr>
            <p:ph type="title"/>
          </p:nvPr>
        </p:nvSpPr>
        <p:spPr>
          <a:xfrm>
            <a:off x="457200" y="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Heterogeneous Graphs</a:t>
            </a:r>
            <a:endParaRPr/>
          </a:p>
        </p:txBody>
      </p:sp>
      <p:sp>
        <p:nvSpPr>
          <p:cNvPr id="438" name="Google Shape;438;p31"/>
          <p:cNvSpPr txBox="1"/>
          <p:nvPr>
            <p:ph idx="1" type="body"/>
          </p:nvPr>
        </p:nvSpPr>
        <p:spPr>
          <a:xfrm>
            <a:off x="457200" y="1200150"/>
            <a:ext cx="3799500" cy="3394500"/>
          </a:xfrm>
          <a:prstGeom prst="rect">
            <a:avLst/>
          </a:prstGeom>
        </p:spPr>
        <p:txBody>
          <a:bodyPr anchorCtr="0" anchor="t" bIns="34275" lIns="68575" spcFirstLastPara="1" rIns="68575" wrap="square" tIns="34275">
            <a:noAutofit/>
          </a:bodyPr>
          <a:lstStyle/>
          <a:p>
            <a:pPr indent="-228600" lvl="0" marL="228600" rtl="0" algn="just">
              <a:lnSpc>
                <a:spcPct val="90000"/>
              </a:lnSpc>
              <a:spcBef>
                <a:spcPts val="1000"/>
              </a:spcBef>
              <a:spcAft>
                <a:spcPts val="0"/>
              </a:spcAft>
              <a:buClr>
                <a:srgbClr val="10A6DB"/>
              </a:buClr>
              <a:buSzPts val="2000"/>
              <a:buChar char="•"/>
            </a:pPr>
            <a:r>
              <a:rPr lang="en" sz="2000"/>
              <a:t>How to handle </a:t>
            </a:r>
            <a:r>
              <a:rPr lang="en" sz="2000" u="sng"/>
              <a:t>graphs with multiple types</a:t>
            </a:r>
            <a:r>
              <a:rPr lang="en" sz="2000"/>
              <a:t>?</a:t>
            </a:r>
            <a:endParaRPr sz="2000"/>
          </a:p>
          <a:p>
            <a:pPr indent="-228600" lvl="0" marL="228600" rtl="0" algn="just">
              <a:lnSpc>
                <a:spcPct val="90000"/>
              </a:lnSpc>
              <a:spcBef>
                <a:spcPts val="1000"/>
              </a:spcBef>
              <a:spcAft>
                <a:spcPts val="0"/>
              </a:spcAft>
              <a:buClr>
                <a:srgbClr val="10A6DB"/>
              </a:buClr>
              <a:buSzPts val="2000"/>
              <a:buChar char="•"/>
            </a:pPr>
            <a:r>
              <a:rPr lang="en" sz="2000"/>
              <a:t>Captures different types of interactions between entities</a:t>
            </a:r>
            <a:endParaRPr sz="2000"/>
          </a:p>
          <a:p>
            <a:pPr indent="-228600" lvl="0" marL="228600" rtl="0" algn="just">
              <a:lnSpc>
                <a:spcPct val="90000"/>
              </a:lnSpc>
              <a:spcBef>
                <a:spcPts val="1000"/>
              </a:spcBef>
              <a:spcAft>
                <a:spcPts val="0"/>
              </a:spcAft>
              <a:buClr>
                <a:srgbClr val="10A6DB"/>
              </a:buClr>
              <a:buSzPts val="2000"/>
              <a:buChar char="•"/>
            </a:pPr>
            <a:r>
              <a:rPr lang="en" sz="2000"/>
              <a:t>Knowledge Graphs are HeteroGraphs</a:t>
            </a:r>
            <a:endParaRPr sz="2000"/>
          </a:p>
          <a:p>
            <a:pPr indent="0" lvl="0" marL="0" rtl="0" algn="just">
              <a:lnSpc>
                <a:spcPct val="90000"/>
              </a:lnSpc>
              <a:spcBef>
                <a:spcPts val="1000"/>
              </a:spcBef>
              <a:spcAft>
                <a:spcPts val="0"/>
              </a:spcAft>
              <a:buNone/>
            </a:pPr>
            <a:r>
              <a:rPr lang="en" sz="2000"/>
              <a:t>e</a:t>
            </a:r>
            <a:r>
              <a:rPr lang="en" sz="2000"/>
              <a:t>.g Google Knowledge Graph , Amazon Product Graph, Facebook Graph API , IBM Watson, Project Hanover/Literome, Project Hanover/Literome</a:t>
            </a:r>
            <a:endParaRPr sz="2000"/>
          </a:p>
        </p:txBody>
      </p:sp>
      <p:grpSp>
        <p:nvGrpSpPr>
          <p:cNvPr id="439" name="Google Shape;439;p31"/>
          <p:cNvGrpSpPr/>
          <p:nvPr/>
        </p:nvGrpSpPr>
        <p:grpSpPr>
          <a:xfrm>
            <a:off x="5470349" y="1354525"/>
            <a:ext cx="2757501" cy="979800"/>
            <a:chOff x="5470349" y="1354525"/>
            <a:chExt cx="2757501" cy="979800"/>
          </a:xfrm>
        </p:grpSpPr>
        <p:grpSp>
          <p:nvGrpSpPr>
            <p:cNvPr id="440" name="Google Shape;440;p31"/>
            <p:cNvGrpSpPr/>
            <p:nvPr/>
          </p:nvGrpSpPr>
          <p:grpSpPr>
            <a:xfrm>
              <a:off x="5470349" y="1504850"/>
              <a:ext cx="2460789" cy="829475"/>
              <a:chOff x="641619" y="2008400"/>
              <a:chExt cx="2137400" cy="829475"/>
            </a:xfrm>
          </p:grpSpPr>
          <p:sp>
            <p:nvSpPr>
              <p:cNvPr id="441" name="Google Shape;441;p31"/>
              <p:cNvSpPr/>
              <p:nvPr/>
            </p:nvSpPr>
            <p:spPr>
              <a:xfrm>
                <a:off x="1351500" y="2322475"/>
                <a:ext cx="257700" cy="257700"/>
              </a:xfrm>
              <a:prstGeom prst="ellipse">
                <a:avLst/>
              </a:prstGeom>
              <a:solidFill>
                <a:srgbClr val="FFF2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A</a:t>
                </a:r>
                <a:endParaRPr b="1" sz="1200">
                  <a:latin typeface="Calibri"/>
                  <a:ea typeface="Calibri"/>
                  <a:cs typeface="Calibri"/>
                  <a:sym typeface="Calibri"/>
                </a:endParaRPr>
              </a:p>
            </p:txBody>
          </p:sp>
          <p:sp>
            <p:nvSpPr>
              <p:cNvPr id="442" name="Google Shape;442;p31"/>
              <p:cNvSpPr/>
              <p:nvPr/>
            </p:nvSpPr>
            <p:spPr>
              <a:xfrm>
                <a:off x="2301354" y="2008400"/>
                <a:ext cx="257700" cy="257700"/>
              </a:xfrm>
              <a:prstGeom prst="ellipse">
                <a:avLst/>
              </a:prstGeom>
              <a:solidFill>
                <a:srgbClr val="FF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a:t>
                </a:r>
                <a:endParaRPr b="1" sz="1200">
                  <a:latin typeface="Calibri"/>
                  <a:ea typeface="Calibri"/>
                  <a:cs typeface="Calibri"/>
                  <a:sym typeface="Calibri"/>
                </a:endParaRPr>
              </a:p>
            </p:txBody>
          </p:sp>
          <p:sp>
            <p:nvSpPr>
              <p:cNvPr id="443" name="Google Shape;443;p31"/>
              <p:cNvSpPr/>
              <p:nvPr/>
            </p:nvSpPr>
            <p:spPr>
              <a:xfrm>
                <a:off x="2521319" y="2580175"/>
                <a:ext cx="257700" cy="257700"/>
              </a:xfrm>
              <a:prstGeom prst="ellipse">
                <a:avLst/>
              </a:pr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a:t>
                </a:r>
                <a:endParaRPr b="1" sz="1200">
                  <a:latin typeface="Calibri"/>
                  <a:ea typeface="Calibri"/>
                  <a:cs typeface="Calibri"/>
                  <a:sym typeface="Calibri"/>
                </a:endParaRPr>
              </a:p>
            </p:txBody>
          </p:sp>
          <p:sp>
            <p:nvSpPr>
              <p:cNvPr id="444" name="Google Shape;444;p31"/>
              <p:cNvSpPr/>
              <p:nvPr/>
            </p:nvSpPr>
            <p:spPr>
              <a:xfrm>
                <a:off x="641619" y="2580175"/>
                <a:ext cx="257700" cy="257700"/>
              </a:xfrm>
              <a:prstGeom prst="ellipse">
                <a:avLst/>
              </a:prstGeom>
              <a:solidFill>
                <a:srgbClr val="9FC5E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D</a:t>
                </a:r>
                <a:endParaRPr b="1" sz="1000">
                  <a:latin typeface="Calibri"/>
                  <a:ea typeface="Calibri"/>
                  <a:cs typeface="Calibri"/>
                  <a:sym typeface="Calibri"/>
                </a:endParaRPr>
              </a:p>
            </p:txBody>
          </p:sp>
          <p:cxnSp>
            <p:nvCxnSpPr>
              <p:cNvPr id="445" name="Google Shape;445;p31"/>
              <p:cNvCxnSpPr>
                <a:stCxn id="441" idx="6"/>
                <a:endCxn id="442" idx="2"/>
              </p:cNvCxnSpPr>
              <p:nvPr/>
            </p:nvCxnSpPr>
            <p:spPr>
              <a:xfrm flipH="1" rot="10800000">
                <a:off x="1609200" y="2137225"/>
                <a:ext cx="692100" cy="314100"/>
              </a:xfrm>
              <a:prstGeom prst="straightConnector1">
                <a:avLst/>
              </a:prstGeom>
              <a:noFill/>
              <a:ln cap="flat" cmpd="sng" w="19050">
                <a:solidFill>
                  <a:srgbClr val="1F497D"/>
                </a:solidFill>
                <a:prstDash val="solid"/>
                <a:round/>
                <a:headEnd len="med" w="med" type="triangle"/>
                <a:tailEnd len="med" w="med" type="none"/>
              </a:ln>
            </p:spPr>
          </p:cxnSp>
          <p:cxnSp>
            <p:nvCxnSpPr>
              <p:cNvPr id="446" name="Google Shape;446;p31"/>
              <p:cNvCxnSpPr>
                <a:stCxn id="442" idx="5"/>
                <a:endCxn id="443" idx="0"/>
              </p:cNvCxnSpPr>
              <p:nvPr/>
            </p:nvCxnSpPr>
            <p:spPr>
              <a:xfrm>
                <a:off x="2521315" y="2228361"/>
                <a:ext cx="129000" cy="351900"/>
              </a:xfrm>
              <a:prstGeom prst="straightConnector1">
                <a:avLst/>
              </a:prstGeom>
              <a:noFill/>
              <a:ln cap="flat" cmpd="sng" w="19050">
                <a:solidFill>
                  <a:srgbClr val="E69138"/>
                </a:solidFill>
                <a:prstDash val="solid"/>
                <a:round/>
                <a:headEnd len="med" w="med" type="none"/>
                <a:tailEnd len="med" w="med" type="triangle"/>
              </a:ln>
            </p:spPr>
          </p:cxnSp>
          <p:cxnSp>
            <p:nvCxnSpPr>
              <p:cNvPr id="447" name="Google Shape;447;p31"/>
              <p:cNvCxnSpPr>
                <a:stCxn id="441" idx="6"/>
                <a:endCxn id="443" idx="2"/>
              </p:cNvCxnSpPr>
              <p:nvPr/>
            </p:nvCxnSpPr>
            <p:spPr>
              <a:xfrm>
                <a:off x="1609200" y="2451325"/>
                <a:ext cx="912000" cy="257700"/>
              </a:xfrm>
              <a:prstGeom prst="straightConnector1">
                <a:avLst/>
              </a:prstGeom>
              <a:noFill/>
              <a:ln cap="flat" cmpd="sng" w="19050">
                <a:solidFill>
                  <a:srgbClr val="93C47D"/>
                </a:solidFill>
                <a:prstDash val="solid"/>
                <a:round/>
                <a:headEnd len="med" w="med" type="none"/>
                <a:tailEnd len="med" w="med" type="triangle"/>
              </a:ln>
            </p:spPr>
          </p:cxnSp>
          <p:cxnSp>
            <p:nvCxnSpPr>
              <p:cNvPr id="448" name="Google Shape;448;p31"/>
              <p:cNvCxnSpPr>
                <a:stCxn id="444" idx="6"/>
                <a:endCxn id="441" idx="3"/>
              </p:cNvCxnSpPr>
              <p:nvPr/>
            </p:nvCxnSpPr>
            <p:spPr>
              <a:xfrm flipH="1" rot="10800000">
                <a:off x="899319" y="2542525"/>
                <a:ext cx="489900" cy="166500"/>
              </a:xfrm>
              <a:prstGeom prst="straightConnector1">
                <a:avLst/>
              </a:prstGeom>
              <a:noFill/>
              <a:ln cap="flat" cmpd="sng" w="19050">
                <a:solidFill>
                  <a:srgbClr val="FF9900"/>
                </a:solidFill>
                <a:prstDash val="solid"/>
                <a:round/>
                <a:headEnd len="med" w="med" type="none"/>
                <a:tailEnd len="med" w="med" type="stealth"/>
              </a:ln>
            </p:spPr>
          </p:cxnSp>
        </p:grpSp>
        <p:sp>
          <p:nvSpPr>
            <p:cNvPr id="449" name="Google Shape;449;p31"/>
            <p:cNvSpPr txBox="1"/>
            <p:nvPr/>
          </p:nvSpPr>
          <p:spPr>
            <a:xfrm>
              <a:off x="5729400" y="1652275"/>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69138"/>
                  </a:solidFill>
                  <a:latin typeface="Calibri"/>
                  <a:ea typeface="Calibri"/>
                  <a:cs typeface="Calibri"/>
                  <a:sym typeface="Calibri"/>
                </a:rPr>
                <a:t>r</a:t>
              </a:r>
              <a:r>
                <a:rPr baseline="-25000" lang="en" sz="1200">
                  <a:solidFill>
                    <a:srgbClr val="E69138"/>
                  </a:solidFill>
                  <a:latin typeface="Calibri"/>
                  <a:ea typeface="Calibri"/>
                  <a:cs typeface="Calibri"/>
                  <a:sym typeface="Calibri"/>
                </a:rPr>
                <a:t>1</a:t>
              </a:r>
              <a:endParaRPr baseline="-25000" sz="1200">
                <a:solidFill>
                  <a:srgbClr val="E69138"/>
                </a:solidFill>
                <a:latin typeface="Calibri"/>
                <a:ea typeface="Calibri"/>
                <a:cs typeface="Calibri"/>
                <a:sym typeface="Calibri"/>
              </a:endParaRPr>
            </a:p>
          </p:txBody>
        </p:sp>
        <p:sp>
          <p:nvSpPr>
            <p:cNvPr id="450" name="Google Shape;450;p31"/>
            <p:cNvSpPr txBox="1"/>
            <p:nvPr/>
          </p:nvSpPr>
          <p:spPr>
            <a:xfrm>
              <a:off x="7931150" y="1652275"/>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69138"/>
                  </a:solidFill>
                  <a:latin typeface="Calibri"/>
                  <a:ea typeface="Calibri"/>
                  <a:cs typeface="Calibri"/>
                  <a:sym typeface="Calibri"/>
                </a:rPr>
                <a:t>r</a:t>
              </a:r>
              <a:r>
                <a:rPr baseline="-25000" lang="en" sz="1200">
                  <a:solidFill>
                    <a:srgbClr val="E69138"/>
                  </a:solidFill>
                  <a:latin typeface="Calibri"/>
                  <a:ea typeface="Calibri"/>
                  <a:cs typeface="Calibri"/>
                  <a:sym typeface="Calibri"/>
                </a:rPr>
                <a:t>1</a:t>
              </a:r>
              <a:endParaRPr baseline="-25000" sz="1200">
                <a:solidFill>
                  <a:srgbClr val="E69138"/>
                </a:solidFill>
                <a:latin typeface="Calibri"/>
                <a:ea typeface="Calibri"/>
                <a:cs typeface="Calibri"/>
                <a:sym typeface="Calibri"/>
              </a:endParaRPr>
            </a:p>
          </p:txBody>
        </p:sp>
        <p:sp>
          <p:nvSpPr>
            <p:cNvPr id="451" name="Google Shape;451;p31"/>
            <p:cNvSpPr txBox="1"/>
            <p:nvPr/>
          </p:nvSpPr>
          <p:spPr>
            <a:xfrm>
              <a:off x="6918925" y="2018150"/>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3C47D"/>
                  </a:solidFill>
                  <a:latin typeface="Calibri"/>
                  <a:ea typeface="Calibri"/>
                  <a:cs typeface="Calibri"/>
                  <a:sym typeface="Calibri"/>
                </a:rPr>
                <a:t>r</a:t>
              </a:r>
              <a:r>
                <a:rPr baseline="-25000" lang="en" sz="1200">
                  <a:solidFill>
                    <a:srgbClr val="93C47D"/>
                  </a:solidFill>
                  <a:latin typeface="Calibri"/>
                  <a:ea typeface="Calibri"/>
                  <a:cs typeface="Calibri"/>
                  <a:sym typeface="Calibri"/>
                </a:rPr>
                <a:t>3</a:t>
              </a:r>
              <a:endParaRPr baseline="-25000" sz="1200">
                <a:solidFill>
                  <a:srgbClr val="93C47D"/>
                </a:solidFill>
                <a:latin typeface="Calibri"/>
                <a:ea typeface="Calibri"/>
                <a:cs typeface="Calibri"/>
                <a:sym typeface="Calibri"/>
              </a:endParaRPr>
            </a:p>
          </p:txBody>
        </p:sp>
        <p:sp>
          <p:nvSpPr>
            <p:cNvPr id="452" name="Google Shape;452;p31"/>
            <p:cNvSpPr txBox="1"/>
            <p:nvPr/>
          </p:nvSpPr>
          <p:spPr>
            <a:xfrm>
              <a:off x="6765700" y="1354525"/>
              <a:ext cx="296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55CC"/>
                  </a:solidFill>
                  <a:latin typeface="Calibri"/>
                  <a:ea typeface="Calibri"/>
                  <a:cs typeface="Calibri"/>
                  <a:sym typeface="Calibri"/>
                </a:rPr>
                <a:t>r</a:t>
              </a:r>
              <a:r>
                <a:rPr baseline="-25000" lang="en" sz="1200">
                  <a:solidFill>
                    <a:srgbClr val="1155CC"/>
                  </a:solidFill>
                  <a:latin typeface="Calibri"/>
                  <a:ea typeface="Calibri"/>
                  <a:cs typeface="Calibri"/>
                  <a:sym typeface="Calibri"/>
                </a:rPr>
                <a:t>2</a:t>
              </a:r>
              <a:endParaRPr baseline="-25000" sz="1200">
                <a:solidFill>
                  <a:srgbClr val="1155CC"/>
                </a:solidFill>
                <a:latin typeface="Calibri"/>
                <a:ea typeface="Calibri"/>
                <a:cs typeface="Calibri"/>
                <a:sym typeface="Calibri"/>
              </a:endParaRPr>
            </a:p>
          </p:txBody>
        </p:sp>
      </p:grpSp>
      <p:pic>
        <p:nvPicPr>
          <p:cNvPr id="453" name="Google Shape;453;p31"/>
          <p:cNvPicPr preferRelativeResize="0"/>
          <p:nvPr/>
        </p:nvPicPr>
        <p:blipFill>
          <a:blip r:embed="rId3">
            <a:alphaModFix/>
          </a:blip>
          <a:stretch>
            <a:fillRect/>
          </a:stretch>
        </p:blipFill>
        <p:spPr>
          <a:xfrm>
            <a:off x="4793325" y="2988375"/>
            <a:ext cx="1738700" cy="1069975"/>
          </a:xfrm>
          <a:prstGeom prst="rect">
            <a:avLst/>
          </a:prstGeom>
          <a:noFill/>
          <a:ln>
            <a:noFill/>
          </a:ln>
        </p:spPr>
      </p:pic>
      <p:pic>
        <p:nvPicPr>
          <p:cNvPr id="454" name="Google Shape;454;p31"/>
          <p:cNvPicPr preferRelativeResize="0"/>
          <p:nvPr/>
        </p:nvPicPr>
        <p:blipFill>
          <a:blip r:embed="rId4">
            <a:alphaModFix/>
          </a:blip>
          <a:stretch>
            <a:fillRect/>
          </a:stretch>
        </p:blipFill>
        <p:spPr>
          <a:xfrm>
            <a:off x="6753394" y="3187900"/>
            <a:ext cx="1997225" cy="670900"/>
          </a:xfrm>
          <a:prstGeom prst="rect">
            <a:avLst/>
          </a:prstGeom>
          <a:noFill/>
          <a:ln>
            <a:noFill/>
          </a:ln>
        </p:spPr>
      </p:pic>
      <p:pic>
        <p:nvPicPr>
          <p:cNvPr id="455" name="Google Shape;455;p31"/>
          <p:cNvPicPr preferRelativeResize="0"/>
          <p:nvPr/>
        </p:nvPicPr>
        <p:blipFill>
          <a:blip r:embed="rId5">
            <a:alphaModFix/>
          </a:blip>
          <a:stretch>
            <a:fillRect/>
          </a:stretch>
        </p:blipFill>
        <p:spPr>
          <a:xfrm>
            <a:off x="4831049" y="4107609"/>
            <a:ext cx="1738700" cy="573640"/>
          </a:xfrm>
          <a:prstGeom prst="rect">
            <a:avLst/>
          </a:prstGeom>
          <a:noFill/>
          <a:ln>
            <a:noFill/>
          </a:ln>
        </p:spPr>
      </p:pic>
      <p:pic>
        <p:nvPicPr>
          <p:cNvPr id="456" name="Google Shape;456;p31"/>
          <p:cNvPicPr preferRelativeResize="0"/>
          <p:nvPr/>
        </p:nvPicPr>
        <p:blipFill>
          <a:blip r:embed="rId6">
            <a:alphaModFix/>
          </a:blip>
          <a:stretch>
            <a:fillRect/>
          </a:stretch>
        </p:blipFill>
        <p:spPr>
          <a:xfrm>
            <a:off x="6806068" y="4010344"/>
            <a:ext cx="2023101" cy="67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