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csarven/worldbank-linkeddata/blob/master/data/worldbank-sameAs-dbpedia_countries.nt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b277abf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b277abf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14541bc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e14541bc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Explore Maastricht page (follow links)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 different RDF formats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Test / task?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End on cliffhanger :) can’t answer question because information not linked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eaee5d9f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eaee5d9f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eaee5d9f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eaee5d9f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e14541bc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e14541bc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e14541bc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e14541bc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e14541bc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e14541bc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Explore Maastricht page (follow links)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 different RDF formats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End on cliffhanger :) can’t answer question because information not linked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e14541bc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e14541bc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e14541bc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e14541bc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how information is structured on Wikipedia vs DBPedia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Wikipedia code to students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e14541bc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e14541bc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Recap linked data principles and explain how this page exemplifies those principles (http://dbpedia.org/page/Maastricht)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 different RDF triple formats</a:t>
            </a:r>
            <a:r>
              <a:rPr lang="en"/>
              <a:t> (NTRIPLES, TURTLE, JSON, XML)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Explore links from Maastricht page to discover new information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e14541bc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e14541bc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DBpedia is nucleus of LOD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e14541bc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e14541b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hlinkClick r:id="rId2"/>
              </a:rPr>
              <a:t>https://github.com/csarven/worldbank-linkeddata/blob/master/data/worldbank-sameAs-dbpedia_countries.nt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e14541bc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e14541bc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e14541bc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e14541bc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query.wikidata.org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graftie.com/" TargetMode="External"/><Relationship Id="rId4" Type="http://schemas.openxmlformats.org/officeDocument/2006/relationships/hyperlink" Target="http://graftie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iki.dbpedia.o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hyperlink" Target="https://lod-cloud.net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orldbank.270a.info/classification/country/" TargetMode="External"/><Relationship Id="rId4" Type="http://schemas.openxmlformats.org/officeDocument/2006/relationships/hyperlink" Target="http://www.w3.org/2002/07/owl#" TargetMode="External"/><Relationship Id="rId5" Type="http://schemas.openxmlformats.org/officeDocument/2006/relationships/hyperlink" Target="http://dbpedia.org/resource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visualdataweb.org/relfinder.ph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bpedia.org/snorql/?query=SELECT+%3Fname+%3Fbirth+%3Fdescription+%3Fperson+WHERE+%7B%0D%0A++++++%3Fperson+a+dbo%3AMusicalArtist+.%0D%0A++++++%3Fperson+dbo%3AbirthPlace+%3ABerlin+.%0D%0A++++++%3Fperson+dbo%3AbirthDate+%3Fbirth+.%0D%0A++++++%3Fperson+foaf%3Aname+%3Fname+.%0D%0A++++++%3Fperson+rdfs%3Acomment+%3Fdescription+.%0D%0A++++++FILTER+%28LANG%28%3Fdescription%29+%3D+%27en%27%29+.+%0D%0A%7D+ORDER+BY+%3Fname" TargetMode="External"/><Relationship Id="rId4" Type="http://schemas.openxmlformats.org/officeDocument/2006/relationships/hyperlink" Target="http://dbpedia.org/snorql/?query=SELECT+distinct+%3Fsoccerplayer+%3FcountryOfBirth+%3Fteam+%3FcountryOfTeam+%3Fstadiumcapacity%0D%0A%7B+%0D%0A%3Fsoccerplayer+a+dbo%3ASoccerPlayer+%3B%0D%0A+++dbo%3Aposition%7Cdbp%3Aposition+%3Chttp%3A%2F%2Fdbpedia.org%2Fresource%2FGoalkeeper_%28association_football%29%3E+%3B%0D%0A+++dbo%3AbirthPlace%2Fdbo%3Acountry*+%3FcountryOfBirth+%3B%0D%0A+++%23dbo%3Anumber+13+%3B%0D%0A+++dbo%3Ateam+%3Fteam+.%0D%0A+++%3Fteam+dbo%3Acapacity+%3Fstadiumcapacity+%3B+dbo%3Aground+%3FcountryOfTeam+.+%0D%0A+++%3FcountryOfBirth+a+dbo%3ACountry+%3B+dbo%3ApopulationTotal+%3Fpopulation+.%0D%0A+++%3FcountryOfTeam+a+dbo%3ACountry+.%0D%0AFILTER+%28%3FcountryOfTeam+!%3D+%3FcountryOfBirth%29%0D%0AFILTER+%28%3Fstadiumcapacity+%3E+30000%29%0D%0AFILTER+%28%3Fpopulation+%3E+10000000%29%0D%0A%7D+order+by+%3Fsoccerplayer" TargetMode="External"/><Relationship Id="rId5" Type="http://schemas.openxmlformats.org/officeDocument/2006/relationships/hyperlink" Target="http://dbpedia.org/snorql/?query=SELECT+distinct+%3Fsoccerplayer+%3FcountryOfBirth+%3Fteam+%3FcountryOfTeam+%3Fstadiumcapacity%0D%0A%7B+%0D%0A%3Fsoccerplayer+a+dbo%3ASoccerPlayer+%3B%0D%0A+++dbo%3Aposition%7Cdbp%3Aposition+%3Chttp%3A%2F%2Fdbpedia.org%2Fresource%2FGoalkeeper_%28association_football%29%3E+%3B%0D%0A+++dbo%3AbirthPlace%2Fdbo%3Acountry*+%3FcountryOfBirth+%3B%0D%0A+++%23dbo%3Anumber+13+%3B%0D%0A+++dbo%3Ateam+%3Fteam+.%0D%0A+++%3Fteam+dbo%3Acapacity+%3Fstadiumcapacity+%3B+dbo%3Aground+%3FcountryOfTeam+.+%0D%0A+++%3FcountryOfBirth+a+dbo%3ACountry+%3B+dbo%3ApopulationTotal+%3Fpopulation+.%0D%0A+++%3FcountryOfTeam+a+dbo%3ACountry+.%0D%0AFILTER+%28%3FcountryOfTeam+!%3D+%3FcountryOfBirth%29%0D%0AFILTER+%28%3Fstadiumcapacity+%3E+30000%29%0D%0AFILTER+%28%3Fpopulation+%3E+10000000%29%0D%0A%7D+order+by+%3Fsoccerplay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96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Building &amp; Mining Knowledge Graphs</a:t>
            </a:r>
            <a:endParaRPr sz="3600"/>
          </a:p>
        </p:txBody>
      </p:sp>
      <p:sp>
        <p:nvSpPr>
          <p:cNvPr id="55" name="Google Shape;55;p13"/>
          <p:cNvSpPr txBox="1"/>
          <p:nvPr/>
        </p:nvSpPr>
        <p:spPr>
          <a:xfrm>
            <a:off x="3718950" y="2342275"/>
            <a:ext cx="1706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(KEN4256)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00" y="4152875"/>
            <a:ext cx="2631759" cy="85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11700" y="3117725"/>
            <a:ext cx="85206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</a:rPr>
              <a:t>Lab 2: Exploring </a:t>
            </a:r>
            <a:r>
              <a:rPr lang="en" sz="2400">
                <a:solidFill>
                  <a:srgbClr val="FF9900"/>
                </a:solidFill>
              </a:rPr>
              <a:t>knowledge</a:t>
            </a:r>
            <a:r>
              <a:rPr lang="en" sz="2400">
                <a:solidFill>
                  <a:srgbClr val="FF9900"/>
                </a:solidFill>
              </a:rPr>
              <a:t> graphs - DBpedia &amp; Wikidata</a:t>
            </a:r>
            <a:endParaRPr sz="24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Wikidata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https://query.wikidata.org/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975" y="40575"/>
            <a:ext cx="1649300" cy="116605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>
            <p:ph idx="4294967295" type="body"/>
          </p:nvPr>
        </p:nvSpPr>
        <p:spPr>
          <a:xfrm>
            <a:off x="311700" y="1337500"/>
            <a:ext cx="8520600" cy="3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Collaboratively edited knowledge graph (anyone can contribute)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Different from DBpedia (DBpedia relies on Wikipedia updates - it provides only Wikipedia information. Wikidata can include other information)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Wikidata also places emphasis on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provenance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(where does this information come from and how was it generated?)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Google’s knowledge graph was previously powered by Freebase KG (now shutdown). Information from Freebase was transferred to Wikidata which built upon this knowledge. Large part of Google KG is Wikidata.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54,346,344 entities!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050" y="2059783"/>
            <a:ext cx="2603100" cy="1840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5025" y="152400"/>
            <a:ext cx="260309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 txBox="1"/>
          <p:nvPr/>
        </p:nvSpPr>
        <p:spPr>
          <a:xfrm>
            <a:off x="1520200" y="945925"/>
            <a:ext cx="28464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What’s inside?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Wikidata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Look at example queries [10min]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150" y="1696975"/>
            <a:ext cx="5855697" cy="28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</a:t>
            </a:r>
            <a:r>
              <a:rPr lang="en"/>
              <a:t>Wikidata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Can you find these?</a:t>
            </a:r>
            <a:endParaRPr/>
          </a:p>
        </p:txBody>
      </p:sp>
      <p:sp>
        <p:nvSpPr>
          <p:cNvPr id="137" name="Google Shape;137;p26"/>
          <p:cNvSpPr txBox="1"/>
          <p:nvPr/>
        </p:nvSpPr>
        <p:spPr>
          <a:xfrm>
            <a:off x="311700" y="2066200"/>
            <a:ext cx="8520600" cy="17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 list of movies in which Tom Cruise plays a role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list of directors for movies in which Tom Cruise plays a role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List of directors for drama films in which Tom Cruise plays a role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Pick any entity you want to know something about and use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Graftie</a:t>
            </a:r>
            <a:r>
              <a:rPr lang="en" sz="1600"/>
              <a:t> to find relations that it has to other entities that you did not know about.</a:t>
            </a:r>
            <a:endParaRPr sz="1600"/>
          </a:p>
        </p:txBody>
      </p:sp>
      <p:sp>
        <p:nvSpPr>
          <p:cNvPr id="138" name="Google Shape;138;p26"/>
          <p:cNvSpPr txBox="1"/>
          <p:nvPr/>
        </p:nvSpPr>
        <p:spPr>
          <a:xfrm>
            <a:off x="5236250" y="1197325"/>
            <a:ext cx="2613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http://graftie.com/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DBpedia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https://wiki.dbpedia.org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337500"/>
            <a:ext cx="8520600" cy="3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Crowdsourced community effort to extract structured content from information created in various Wikimedia projects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Structured information resembles an open knowledge graph (OKG) which is available for everyone on the Web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English version of the DBpedia knowledge base describes 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4.58 million things, 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including 1,445,000 persons, 735,000 places , 241,000 organizations etc.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Localized versions of DBpedia in 125 languages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8.8 billion facts, large-scale-cross-domain knowledge graph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175" y="67375"/>
            <a:ext cx="1995000" cy="122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329875" cy="450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1550" y="0"/>
            <a:ext cx="2729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00" y="0"/>
            <a:ext cx="6780901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4045500" y="3299300"/>
            <a:ext cx="5098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 u="sng"/>
              <a:t>http://dbpedia.org/page/Maastricht</a:t>
            </a:r>
            <a:endParaRPr i="1" sz="2400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50" y="28075"/>
            <a:ext cx="4960658" cy="50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5798100" y="1347650"/>
            <a:ext cx="3085200" cy="22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 u="sng">
                <a:solidFill>
                  <a:schemeClr val="hlink"/>
                </a:solidFill>
                <a:hlinkClick r:id="rId4"/>
              </a:rPr>
              <a:t>https://lod-cloud.net/</a:t>
            </a:r>
            <a:endParaRPr i="1" sz="2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 u="sng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1,224 datasets 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with 16,113 links 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(as of June 2018)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between DBpedia and WorldBank Countries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PREFIX wb: &lt;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http://worldbank.270a.info/classification/country/</a:t>
            </a:r>
            <a:r>
              <a:rPr lang="en"/>
              <a:t>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PREFIX owl: &lt;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http://www.w3.org/2002/07/owl#</a:t>
            </a:r>
            <a:r>
              <a:rPr lang="en"/>
              <a:t>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PREFIX db: &lt;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http://dbpedia.org/resource/</a:t>
            </a:r>
            <a:r>
              <a:rPr lang="en"/>
              <a:t>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wb:AD owl:sameAs db:Andorra .</a:t>
            </a:r>
            <a:br>
              <a:rPr lang="en"/>
            </a:br>
            <a:r>
              <a:rPr lang="en"/>
              <a:t>w</a:t>
            </a:r>
            <a:r>
              <a:rPr lang="en"/>
              <a:t>b:AE owl:sameAs db:United_Arab_Emirates .</a:t>
            </a:r>
            <a:br>
              <a:rPr lang="en"/>
            </a:br>
            <a:r>
              <a:rPr lang="en"/>
              <a:t>wb:AF owl:sameAs db”Afghanistan 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Relfinder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Find relationships between entities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http://www.visualdataweb.org/relfinder.php</a:t>
            </a:r>
            <a:r>
              <a:rPr lang="en"/>
              <a:t>	</a:t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311700" y="2066200"/>
            <a:ext cx="8520600" cy="17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Between two people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Between two organisations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Between a person and an organisation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Between two things which are neither people nor organisations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Between a person and any entity which is neither a person nor an organisation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Between an organisation and </a:t>
            </a:r>
            <a:r>
              <a:rPr lang="en" sz="1600">
                <a:solidFill>
                  <a:schemeClr val="dk1"/>
                </a:solidFill>
              </a:rPr>
              <a:t>any entity which is neither an organisation nor a person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power of knowledge graphs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simple questions...</a:t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 u="sng">
                <a:solidFill>
                  <a:srgbClr val="2A8A7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Musicians who were born in Berlin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To very complex! </a:t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Clr>
                <a:srgbClr val="2A8A75"/>
              </a:buClr>
              <a:buSzPts val="2400"/>
              <a:buFont typeface="Roboto"/>
              <a:buAutoNum type="arabicPeriod"/>
            </a:pPr>
            <a:r>
              <a:rPr lang="en" sz="2400" u="sng">
                <a:solidFill>
                  <a:srgbClr val="2A8A75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soccer players, who are born in a country with more than 10 million inhabitants, who played as goalkeeper for a club that has a stadium with more than 30.000 seats and the club country is different from the birth country</a:t>
            </a:r>
            <a:endParaRPr sz="2400" u="sng">
              <a:solidFill>
                <a:srgbClr val="2A8A75"/>
              </a:solidFill>
              <a:latin typeface="Roboto"/>
              <a:ea typeface="Roboto"/>
              <a:cs typeface="Roboto"/>
              <a:sym typeface="Roboto"/>
              <a:hlinkClick r:id="rId5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