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9A99A4-AC8D-4B2C-9537-1BC32EC7F10D}">
  <a:tblStyle styleId="{589A99A4-AC8D-4B2C-9537-1BC32EC7F10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63BDE2C-2E97-41C0-814B-A385661C22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E2FE8B4-4C05-4744-A332-19E2C5E165A0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dbpedia.org/ontology/grossDomesticProduct" TargetMode="External"/><Relationship Id="rId3" Type="http://schemas.openxmlformats.org/officeDocument/2006/relationships/hyperlink" Target="http://mappings.dbpedia.org/server/ontology/classes/GrossDomesticProduct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.org/TR/r2rml/" TargetMode="Externa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33e48d8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33e48d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b2fad5df0_6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b2fad5df0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Prefixes used: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rr: &lt;http://www.w3.org/ns/r2rml#&gt;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dc: &lt;http://purl.org/dc/elements/1.1/&gt;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dbo: &lt;http://dbpedia.org/ontology/&gt;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foaf: &lt;http://xmlns.com/foaf/0.1/&gt;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rdfs: &lt;http://www.w3.org/2000/01/rdf-schema#&gt;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ex: &lt;http://example.com/&gt;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xsd: &lt;http://www.w3.org/2001/XMLSchema#&gt;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rml: &lt;http://semweb.mmlab.be/ns/rml#&gt;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ql: &lt;http://semweb.mmlab.be/ns/ql#&gt;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activity: &lt;http://example.com/activity/&gt;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@base &lt;http://example.com/base/&gt; 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2fad5df0_6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2fad5df0_6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Prefixes used: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rr: &lt;http://www.w3.org/ns/r2rml#&gt;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dc: &lt;http://purl.org/dc/elements/1.1/&gt;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dbo: &lt;http://dbpedia.org/ontology/&gt;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foaf: &lt;http://xmlns.com/foaf/0.1/&gt;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rdfs: &lt;http://www.w3.org/2000/01/rdf-schema#&gt;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ex: &lt;http://example.com/&gt;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xsd: &lt;http://www.w3.org/2001/XMLSchema#&gt;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rml: &lt;http://semweb.mmlab.be/ns/rml#&gt;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ql: &lt;http://semweb.mmlab.be/ns/ql#&gt;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activity: &lt;http://example.com/activity/&gt;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@base &lt;http://example.com/base/&gt; 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b2fad5df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b2fad5df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b2fad5df0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b2fad5df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called Shared vocabulary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http://dbpedia.org/ontology/grossDomesticProduct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http://mappings.dbpedia.org/server/ontology/classes/GrossDomesticProduct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b2fad5df0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b2fad5df0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next time add a slide to say exactly where and how to change oath location in command and file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b2fad5d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b2fad5d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1377672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1377672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e137767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e137767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1377672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1377672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we do a break down of a full query, pointing out the different parts (prefix, select variables, FROM, where, filter, ordering…)?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e1377672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e1377672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ataset definition: graph filtering, optional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e137767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e137767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you saw that we can manually create your own statements. TODO: example RML (short for geonames and worldbank). Give Kody file for Geonames and SAMPLE of Worldbank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1377672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e1377672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e1377672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e1377672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e1377672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e1377672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e1822cf0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e1822cf0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e1377672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e1377672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e1377672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e1377672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e1377672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e1377672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e1377672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e1377672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e1377672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e1377672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e1377672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e1377672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e137767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e13776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2"/>
              </a:rPr>
              <a:t>https://www.w3.org/TR/r2rml/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e1377672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e1377672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e1377672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e1377672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e1377672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e1377672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e1377672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e1377672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e1377672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e1377672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e1377672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e1377672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e1822cf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e1822c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b2fad5df0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b2fad5df0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e137767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e137767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137767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137767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137767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137767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Prefixes used: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rr: &lt;http://www.w3.org/ns/r2rml#&gt;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dc: &lt;http://purl.org/dc/elements/1.1/&gt;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dbo: &lt;http://dbpedia.org/ontology/&gt;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foaf: &lt;http://xmlns.com/foaf/0.1/&gt;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rdfs: &lt;http://www.w3.org/2000/01/rdf-schema#&gt;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ex: &lt;http://example.com/&gt;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xsd: &lt;http://www.w3.org/2001/XMLSchema#&gt;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rml: &lt;http://semweb.mmlab.be/ns/rml#&gt;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ql: &lt;http://semweb.mmlab.be/ns/ql#&gt;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activity: &lt;http://example.com/activity/&gt;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@base &lt;http://example.com/base/&gt; 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b2fad5df0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b2fad5df0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Prefixes used: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rr: &lt;http://www.w3.org/ns/r2rml#&gt;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dc: &lt;http://purl.org/dc/elements/1.1/&gt;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dbo: &lt;http://dbpedia.org/ontology/&gt;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foaf: &lt;http://xmlns.com/foaf/0.1/&gt;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rdfs: &lt;http://www.w3.org/2000/01/rdf-schema#&gt;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ex: &lt;http://example.com/&gt;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xsd: &lt;http://www.w3.org/2001/XMLSchema#&gt;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rml: &lt;http://semweb.mmlab.be/ns/rml#&gt;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ql: &lt;http://semweb.mmlab.be/ns/ql#&gt;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activity: &lt;http://example.com/activity/&gt;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@base &lt;http://example.com/base/&gt; 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b2fad5df0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b2fad5df0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Prefixes used: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rr: &lt;http://www.w3.org/ns/r2rml#&gt;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dc: &lt;http://purl.org/dc/elements/1.1/&gt;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dbo: &lt;http://dbpedia.org/ontology/&gt;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foaf: &lt;http://xmlns.com/foaf/0.1/&gt;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rdfs: &lt;http://www.w3.org/2000/01/rdf-schema#&gt;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ex: &lt;http://example.com/&gt;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xsd: &lt;http://www.w3.org/2001/XMLSchema#&gt;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rml: &lt;http://semweb.mmlab.be/ns/rml#&gt;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ql: &lt;http://semweb.mmlab.be/ns/ql#&gt;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activity: &lt;http://example.com/activity/&gt;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@base &lt;http://example.com/base/&gt; 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b2fad5df0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b2fad5df0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Prefixes used: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rr: &lt;http://www.w3.org/ns/r2rml#&gt;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dc: &lt;http://purl.org/dc/elements/1.1/&gt;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dbo: &lt;http://dbpedia.org/ontology/&gt;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foaf: &lt;http://xmlns.com/foaf/0.1/&gt;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rdfs: &lt;http://www.w3.org/2000/01/rdf-schema#&gt;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ex: &lt;http://example.com/&gt;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xsd: &lt;http://www.w3.org/2001/XMLSchema#&gt;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rml: &lt;http://semweb.mmlab.be/ns/rml#&gt;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ql: &lt;http://semweb.mmlab.be/ns/ql#&gt;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@prefix activity: &lt;http://example.com/activity/&gt;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@base &lt;http://example.com/base/&gt; 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://geonames.org/country/FRA" TargetMode="External"/><Relationship Id="rId10" Type="http://schemas.openxmlformats.org/officeDocument/2006/relationships/hyperlink" Target="http://example.com/continent/EU" TargetMode="External"/><Relationship Id="rId13" Type="http://schemas.openxmlformats.org/officeDocument/2006/relationships/hyperlink" Target="http://geonames.org/country/FRA" TargetMode="External"/><Relationship Id="rId12" Type="http://schemas.openxmlformats.org/officeDocument/2006/relationships/hyperlink" Target="http://geonames.org/country/FR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example.com/country/FRA" TargetMode="External"/><Relationship Id="rId4" Type="http://schemas.openxmlformats.org/officeDocument/2006/relationships/hyperlink" Target="http://example.com/continent/EU" TargetMode="External"/><Relationship Id="rId9" Type="http://schemas.openxmlformats.org/officeDocument/2006/relationships/hyperlink" Target="http://example.com/country/FRA" TargetMode="External"/><Relationship Id="rId5" Type="http://schemas.openxmlformats.org/officeDocument/2006/relationships/hyperlink" Target="http://geonames.org/country/FRA" TargetMode="External"/><Relationship Id="rId6" Type="http://schemas.openxmlformats.org/officeDocument/2006/relationships/hyperlink" Target="http://example.com/country/FRA" TargetMode="External"/><Relationship Id="rId7" Type="http://schemas.openxmlformats.org/officeDocument/2006/relationships/hyperlink" Target="http://example.com/continent/EU" TargetMode="External"/><Relationship Id="rId8" Type="http://schemas.openxmlformats.org/officeDocument/2006/relationships/hyperlink" Target="http://geonames.org/country/FR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example.com/country/FRA" TargetMode="External"/><Relationship Id="rId4" Type="http://schemas.openxmlformats.org/officeDocument/2006/relationships/hyperlink" Target="http://example.com/country/FRA" TargetMode="External"/><Relationship Id="rId5" Type="http://schemas.openxmlformats.org/officeDocument/2006/relationships/hyperlink" Target="http://example.com/country/FRA" TargetMode="External"/><Relationship Id="rId6" Type="http://schemas.openxmlformats.org/officeDocument/2006/relationships/hyperlink" Target="http://example.com/country/FR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aastrichtU-IDS/um-kg-cours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mappings.dbpedia.org/server/ontology/classes/" TargetMode="External"/><Relationship Id="rId4" Type="http://schemas.openxmlformats.org/officeDocument/2006/relationships/hyperlink" Target="http://www.geonames.org/ontology/ontology_v3.1.r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.org/TR/rdf-sparql-query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prefix.cc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rml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MLio/rmlmapper-java/releases/download/v4.3.1/rmlmapper.ja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example.com/country/FR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geonames.org/country/FRA" TargetMode="External"/><Relationship Id="rId4" Type="http://schemas.openxmlformats.org/officeDocument/2006/relationships/hyperlink" Target="http://geonames.org/country/FRA" TargetMode="External"/><Relationship Id="rId5" Type="http://schemas.openxmlformats.org/officeDocument/2006/relationships/hyperlink" Target="http://geonames.org/country/FRA" TargetMode="External"/><Relationship Id="rId6" Type="http://schemas.openxmlformats.org/officeDocument/2006/relationships/hyperlink" Target="http://geonames.org/country/FR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eonames.org/country/FRA" TargetMode="External"/><Relationship Id="rId4" Type="http://schemas.openxmlformats.org/officeDocument/2006/relationships/hyperlink" Target="http://geonames.org/country/FRA" TargetMode="External"/><Relationship Id="rId5" Type="http://schemas.openxmlformats.org/officeDocument/2006/relationships/hyperlink" Target="http://geonames.org/country/F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96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Building &amp; Mining Knowledge Graphs</a:t>
            </a:r>
            <a:endParaRPr sz="3600"/>
          </a:p>
        </p:txBody>
      </p:sp>
      <p:sp>
        <p:nvSpPr>
          <p:cNvPr id="55" name="Google Shape;55;p13"/>
          <p:cNvSpPr txBox="1"/>
          <p:nvPr/>
        </p:nvSpPr>
        <p:spPr>
          <a:xfrm>
            <a:off x="3718950" y="2342275"/>
            <a:ext cx="1706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(KEN4256)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0" y="4152875"/>
            <a:ext cx="2631759" cy="8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3117725"/>
            <a:ext cx="85206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Lab 3: Conversion and </a:t>
            </a:r>
            <a:r>
              <a:rPr lang="en" sz="2400">
                <a:solidFill>
                  <a:srgbClr val="FF9900"/>
                </a:solidFill>
              </a:rPr>
              <a:t>Q</a:t>
            </a:r>
            <a:r>
              <a:rPr lang="en" sz="2400">
                <a:solidFill>
                  <a:srgbClr val="FF9900"/>
                </a:solidFill>
              </a:rPr>
              <a:t>uerying </a:t>
            </a:r>
            <a:endParaRPr sz="24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2"/>
          <p:cNvGraphicFramePr/>
          <p:nvPr/>
        </p:nvGraphicFramePr>
        <p:xfrm>
          <a:off x="90113" y="102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{589A99A4-AC8D-4B2C-9537-1BC32EC7F10D}</a:tableStyleId>
              </a:tblPr>
              <a:tblGrid>
                <a:gridCol w="7896975"/>
              </a:tblGrid>
              <a:tr h="325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&lt;TriplesMapCsv&gt;</a:t>
                      </a:r>
                      <a:endParaRPr>
                        <a:solidFill>
                          <a:srgbClr val="45818E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 rr:TriplesMap;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rml:logicalSource [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rml:source 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"/data/rml/countryInfo.csv"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rml:referenceFormulation ql:CSV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];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rr:subjectMap [ rr:template 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"http://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geonames.org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/country/{ISO3}"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rr:class gn:country ];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rr:predicateObjectMap [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rr:predicate 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gn:continent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rr:objectMap [ rr:template </a:t>
                      </a:r>
                      <a:r>
                        <a:rPr b="1"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"http://</a:t>
                      </a:r>
                      <a:r>
                        <a:rPr b="1"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geonames.org</a:t>
                      </a:r>
                      <a:r>
                        <a:rPr b="1"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/continent/{Continent}"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]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] 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2"/>
          <p:cNvSpPr/>
          <p:nvPr/>
        </p:nvSpPr>
        <p:spPr>
          <a:xfrm>
            <a:off x="368100" y="1672825"/>
            <a:ext cx="4221600" cy="1158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4691425" y="1853675"/>
            <a:ext cx="3373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Path to the source of the data (filepath)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6968950" y="2876375"/>
            <a:ext cx="1503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Create the subject URI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368100" y="3475250"/>
            <a:ext cx="7317900" cy="13116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7748100" y="3449075"/>
            <a:ext cx="1395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Create URI as object</a:t>
            </a:r>
            <a:endParaRPr b="1">
              <a:solidFill>
                <a:srgbClr val="990000"/>
              </a:solidFill>
            </a:endParaRPr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163913" y="3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{163BDE2C-2E97-41C0-814B-A385661C225B}</a:tableStyleId>
              </a:tblPr>
              <a:tblGrid>
                <a:gridCol w="701075"/>
                <a:gridCol w="819150"/>
                <a:gridCol w="1068775"/>
                <a:gridCol w="1007800"/>
              </a:tblGrid>
              <a:tr h="40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ISO3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Country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Population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Continent</a:t>
                      </a:r>
                      <a:endParaRPr b="1" sz="1200">
                        <a:solidFill>
                          <a:srgbClr val="45818E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France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70,000,000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EU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42" name="Google Shape;142;p22"/>
          <p:cNvSpPr/>
          <p:nvPr/>
        </p:nvSpPr>
        <p:spPr>
          <a:xfrm>
            <a:off x="368100" y="2876375"/>
            <a:ext cx="6510300" cy="572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4159450" y="-28250"/>
            <a:ext cx="49845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&lt;</a:t>
            </a:r>
            <a:r>
              <a:rPr lang="en" sz="1100" u="sng">
                <a:solidFill>
                  <a:schemeClr val="accent5"/>
                </a:solidFill>
                <a:hlinkClick r:id="rId3"/>
              </a:rPr>
              <a:t>http://</a:t>
            </a:r>
            <a:r>
              <a:rPr lang="en" sz="1100" u="sng">
                <a:solidFill>
                  <a:schemeClr val="accent5"/>
                </a:solidFill>
                <a:hlinkClick r:id="rId4"/>
              </a:rPr>
              <a:t>geonames.org</a:t>
            </a:r>
            <a:r>
              <a:rPr lang="en" sz="1100" u="sng">
                <a:solidFill>
                  <a:schemeClr val="accent5"/>
                </a:solidFill>
                <a:hlinkClick r:id="rId5"/>
              </a:rPr>
              <a:t>/country/FRA</a:t>
            </a:r>
            <a:r>
              <a:rPr lang="en" sz="1100"/>
              <a:t>&gt; a gn:country 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</a:t>
            </a:r>
            <a:r>
              <a:rPr lang="en" sz="1100" u="sng">
                <a:solidFill>
                  <a:schemeClr val="accent5"/>
                </a:solidFill>
                <a:hlinkClick r:id="rId6"/>
              </a:rPr>
              <a:t>http://</a:t>
            </a:r>
            <a:r>
              <a:rPr lang="en" sz="1100" u="sng">
                <a:solidFill>
                  <a:schemeClr val="accent5"/>
                </a:solidFill>
                <a:hlinkClick r:id="rId7"/>
              </a:rPr>
              <a:t>geonames.org</a:t>
            </a:r>
            <a:r>
              <a:rPr lang="en" sz="1100" u="sng">
                <a:solidFill>
                  <a:schemeClr val="accent5"/>
                </a:solidFill>
                <a:hlinkClick r:id="rId8"/>
              </a:rPr>
              <a:t>/country/FRA</a:t>
            </a:r>
            <a:r>
              <a:rPr lang="en" sz="1100">
                <a:solidFill>
                  <a:schemeClr val="dk1"/>
                </a:solidFill>
              </a:rPr>
              <a:t>&gt; rdfs:label “France” 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</a:t>
            </a:r>
            <a:r>
              <a:rPr lang="en" sz="1100" u="sng">
                <a:solidFill>
                  <a:schemeClr val="accent5"/>
                </a:solidFill>
                <a:hlinkClick r:id="rId9"/>
              </a:rPr>
              <a:t>http://</a:t>
            </a:r>
            <a:r>
              <a:rPr lang="en" sz="1100" u="sng">
                <a:solidFill>
                  <a:schemeClr val="accent5"/>
                </a:solidFill>
                <a:hlinkClick r:id="rId10"/>
              </a:rPr>
              <a:t>geonames.org</a:t>
            </a:r>
            <a:r>
              <a:rPr lang="en" sz="1100" u="sng">
                <a:solidFill>
                  <a:schemeClr val="accent5"/>
                </a:solidFill>
                <a:hlinkClick r:id="rId11"/>
              </a:rPr>
              <a:t>/country/FRA</a:t>
            </a:r>
            <a:r>
              <a:rPr lang="en" sz="1100">
                <a:solidFill>
                  <a:schemeClr val="dk1"/>
                </a:solidFill>
              </a:rPr>
              <a:t>&gt; </a:t>
            </a:r>
            <a:r>
              <a:rPr lang="en" sz="1100">
                <a:solidFill>
                  <a:schemeClr val="dk1"/>
                </a:solidFill>
              </a:rPr>
              <a:t>gn</a:t>
            </a:r>
            <a:r>
              <a:rPr lang="en" sz="1100">
                <a:solidFill>
                  <a:schemeClr val="dk1"/>
                </a:solidFill>
              </a:rPr>
              <a:t>:population “70000000”^^xsd:integer 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&lt;</a:t>
            </a:r>
            <a:r>
              <a:rPr b="1" lang="en" sz="1100" u="sng">
                <a:solidFill>
                  <a:schemeClr val="hlink"/>
                </a:solidFill>
                <a:hlinkClick r:id="rId12"/>
              </a:rPr>
              <a:t>http://geonames.org/country/FRA</a:t>
            </a:r>
            <a:r>
              <a:rPr b="1" lang="en" sz="1100">
                <a:solidFill>
                  <a:schemeClr val="dk1"/>
                </a:solidFill>
              </a:rPr>
              <a:t>&gt; gn:partOf &lt;</a:t>
            </a:r>
            <a:r>
              <a:rPr b="1" lang="en" sz="1100" u="sng">
                <a:solidFill>
                  <a:schemeClr val="accent5"/>
                </a:solidFill>
                <a:hlinkClick r:id="rId13"/>
              </a:rPr>
              <a:t>http://geonames.org/continent/EU</a:t>
            </a:r>
            <a:r>
              <a:rPr b="1" lang="en" sz="1100">
                <a:solidFill>
                  <a:schemeClr val="dk1"/>
                </a:solidFill>
              </a:rPr>
              <a:t>&gt; 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3831650" y="325288"/>
            <a:ext cx="3957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23"/>
          <p:cNvGraphicFramePr/>
          <p:nvPr/>
        </p:nvGraphicFramePr>
        <p:xfrm>
          <a:off x="13900" y="124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{589A99A4-AC8D-4B2C-9537-1BC32EC7F10D}</a:tableStyleId>
              </a:tblPr>
              <a:tblGrid>
                <a:gridCol w="8785525"/>
              </a:tblGrid>
              <a:tr h="325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&lt;TriplesMapXml&gt;</a:t>
                      </a:r>
                      <a:endParaRPr>
                        <a:solidFill>
                          <a:srgbClr val="45818E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 rr:TriplesMap;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rml:logicalSource [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rml:source 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"/data/rml/gdp_worldbank.xml"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rml:referenceFormulation ql:XPath;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rml:iterator 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1" lang="en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/Root/data/record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endParaRPr>
                        <a:solidFill>
                          <a:srgbClr val="45818E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;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rr:subjectMap [ rr:template 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"http://data.worldbank.org/</a:t>
                      </a:r>
                      <a:r>
                        <a:rPr b="1" lang="en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{country/@key}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/gdp/</a:t>
                      </a:r>
                      <a:r>
                        <a:rPr b="1" lang="en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{year}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;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rr:class wb:GdpEntry ];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rr:predicateObjectMap [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rr:predicate wd:country ;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rr:objectMap [ rml:reference 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1" lang="en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country/@key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]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] .</a:t>
                      </a:r>
                      <a:endParaRPr>
                        <a:solidFill>
                          <a:srgbClr val="434F5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3"/>
          <p:cNvSpPr/>
          <p:nvPr/>
        </p:nvSpPr>
        <p:spPr>
          <a:xfrm>
            <a:off x="317225" y="1895775"/>
            <a:ext cx="4295100" cy="1417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4691425" y="2082275"/>
            <a:ext cx="33738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Path to the source of the data (filepath)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And XPath iteration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5421025" y="2874100"/>
            <a:ext cx="36858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Create yearly entry for each country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317225" y="3941200"/>
            <a:ext cx="7504200" cy="1158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7821300" y="3971050"/>
            <a:ext cx="13227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Define the country of the GDP entry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317225" y="3340900"/>
            <a:ext cx="8346900" cy="572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4329000" y="110500"/>
            <a:ext cx="49224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&lt;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http://data.wordbank.org/country/FRA</a:t>
            </a:r>
            <a:r>
              <a:rPr b="1" lang="en" sz="1100"/>
              <a:t>&gt; a wb:country .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&lt;</a:t>
            </a:r>
            <a:r>
              <a:rPr b="1" lang="en" sz="1100" u="sng">
                <a:solidFill>
                  <a:schemeClr val="accent5"/>
                </a:solidFill>
                <a:hlinkClick r:id="rId4"/>
              </a:rPr>
              <a:t>http://</a:t>
            </a:r>
            <a:r>
              <a:rPr b="1" lang="en" sz="1100" u="sng">
                <a:solidFill>
                  <a:schemeClr val="accent5"/>
                </a:solidFill>
                <a:hlinkClick r:id="rId5"/>
              </a:rPr>
              <a:t>data.wordbank.org</a:t>
            </a:r>
            <a:r>
              <a:rPr b="1" lang="en" sz="1100" u="sng">
                <a:solidFill>
                  <a:schemeClr val="accent5"/>
                </a:solidFill>
                <a:hlinkClick r:id="rId6"/>
              </a:rPr>
              <a:t>/country/FRA</a:t>
            </a:r>
            <a:r>
              <a:rPr b="1" lang="en" sz="1100">
                <a:solidFill>
                  <a:schemeClr val="dk1"/>
                </a:solidFill>
              </a:rPr>
              <a:t>&gt; rdfs:label “France” 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3831650" y="325288"/>
            <a:ext cx="3957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56525" y="-73475"/>
            <a:ext cx="3509400" cy="132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F54"/>
                </a:solidFill>
              </a:rPr>
              <a:t>&lt;Root &gt;</a:t>
            </a:r>
            <a:endParaRPr sz="1100">
              <a:solidFill>
                <a:srgbClr val="434F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F54"/>
                </a:solidFill>
              </a:rPr>
              <a:t>    &lt;data&gt;</a:t>
            </a:r>
            <a:endParaRPr sz="1100">
              <a:solidFill>
                <a:srgbClr val="434F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F54"/>
                </a:solidFill>
              </a:rPr>
              <a:t>      &lt;record&gt;</a:t>
            </a:r>
            <a:endParaRPr sz="1100">
              <a:solidFill>
                <a:srgbClr val="434F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F54"/>
                </a:solidFill>
              </a:rPr>
              <a:t>  	&lt;country key="FRA"&gt;France&lt;/country&gt;</a:t>
            </a:r>
            <a:endParaRPr sz="1100">
              <a:solidFill>
                <a:srgbClr val="434F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F54"/>
                </a:solidFill>
              </a:rPr>
              <a:t>	&lt;year&gt;1960&lt;/year&gt;</a:t>
            </a:r>
            <a:endParaRPr sz="1100">
              <a:solidFill>
                <a:srgbClr val="434F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F54"/>
                </a:solidFill>
              </a:rPr>
              <a:t>  	&lt;value&gt;62651474946.6007&lt;/value&gt;</a:t>
            </a:r>
            <a:endParaRPr sz="1100">
              <a:solidFill>
                <a:srgbClr val="434F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F54"/>
                </a:solidFill>
              </a:rPr>
              <a:t>       &lt;/record&gt;</a:t>
            </a:r>
            <a:endParaRPr sz="1100">
              <a:solidFill>
                <a:srgbClr val="434F54"/>
              </a:solidFill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2983925" y="28250"/>
            <a:ext cx="582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29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Tasks</a:t>
            </a:r>
            <a:endParaRPr/>
          </a:p>
        </p:txBody>
      </p:sp>
      <p:graphicFrame>
        <p:nvGraphicFramePr>
          <p:cNvPr id="165" name="Google Shape;165;p24"/>
          <p:cNvGraphicFramePr/>
          <p:nvPr/>
        </p:nvGraphicFramePr>
        <p:xfrm>
          <a:off x="311700" y="955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{589A99A4-AC8D-4B2C-9537-1BC32EC7F10D}</a:tableStyleId>
              </a:tblPr>
              <a:tblGrid>
                <a:gridCol w="8598575"/>
              </a:tblGrid>
              <a:tr h="2385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Task 1</a:t>
                      </a:r>
                      <a:endParaRPr sz="16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30200" lvl="0" marL="45720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F54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Download and install RML Processor</a:t>
                      </a:r>
                      <a:endParaRPr sz="16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30200" lvl="0" marL="45720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F54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Download example RML mapping file &amp; WorldBank dataset from Student Portal</a:t>
                      </a:r>
                      <a:endParaRPr sz="16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30200" lvl="0" marL="45720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F54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Execute</a:t>
                      </a:r>
                      <a:r>
                        <a:rPr lang="en" sz="16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 the RML mapping file to convert the World Bank data to RDF</a:t>
                      </a:r>
                      <a:endParaRPr sz="16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30200" lvl="0" marL="45720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F54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Check the output file to verify if the data was successfully converted</a:t>
                      </a:r>
                      <a:endParaRPr sz="16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Task 2</a:t>
                      </a:r>
                      <a:endParaRPr sz="16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30200" lvl="0" marL="45720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F54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Extend the RML mapping file to convert two more columns of the WorldBank dataset</a:t>
                      </a:r>
                      <a:endParaRPr sz="16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30200" lvl="0" marL="45720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F54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Execute the extended RML mapping file</a:t>
                      </a:r>
                      <a:endParaRPr sz="16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30200" lvl="0" marL="45720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34F54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Verify the output file again</a:t>
                      </a:r>
                      <a:endParaRPr sz="16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</a:rPr>
                        <a:t>Material</a:t>
                      </a:r>
                      <a:endParaRPr sz="16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330200" lvl="0" marL="45720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u="sng">
                          <a:solidFill>
                            <a:schemeClr val="hlink"/>
                          </a:solidFill>
                          <a:highlight>
                            <a:schemeClr val="lt1"/>
                          </a:highlight>
                          <a:hlinkClick r:id="rId3"/>
                        </a:rPr>
                        <a:t>https://github.com/MaastrichtU-IDS/um-kg-course</a:t>
                      </a:r>
                      <a:r>
                        <a:rPr lang="en" sz="1600">
                          <a:solidFill>
                            <a:srgbClr val="434F54"/>
                          </a:solidFill>
                          <a:highlight>
                            <a:schemeClr val="lt1"/>
                          </a:highlight>
                        </a:rPr>
                        <a:t> </a:t>
                      </a:r>
                      <a:endParaRPr sz="1600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660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 ontology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data model, a common way to represent data that makes sense to other people: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model: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http://mappings.dbpedia.org/server/ontology/classes/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model for experts: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http://www.geonames.org/ontology/ontology_v3.1.rdf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Which class define the meaning of your subject the best?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628550" y="1965350"/>
            <a:ext cx="82065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73763"/>
                </a:solidFill>
              </a:rPr>
              <a:t>Questions?</a:t>
            </a:r>
            <a:endParaRPr sz="4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628550" y="1965350"/>
            <a:ext cx="82065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73763"/>
                </a:solidFill>
              </a:rPr>
              <a:t>Querying Knowledge Bases</a:t>
            </a:r>
            <a:endParaRPr sz="4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</a:t>
            </a:r>
            <a:r>
              <a:rPr lang="en"/>
              <a:t>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SPARQL query language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https://www.w3.org/TR/rdf-sparql-query/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SPARQL (pronounced sparkle) stands for: SPARQL Protocol And RDF Query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SPARQL 1.0 W3C-Recommendation since January 15th 2008 SPARQL 1.1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W3C-Recommendation since March 21st 2013 Query language to query instances in RDF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practical importance (almost all applications need it) to query data stored in a graph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Query - Example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34F5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?subject ?predicate ?object .</a:t>
            </a:r>
            <a:b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Components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SPARQL query comprises, in order: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declarations, for abbreviating URIs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definition, stating what RDF graph(s) are being queried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result clause, identifying what information to return from the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query pattern, specifying what to query for in the underlying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modifiers, slicing, ordering, and otherwise rearranging query results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Components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311700" y="1152475"/>
            <a:ext cx="87111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# prefix declarations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foo: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&lt;http://example.com/resources/&gt;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# dataset definition (optional)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# result clause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# query pattern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 ...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# query modifiers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KG out of existing data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depends on the data format: CSV, XML, SQL, JSON...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Custom scripts (python, R, java, php)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Extract Transform Load (ETL) tools: no perfect solution or standard for RDF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 languages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Example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139800" y="1159350"/>
            <a:ext cx="88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434F5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rdf:type 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&lt;http://dbpedia.org/ontology/Book&gt;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</a:t>
            </a:r>
            <a:b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Example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dbo: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&lt;http://dbpedia.org/ontology/&gt;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a dbo:Book .</a:t>
            </a:r>
            <a:endParaRPr>
              <a:solidFill>
                <a:srgbClr val="434F5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dbo:author ?author .</a:t>
            </a:r>
            <a:b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18" name="Google Shape;218;p33"/>
          <p:cNvSpPr txBox="1"/>
          <p:nvPr/>
        </p:nvSpPr>
        <p:spPr>
          <a:xfrm>
            <a:off x="3798725" y="2952475"/>
            <a:ext cx="56190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Try it yourself: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http://dbpedia.org/sparql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Example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dbo: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&lt;http://dbpedia.org/ontology/&gt;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a dbo:Book </a:t>
            </a:r>
            <a:endParaRPr>
              <a:solidFill>
                <a:srgbClr val="434F5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dbo:author ?author </a:t>
            </a:r>
            <a:b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225" name="Google Shape;225;p34"/>
          <p:cNvSpPr txBox="1"/>
          <p:nvPr/>
        </p:nvSpPr>
        <p:spPr>
          <a:xfrm>
            <a:off x="4712275" y="2578625"/>
            <a:ext cx="38361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What’s wrong with this query?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Example - Retrieving specific entities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dbo: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&lt;http://dbpedia.org/ontology/&gt;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?author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a dbo:Book .</a:t>
            </a:r>
            <a:endParaRPr>
              <a:solidFill>
                <a:srgbClr val="434F5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dbo:author ?author .</a:t>
            </a:r>
            <a:b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FILTER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operators: &lt;, =, &gt;, &lt;=, &gt;=, !=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of data literals according to natural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for numerical data types, xsd:dateTime, xsd:string (alphabetic ordering), xsd:Boolean (1&gt;0)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other types and other RDF-elements, only = and != are available</a:t>
            </a:r>
            <a:br>
              <a:rPr lang="en"/>
            </a:br>
            <a:r>
              <a:rPr lang="en"/>
              <a:t>Comparison of literals of incompatible types (e.g. xsd:string and xsd:integer) is not allowed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Arithmetic operators: +, -, *, /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for numerical 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combine values in filter </a:t>
            </a:r>
            <a:r>
              <a:rPr lang="en"/>
              <a:t>conditions</a:t>
            </a:r>
            <a:r>
              <a:rPr lang="en"/>
              <a:t> Ex.: FILTER(?weight/ (?size*?size)&gt;=25)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FILTER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1700" y="1561825"/>
            <a:ext cx="85206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dbo: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&lt;http://dbpedia.org/ontology/&gt;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>
                <a:solidFill>
                  <a:srgbClr val="00979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?author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a dbo:Book .</a:t>
            </a:r>
            <a:endParaRPr>
              <a:solidFill>
                <a:srgbClr val="434F5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dbo:author ?author .</a:t>
            </a:r>
            <a:endParaRPr>
              <a:solidFill>
                <a:srgbClr val="434F5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dbo:numberOfPages ?pages .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FILTER (?pages &gt; </a:t>
            </a:r>
            <a:r>
              <a:rPr b="1" lang="en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b="1"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FILTER Functions</a:t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21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FILTER Functions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dbo: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&lt;http://dbpedia.org/ontology/&gt;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PREFIX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dbp: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&lt;http://dbpedia.org/property/&gt;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a dbo:Book .</a:t>
            </a:r>
            <a:endParaRPr>
              <a:solidFill>
                <a:srgbClr val="434F5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dbo:author ?author .</a:t>
            </a:r>
            <a:endParaRPr>
              <a:solidFill>
                <a:srgbClr val="434F5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dbo:numberOfPages ?pages .</a:t>
            </a:r>
            <a:endParaRPr>
              <a:solidFill>
                <a:srgbClr val="434F5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dbp:name ?name .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FILTER (?pages &gt; </a:t>
            </a:r>
            <a:r>
              <a:rPr lang="en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FILTER regex(?name,</a:t>
            </a:r>
            <a:r>
              <a:rPr b="1"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"en")</a:t>
            </a:r>
            <a:b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>
              <a:solidFill>
                <a:srgbClr val="8A7B5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Functions: Boolean Operators</a:t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conditions can be linked with boolean operators: </a:t>
            </a:r>
            <a:r>
              <a:rPr b="1" lang="en"/>
              <a:t>&amp;&amp;, ||, !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Partially also expressible through graph pattern: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Conjunction corresponds to specifications of several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Disjunction corresponds to application of filters in alternative patterns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</a:t>
            </a:r>
            <a:r>
              <a:rPr lang="en"/>
              <a:t>Results</a:t>
            </a:r>
            <a:endParaRPr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one retrieve defined parts of the output set?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the results ordered?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duplicate result rows be removed instantaneously?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standard to convert relational databases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R2RML: Relational Databases to RDF Mapping Language (W3C </a:t>
            </a:r>
            <a:r>
              <a:rPr lang="en"/>
              <a:t>recommendation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standard language to define conversion scripts: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share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maintain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for Relational Databases.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Results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a dbo:Book .</a:t>
            </a:r>
            <a:endParaRPr>
              <a:solidFill>
                <a:srgbClr val="434F5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dbo:author ?author .</a:t>
            </a:r>
            <a:endParaRPr>
              <a:solidFill>
                <a:srgbClr val="434F5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dbo:numberOfPages ?pages .</a:t>
            </a:r>
            <a:endParaRPr>
              <a:solidFill>
                <a:srgbClr val="434F5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?book dbp:name ?name. 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FILTER (?pages &gt; </a:t>
            </a:r>
            <a:r>
              <a:rPr lang="en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F5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434F54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FILTER regex(?name,</a:t>
            </a:r>
            <a:r>
              <a:rPr b="1" lang="en">
                <a:solidFill>
                  <a:srgbClr val="005C5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"en")</a:t>
            </a:r>
            <a:b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?pages </a:t>
            </a:r>
            <a:b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979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>
                <a:solidFill>
                  <a:srgbClr val="005C5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8A7B5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>
              <a:solidFill>
                <a:srgbClr val="8A7B5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 Results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Other possible specifications:</a:t>
            </a:r>
            <a:br>
              <a:rPr lang="en"/>
            </a:br>
            <a:r>
              <a:rPr lang="en"/>
              <a:t>• ORDER BY DESC(?price): descending</a:t>
            </a:r>
            <a:br>
              <a:rPr lang="en"/>
            </a:br>
            <a:r>
              <a:rPr lang="en"/>
              <a:t>• ORDER BY ASC(?price): ascending, default seong</a:t>
            </a:r>
            <a:br>
              <a:rPr lang="en"/>
            </a:br>
            <a:r>
              <a:rPr lang="en"/>
              <a:t>• ORDER BY DESC(?price), ?Ftle: hierarchical classification criteria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LIMIT, OFFSET, DISTINCT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Restriction of output set: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979D"/>
                </a:solidFill>
              </a:rPr>
              <a:t>LIMIT</a:t>
            </a:r>
            <a:r>
              <a:rPr lang="en"/>
              <a:t>: maximal number of results (table rows)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979D"/>
                </a:solidFill>
              </a:rPr>
              <a:t>OFFSET</a:t>
            </a:r>
            <a:r>
              <a:rPr lang="en"/>
              <a:t>: position of the first delivered result </a:t>
            </a:r>
            <a:r>
              <a:rPr lang="en">
                <a:solidFill>
                  <a:srgbClr val="00979D"/>
                </a:solidFill>
              </a:rPr>
              <a:t>SELECT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979D"/>
                </a:solidFill>
              </a:rPr>
              <a:t>DISTINCT</a:t>
            </a:r>
            <a:r>
              <a:rPr lang="en"/>
              <a:t>: removal of duplicate table rows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979D"/>
                </a:solidFill>
              </a:rPr>
              <a:t>LIMIT</a:t>
            </a:r>
            <a:r>
              <a:rPr lang="en"/>
              <a:t> and </a:t>
            </a:r>
            <a:r>
              <a:rPr lang="en">
                <a:solidFill>
                  <a:srgbClr val="00979D"/>
                </a:solidFill>
              </a:rPr>
              <a:t>OFFSET</a:t>
            </a:r>
            <a:r>
              <a:rPr lang="en"/>
              <a:t> only make sense with </a:t>
            </a:r>
            <a:r>
              <a:rPr lang="en">
                <a:solidFill>
                  <a:srgbClr val="00979D"/>
                </a:solidFill>
              </a:rPr>
              <a:t>ORDER BY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</a:t>
            </a:r>
            <a:endParaRPr/>
          </a:p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79D"/>
                </a:solidFill>
              </a:rPr>
              <a:t>DESCRIBE</a:t>
            </a:r>
            <a:r>
              <a:rPr b="1" lang="en"/>
              <a:t> </a:t>
            </a:r>
            <a:r>
              <a:rPr b="1" lang="en">
                <a:solidFill>
                  <a:srgbClr val="38761D"/>
                </a:solidFill>
              </a:rPr>
              <a:t>&lt;http://dbpedia.org/resource/Maastricht&gt;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</a:t>
            </a:r>
            <a:r>
              <a:rPr lang="en"/>
              <a:t>he </a:t>
            </a:r>
            <a:r>
              <a:rPr lang="en">
                <a:solidFill>
                  <a:srgbClr val="00979D"/>
                </a:solidFill>
              </a:rPr>
              <a:t>DESCRIBE</a:t>
            </a:r>
            <a:r>
              <a:rPr lang="en"/>
              <a:t> query result clause allows the server to return whatever RDF it wants that describes the given resource(s).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- What is this query doing? </a:t>
            </a:r>
            <a:endParaRPr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0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 DIY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Countries with population greater than 10,000,000 inhabitants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Musicians who were born in a country with more than </a:t>
            </a:r>
            <a:r>
              <a:rPr lang="en"/>
              <a:t>10,000,000 inhabitants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Films starring Richard Gere and starring Julia Roberts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TIPS: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the resource as NTriples to construct your query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http://prefix.cc</a:t>
            </a:r>
            <a:r>
              <a:rPr lang="en"/>
              <a:t> to look up prefixes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use LIMIT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by getting results one triple at a time and build up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311700" y="19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SPARQL query breakdown</a:t>
            </a:r>
            <a:endParaRPr/>
          </a:p>
        </p:txBody>
      </p:sp>
      <p:graphicFrame>
        <p:nvGraphicFramePr>
          <p:cNvPr id="309" name="Google Shape;309;p48"/>
          <p:cNvGraphicFramePr/>
          <p:nvPr/>
        </p:nvGraphicFramePr>
        <p:xfrm>
          <a:off x="475600" y="85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{3E2FE8B4-4C05-4744-A332-19E2C5E165A0}</a:tableStyleId>
              </a:tblPr>
              <a:tblGrid>
                <a:gridCol w="74748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PREFIX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dbo:</a:t>
                      </a:r>
                      <a:r>
                        <a:rPr lang="en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&lt;http://dbpedia.org/ontology/&gt;</a:t>
                      </a:r>
                      <a:b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PREFIX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dbp:</a:t>
                      </a:r>
                      <a:r>
                        <a:rPr lang="en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&lt;http://dbpedia.org/property/&gt;</a:t>
                      </a:r>
                      <a:endParaRPr sz="1800">
                        <a:solidFill>
                          <a:srgbClr val="00979D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?name ?author </a:t>
                      </a:r>
                      <a:b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WHERE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?book a dbo:Book .</a:t>
                      </a:r>
                      <a:b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?book dbo:author ?author .</a:t>
                      </a:r>
                      <a:b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?book dbo:numberOfPages ?pages . </a:t>
                      </a:r>
                      <a:b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?book dbp:name ?name . </a:t>
                      </a:r>
                      <a:b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FILTER (?pages &gt; </a:t>
                      </a:r>
                      <a:r>
                        <a:rPr lang="en" sz="1800">
                          <a:solidFill>
                            <a:srgbClr val="8A7B5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FILTER (langMATCHES(LANG(?name),</a:t>
                      </a:r>
                      <a:r>
                        <a:rPr lang="en" sz="1800">
                          <a:solidFill>
                            <a:srgbClr val="38761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"en"</a:t>
                      </a:r>
                      <a:r>
                        <a:rPr lang="en" sz="1800">
                          <a:solidFill>
                            <a:srgbClr val="005C5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" sz="1800">
                          <a:solidFill>
                            <a:srgbClr val="005C5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005C5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</a:t>
                      </a:r>
                      <a:br>
                        <a:rPr lang="en" sz="1800">
                          <a:solidFill>
                            <a:srgbClr val="005C5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ORDER BY</a:t>
                      </a:r>
                      <a:r>
                        <a:rPr lang="en" sz="1800">
                          <a:solidFill>
                            <a:srgbClr val="005C5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?pages </a:t>
                      </a:r>
                      <a:br>
                        <a:rPr lang="en" sz="1800">
                          <a:solidFill>
                            <a:srgbClr val="005C5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rgbClr val="00979D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LIMIT</a:t>
                      </a:r>
                      <a:r>
                        <a:rPr lang="en" sz="1800">
                          <a:solidFill>
                            <a:srgbClr val="005C5F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800">
                          <a:solidFill>
                            <a:srgbClr val="8A7B52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solidFill>
                          <a:srgbClr val="8A7B52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310;p48"/>
          <p:cNvSpPr/>
          <p:nvPr/>
        </p:nvSpPr>
        <p:spPr>
          <a:xfrm>
            <a:off x="475600" y="1548350"/>
            <a:ext cx="2653200" cy="2595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/>
        </p:nvSpPr>
        <p:spPr>
          <a:xfrm>
            <a:off x="6969250" y="1306650"/>
            <a:ext cx="211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Variables to display in the results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475600" y="1841650"/>
            <a:ext cx="6393900" cy="2510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8"/>
          <p:cNvSpPr txBox="1"/>
          <p:nvPr/>
        </p:nvSpPr>
        <p:spPr>
          <a:xfrm>
            <a:off x="6995050" y="1892175"/>
            <a:ext cx="21108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Where clause to define the triples to select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314" name="Google Shape;314;p48"/>
          <p:cNvSpPr/>
          <p:nvPr/>
        </p:nvSpPr>
        <p:spPr>
          <a:xfrm>
            <a:off x="687650" y="2135938"/>
            <a:ext cx="4992300" cy="12534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8"/>
          <p:cNvSpPr txBox="1"/>
          <p:nvPr/>
        </p:nvSpPr>
        <p:spPr>
          <a:xfrm>
            <a:off x="5680000" y="2099550"/>
            <a:ext cx="1127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Patterns of triples to select</a:t>
            </a:r>
            <a:endParaRPr b="1">
              <a:solidFill>
                <a:srgbClr val="3D85C6"/>
              </a:solidFill>
            </a:endParaRPr>
          </a:p>
        </p:txBody>
      </p:sp>
      <p:sp>
        <p:nvSpPr>
          <p:cNvPr id="316" name="Google Shape;316;p48"/>
          <p:cNvSpPr txBox="1"/>
          <p:nvPr/>
        </p:nvSpPr>
        <p:spPr>
          <a:xfrm>
            <a:off x="5680000" y="3433925"/>
            <a:ext cx="12375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</a:rPr>
              <a:t>Filter triples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317" name="Google Shape;317;p48"/>
          <p:cNvSpPr/>
          <p:nvPr/>
        </p:nvSpPr>
        <p:spPr>
          <a:xfrm>
            <a:off x="687650" y="3422075"/>
            <a:ext cx="4992300" cy="615000"/>
          </a:xfrm>
          <a:prstGeom prst="rect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8"/>
          <p:cNvSpPr txBox="1"/>
          <p:nvPr/>
        </p:nvSpPr>
        <p:spPr>
          <a:xfrm>
            <a:off x="7044875" y="4383500"/>
            <a:ext cx="1556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</a:rPr>
              <a:t>Order by, group by, limit clauses</a:t>
            </a:r>
            <a:endParaRPr b="1">
              <a:solidFill>
                <a:srgbClr val="A64D79"/>
              </a:solidFill>
            </a:endParaRPr>
          </a:p>
        </p:txBody>
      </p:sp>
      <p:sp>
        <p:nvSpPr>
          <p:cNvPr id="319" name="Google Shape;319;p48"/>
          <p:cNvSpPr/>
          <p:nvPr/>
        </p:nvSpPr>
        <p:spPr>
          <a:xfrm>
            <a:off x="475600" y="4383500"/>
            <a:ext cx="1992900" cy="615000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8"/>
          <p:cNvSpPr/>
          <p:nvPr/>
        </p:nvSpPr>
        <p:spPr>
          <a:xfrm>
            <a:off x="475600" y="907900"/>
            <a:ext cx="5341800" cy="615000"/>
          </a:xfrm>
          <a:prstGeom prst="rect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8"/>
          <p:cNvSpPr txBox="1"/>
          <p:nvPr/>
        </p:nvSpPr>
        <p:spPr>
          <a:xfrm>
            <a:off x="6995050" y="770175"/>
            <a:ext cx="18597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74EA7"/>
                </a:solidFill>
              </a:rPr>
              <a:t>Prefix declarations</a:t>
            </a:r>
            <a:endParaRPr b="1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/>
        </p:nvSpPr>
        <p:spPr>
          <a:xfrm>
            <a:off x="628550" y="1965350"/>
            <a:ext cx="82065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73763"/>
                </a:solidFill>
              </a:rPr>
              <a:t>Questions?</a:t>
            </a:r>
            <a:endParaRPr sz="48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unified solution: </a:t>
            </a:r>
            <a:r>
              <a:rPr lang="en"/>
              <a:t>RML (RDF Mapping Language)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http://rml.io/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mapping language to rule them all.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Extend the R2RML recommendation to allow conversion of any source: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r>
              <a:rPr lang="en"/>
              <a:t>N</a:t>
            </a:r>
            <a:r>
              <a:rPr lang="en"/>
              <a:t>o implementation to handle big datasets.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Mapping file to map the data source to triples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Execute RML processor: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https://github.com/RMLio/rmlmapper-java/releases/download/v4.3.1/rmlmapper.jar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 -jar rmlmapper.jar -m /data/rml/mapping.ttl -o /data/rml/output.nq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-m: mapping file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-o: output file path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Windows path syntax: C:\</a:t>
            </a:r>
            <a:r>
              <a:rPr lang="en" sz="1400"/>
              <a:t>data\rml\mapping.ttl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8"/>
          <p:cNvGraphicFramePr/>
          <p:nvPr/>
        </p:nvGraphicFramePr>
        <p:xfrm>
          <a:off x="699713" y="102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{589A99A4-AC8D-4B2C-9537-1BC32EC7F10D}</a:tableStyleId>
              </a:tblPr>
              <a:tblGrid>
                <a:gridCol w="7896975"/>
              </a:tblGrid>
              <a:tr h="325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&lt;TriplesMapCsv&gt;</a:t>
                      </a:r>
                      <a:endParaRPr>
                        <a:solidFill>
                          <a:srgbClr val="45818E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 rr:TriplesMap;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rml:logicalSource [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rml:source 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"/data/rml/countryInfo.csv"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rml:referenceFormulation ql:CSV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];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18"/>
          <p:cNvSpPr/>
          <p:nvPr/>
        </p:nvSpPr>
        <p:spPr>
          <a:xfrm>
            <a:off x="977700" y="1672825"/>
            <a:ext cx="4221600" cy="1158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5301025" y="1853675"/>
            <a:ext cx="3373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Path to the source of the data (filepath)</a:t>
            </a:r>
            <a:endParaRPr b="1">
              <a:solidFill>
                <a:srgbClr val="0000FF"/>
              </a:solidFill>
            </a:endParaRPr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163913" y="3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{163BDE2C-2E97-41C0-814B-A385661C225B}</a:tableStyleId>
              </a:tblPr>
              <a:tblGrid>
                <a:gridCol w="701075"/>
                <a:gridCol w="819150"/>
                <a:gridCol w="1068775"/>
                <a:gridCol w="1007800"/>
              </a:tblGrid>
              <a:tr h="40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ISO3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Country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Population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Continent</a:t>
                      </a:r>
                      <a:endParaRPr b="1" sz="1200">
                        <a:solidFill>
                          <a:srgbClr val="45818E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France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70,000,000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EU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90" name="Google Shape;90;p18"/>
          <p:cNvSpPr txBox="1"/>
          <p:nvPr/>
        </p:nvSpPr>
        <p:spPr>
          <a:xfrm>
            <a:off x="4159450" y="163900"/>
            <a:ext cx="49224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Convert CSV to RDF using RML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9"/>
          <p:cNvGraphicFramePr/>
          <p:nvPr/>
        </p:nvGraphicFramePr>
        <p:xfrm>
          <a:off x="699713" y="102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{589A99A4-AC8D-4B2C-9537-1BC32EC7F10D}</a:tableStyleId>
              </a:tblPr>
              <a:tblGrid>
                <a:gridCol w="7896975"/>
              </a:tblGrid>
              <a:tr h="325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&lt;TriplesMapCsv&gt;</a:t>
                      </a:r>
                      <a:endParaRPr>
                        <a:solidFill>
                          <a:srgbClr val="45818E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 rr:TriplesMap;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rml:logicalSource [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rml:source 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"/data/rml/countryInfo.csv"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rml:referenceFormulation ql:CSV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];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rr:subjectMap [ rr:template </a:t>
                      </a:r>
                      <a:r>
                        <a:rPr b="1"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"http://</a:t>
                      </a:r>
                      <a:r>
                        <a:rPr b="1"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geonames.org</a:t>
                      </a:r>
                      <a:r>
                        <a:rPr b="1"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/country/{ISO3}"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;</a:t>
                      </a:r>
                      <a:endParaRPr b="1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r:class gn:country ];</a:t>
                      </a:r>
                      <a:endParaRPr b="1"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19"/>
          <p:cNvSpPr/>
          <p:nvPr/>
        </p:nvSpPr>
        <p:spPr>
          <a:xfrm>
            <a:off x="977700" y="1672825"/>
            <a:ext cx="4221600" cy="1158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5301025" y="1853675"/>
            <a:ext cx="3373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Path to the source of the data (filepath)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7578550" y="2876375"/>
            <a:ext cx="1503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</a:rPr>
              <a:t>Create the subject URI</a:t>
            </a:r>
            <a:endParaRPr b="1">
              <a:solidFill>
                <a:srgbClr val="FF00FF"/>
              </a:solidFill>
            </a:endParaRPr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163913" y="3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{163BDE2C-2E97-41C0-814B-A385661C225B}</a:tableStyleId>
              </a:tblPr>
              <a:tblGrid>
                <a:gridCol w="701075"/>
                <a:gridCol w="819150"/>
                <a:gridCol w="1068775"/>
                <a:gridCol w="1007800"/>
              </a:tblGrid>
              <a:tr h="40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ISO3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Country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Population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Continent</a:t>
                      </a:r>
                      <a:endParaRPr b="1" sz="1200">
                        <a:solidFill>
                          <a:srgbClr val="45818E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France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70,000,000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EU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00" name="Google Shape;100;p19"/>
          <p:cNvSpPr/>
          <p:nvPr/>
        </p:nvSpPr>
        <p:spPr>
          <a:xfrm>
            <a:off x="977700" y="2876375"/>
            <a:ext cx="6510300" cy="572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4159450" y="-28250"/>
            <a:ext cx="49224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&lt;</a:t>
            </a:r>
            <a:r>
              <a:rPr b="1" lang="en" sz="1100" u="sng">
                <a:solidFill>
                  <a:schemeClr val="hlink"/>
                </a:solidFill>
                <a:hlinkClick r:id="rId3"/>
              </a:rPr>
              <a:t>http://example.com/country/FRA</a:t>
            </a:r>
            <a:r>
              <a:rPr b="1" lang="en" sz="1100"/>
              <a:t>&gt; a gn:country .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3831650" y="325288"/>
            <a:ext cx="3957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20"/>
          <p:cNvGraphicFramePr/>
          <p:nvPr/>
        </p:nvGraphicFramePr>
        <p:xfrm>
          <a:off x="699713" y="102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{589A99A4-AC8D-4B2C-9537-1BC32EC7F10D}</a:tableStyleId>
              </a:tblPr>
              <a:tblGrid>
                <a:gridCol w="7896975"/>
              </a:tblGrid>
              <a:tr h="325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&lt;TriplesMapCsv&gt;</a:t>
                      </a:r>
                      <a:endParaRPr>
                        <a:solidFill>
                          <a:srgbClr val="45818E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 rr:TriplesMap;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rml:logicalSource [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rml:source 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"/data/rml/countryInfo.csv"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rml:referenceFormulation ql:CSV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];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rr:subjectMap [ rr:template 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"http://example.com/country/{ISO3}"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rr:class ex:country ];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rr:predicateObjectMap [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rr:predicate 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rdfs:label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rr:objectMap [ 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rml:reference 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b="1"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Country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]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] .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20"/>
          <p:cNvSpPr/>
          <p:nvPr/>
        </p:nvSpPr>
        <p:spPr>
          <a:xfrm>
            <a:off x="977700" y="1672825"/>
            <a:ext cx="4221600" cy="1158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5301025" y="1853675"/>
            <a:ext cx="3373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Path to the source of the data (filepath)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7578550" y="2876375"/>
            <a:ext cx="1503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Create the subject URI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977700" y="3475250"/>
            <a:ext cx="6510300" cy="11589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7488000" y="3509150"/>
            <a:ext cx="16560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Map the Country column as object</a:t>
            </a:r>
            <a:endParaRPr b="1">
              <a:solidFill>
                <a:srgbClr val="990000"/>
              </a:solidFill>
            </a:endParaRPr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163913" y="3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{163BDE2C-2E97-41C0-814B-A385661C225B}</a:tableStyleId>
              </a:tblPr>
              <a:tblGrid>
                <a:gridCol w="701075"/>
                <a:gridCol w="819150"/>
                <a:gridCol w="1068775"/>
                <a:gridCol w="1007800"/>
              </a:tblGrid>
              <a:tr h="40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ISO3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Country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Population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Continent</a:t>
                      </a:r>
                      <a:endParaRPr b="1" sz="1200">
                        <a:solidFill>
                          <a:srgbClr val="45818E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France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70,000,000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EU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14" name="Google Shape;114;p20"/>
          <p:cNvSpPr/>
          <p:nvPr/>
        </p:nvSpPr>
        <p:spPr>
          <a:xfrm>
            <a:off x="977700" y="2876375"/>
            <a:ext cx="6510300" cy="572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159450" y="-28250"/>
            <a:ext cx="49224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&lt;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geonames.org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/country/FRA</a:t>
            </a:r>
            <a:r>
              <a:rPr lang="en" sz="1100"/>
              <a:t>&gt; a gn:country 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&lt;</a:t>
            </a:r>
            <a:r>
              <a:rPr b="1" lang="en" sz="1100" u="sng">
                <a:solidFill>
                  <a:schemeClr val="accent5"/>
                </a:solidFill>
                <a:hlinkClick r:id="rId6"/>
              </a:rPr>
              <a:t>http://geonames.org/country/FRA</a:t>
            </a:r>
            <a:r>
              <a:rPr b="1" lang="en" sz="1100">
                <a:solidFill>
                  <a:schemeClr val="dk1"/>
                </a:solidFill>
              </a:rPr>
              <a:t>&gt; rdfs:label “France” 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3831650" y="325288"/>
            <a:ext cx="3957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1"/>
          <p:cNvGraphicFramePr/>
          <p:nvPr/>
        </p:nvGraphicFramePr>
        <p:xfrm>
          <a:off x="699713" y="102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{589A99A4-AC8D-4B2C-9537-1BC32EC7F10D}</a:tableStyleId>
              </a:tblPr>
              <a:tblGrid>
                <a:gridCol w="7896975"/>
              </a:tblGrid>
              <a:tr h="325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&lt;TriplesMapCsv&gt;</a:t>
                      </a:r>
                      <a:endParaRPr>
                        <a:solidFill>
                          <a:srgbClr val="45818E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 rr:TriplesMap;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rml:logicalSource [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rml:source 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"/data/rml/countryInfo.csv"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rml:referenceFormulation ql:CSV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];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rr:subjectMap [ rr:template 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"http://geonames.org/country/{ISO3}"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rr:class ex:country ];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rr:predicateObjectMap [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rr:predicate 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gn:population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rr:objectMap [ rml:reference </a:t>
                      </a:r>
                      <a:r>
                        <a:rPr lang="en">
                          <a:solidFill>
                            <a:srgbClr val="45818E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"Population"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; 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</a:t>
                      </a:r>
                      <a:r>
                        <a:rPr b="1"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rr:datatype xsd:integer</a:t>
                      </a: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]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F54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] ;</a:t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34F54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21"/>
          <p:cNvSpPr/>
          <p:nvPr/>
        </p:nvSpPr>
        <p:spPr>
          <a:xfrm>
            <a:off x="977700" y="1672825"/>
            <a:ext cx="4221600" cy="1158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5301025" y="1853675"/>
            <a:ext cx="3373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Path to the source of the data (filepath)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7578550" y="2876375"/>
            <a:ext cx="1503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Create the subject URI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977700" y="3475250"/>
            <a:ext cx="6549900" cy="14076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7488000" y="3622175"/>
            <a:ext cx="1593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</a:rPr>
              <a:t>The object is an integer</a:t>
            </a:r>
            <a:endParaRPr b="1">
              <a:solidFill>
                <a:srgbClr val="990000"/>
              </a:solidFill>
            </a:endParaRPr>
          </a:p>
        </p:txBody>
      </p:sp>
      <p:graphicFrame>
        <p:nvGraphicFramePr>
          <p:cNvPr id="127" name="Google Shape;127;p21"/>
          <p:cNvGraphicFramePr/>
          <p:nvPr/>
        </p:nvGraphicFramePr>
        <p:xfrm>
          <a:off x="163913" y="3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{163BDE2C-2E97-41C0-814B-A385661C225B}</a:tableStyleId>
              </a:tblPr>
              <a:tblGrid>
                <a:gridCol w="701075"/>
                <a:gridCol w="819150"/>
                <a:gridCol w="1068775"/>
                <a:gridCol w="1007800"/>
              </a:tblGrid>
              <a:tr h="40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ISO3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Country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Population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5818E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Continent</a:t>
                      </a:r>
                      <a:endParaRPr b="1" sz="1200">
                        <a:solidFill>
                          <a:srgbClr val="45818E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France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70,000,000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EU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28" name="Google Shape;128;p21"/>
          <p:cNvSpPr/>
          <p:nvPr/>
        </p:nvSpPr>
        <p:spPr>
          <a:xfrm>
            <a:off x="977700" y="2876375"/>
            <a:ext cx="6549900" cy="5727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4159450" y="-28250"/>
            <a:ext cx="49224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&lt;</a:t>
            </a:r>
            <a:r>
              <a:rPr lang="en" sz="1100" u="sng">
                <a:solidFill>
                  <a:schemeClr val="accent5"/>
                </a:solidFill>
                <a:hlinkClick r:id="rId3"/>
              </a:rPr>
              <a:t>http://geonames.org/country/FRA</a:t>
            </a:r>
            <a:r>
              <a:rPr lang="en" sz="1100"/>
              <a:t>&gt; a gn:country 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</a:t>
            </a:r>
            <a:r>
              <a:rPr lang="en" sz="1100" u="sng">
                <a:solidFill>
                  <a:schemeClr val="accent5"/>
                </a:solidFill>
                <a:hlinkClick r:id="rId4"/>
              </a:rPr>
              <a:t>http://geonames.org/country/FRA</a:t>
            </a:r>
            <a:r>
              <a:rPr lang="en" sz="1100">
                <a:solidFill>
                  <a:schemeClr val="dk1"/>
                </a:solidFill>
              </a:rPr>
              <a:t>&gt; rdfs:label “France” 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&lt;</a:t>
            </a:r>
            <a:r>
              <a:rPr lang="en" sz="1100" u="sng">
                <a:solidFill>
                  <a:schemeClr val="accent5"/>
                </a:solidFill>
                <a:hlinkClick r:id="rId5"/>
              </a:rPr>
              <a:t>http://geonames.org/country/FRA</a:t>
            </a:r>
            <a:r>
              <a:rPr b="1" lang="en" sz="1100">
                <a:solidFill>
                  <a:schemeClr val="dk1"/>
                </a:solidFill>
              </a:rPr>
              <a:t>&gt; gn:population “70000000”^^xsd:int</a:t>
            </a:r>
            <a:r>
              <a:rPr b="1" lang="en" sz="1100">
                <a:solidFill>
                  <a:schemeClr val="dk1"/>
                </a:solidFill>
              </a:rPr>
              <a:t>eger </a:t>
            </a:r>
            <a:r>
              <a:rPr b="1" lang="en" sz="1100">
                <a:solidFill>
                  <a:schemeClr val="dk1"/>
                </a:solidFill>
              </a:rPr>
              <a:t>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3831650" y="325288"/>
            <a:ext cx="395700" cy="20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