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85D64A-740A-4140-9A1D-C3F2053BF52C}">
  <a:tblStyle styleId="{7C85D64A-740A-4140-9A1D-C3F2053BF52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ba6338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ba6338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c0509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c0509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“Error 500: error. datatype rdf:langString requires a language tag “ on GraphDB (rdf4j).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c05097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c05097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a9ba4cb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a9ba4cb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a9ba4cb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a9ba4c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drugs that interacts with the protein encoded by the gene ??? and the pathway in which this interaction is involved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a9ba4cb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a9ba4c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drugs that interacts with the protein encoded by the gene ??? and the pathway in which this interaction is involved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a9ba4c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a9ba4c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drugs that interacts with the protein encoded by the gene ??? and the pathway in which this interaction is involved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eca1c398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eca1c398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cc65a49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cc65a49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a9ba4cb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a9ba4cb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drugs that interacts with the protein encoded by the gene ??? and the pathway in which this interaction is involved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c65a49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c65a4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Error 500: error. datatype rdf:langString requires a language tag “ on GraphDB (rdf4j).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a9ba4cb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a9ba4cb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“Error 500: error. datatype rdf:langString requires a language tag “ on GraphDB (rdf4j).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2b71d9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2b71d9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“Error 500: error. datatype rdf:langString requires a language tag “ on GraphDB (rdf4j).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2b71d95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2b71d9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“Error 500: error. datatype rdf:langString requires a language tag “ on GraphDB (rdf4j).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2b71d9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2b71d9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“Error 500: error. datatype rdf:langString requires a language tag “ on GraphDB (rdf4j).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raphdb.dumontierlab.com/sparql" TargetMode="External"/><Relationship Id="rId4" Type="http://schemas.openxmlformats.org/officeDocument/2006/relationships/hyperlink" Target="https://biolink.github.io/biolink-model/doc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yasgui.org/" TargetMode="External"/><Relationship Id="rId4" Type="http://schemas.openxmlformats.org/officeDocument/2006/relationships/hyperlink" Target="http://linkeddata.uriburner.com/sparql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query.wikidata.org/sparql" TargetMode="External"/><Relationship Id="rId4" Type="http://schemas.openxmlformats.org/officeDocument/2006/relationships/hyperlink" Target="http://graphdb.dumontierlab.com/repositories/ncats-red-k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query.wikidata.org/sparql" TargetMode="External"/><Relationship Id="rId4" Type="http://schemas.openxmlformats.org/officeDocument/2006/relationships/hyperlink" Target="http://graphdb.dumontierlab.com/repositories/ncats-red-k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query.wikidata.org/sparql" TargetMode="External"/><Relationship Id="rId4" Type="http://schemas.openxmlformats.org/officeDocument/2006/relationships/hyperlink" Target="http://graphdb.dumontierlab.com/repositories/ncats-red-k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yasgui.org/" TargetMode="External"/><Relationship Id="rId4" Type="http://schemas.openxmlformats.org/officeDocument/2006/relationships/hyperlink" Target="http://dbpedia.org/sparq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query.wikidata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rap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rap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raph" TargetMode="External"/><Relationship Id="rId4" Type="http://schemas.openxmlformats.org/officeDocument/2006/relationships/hyperlink" Target="https://query.wikidata.org/sparq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ra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96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Building &amp; Mining Knowledge Graphs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3718950" y="2342275"/>
            <a:ext cx="1706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(KEN4256)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4152875"/>
            <a:ext cx="2631759" cy="8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117725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Lab 5: Additional Materials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Amrapali Zaveri, Vincent Emonet </a:t>
            </a:r>
            <a:endParaRPr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768988" y="20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7737825"/>
              </a:tblGrid>
              <a:tr h="23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bl: &lt;http://w3id.org/biolink/vocab/&gt;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DISTINCT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?chemUri a </a:t>
                      </a:r>
                      <a:r>
                        <a:rPr b="1" lang="en">
                          <a:solidFill>
                            <a:srgbClr val="3C78D8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bl:ChemicalSubstance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OPTIONAL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{?chemUri bl:name ?chemName . }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395150" y="853825"/>
            <a:ext cx="84855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 statements from a shared vocabulary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chemical substances (including drugs)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http://graphdb.dumontierlab.com/sparql</a:t>
            </a:r>
            <a:r>
              <a:rPr lang="en"/>
              <a:t> in the </a:t>
            </a:r>
            <a:r>
              <a:rPr i="1" lang="en"/>
              <a:t>ncats-red-kg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repository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457050" y="4243050"/>
            <a:ext cx="6900" cy="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450225" y="4372650"/>
            <a:ext cx="7483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use the following vocabulary: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https://biolink.github.io/biolink-model/docs/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278575" y="2373985"/>
            <a:ext cx="6699900" cy="27195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762" y="2780362"/>
            <a:ext cx="1003181" cy="19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166550" y="625225"/>
            <a:ext cx="3351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inferred statements</a:t>
            </a:r>
            <a:endParaRPr/>
          </a:p>
        </p:txBody>
      </p:sp>
      <p:grpSp>
        <p:nvGrpSpPr>
          <p:cNvPr id="150" name="Google Shape;150;p23"/>
          <p:cNvGrpSpPr/>
          <p:nvPr/>
        </p:nvGrpSpPr>
        <p:grpSpPr>
          <a:xfrm>
            <a:off x="152400" y="1017725"/>
            <a:ext cx="2978725" cy="951525"/>
            <a:chOff x="152400" y="1246325"/>
            <a:chExt cx="2978725" cy="951525"/>
          </a:xfrm>
        </p:grpSpPr>
        <p:pic>
          <p:nvPicPr>
            <p:cNvPr id="151" name="Google Shape;15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246325"/>
              <a:ext cx="2978725" cy="951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3"/>
            <p:cNvSpPr/>
            <p:nvPr/>
          </p:nvSpPr>
          <p:spPr>
            <a:xfrm>
              <a:off x="2185825" y="1750538"/>
              <a:ext cx="945300" cy="447300"/>
            </a:xfrm>
            <a:prstGeom prst="rect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23"/>
          <p:cNvGrpSpPr/>
          <p:nvPr/>
        </p:nvGrpSpPr>
        <p:grpSpPr>
          <a:xfrm>
            <a:off x="3685075" y="534400"/>
            <a:ext cx="5390550" cy="1662175"/>
            <a:chOff x="3685075" y="534400"/>
            <a:chExt cx="5390550" cy="1662175"/>
          </a:xfrm>
        </p:grpSpPr>
        <p:pic>
          <p:nvPicPr>
            <p:cNvPr id="154" name="Google Shape;15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85075" y="534400"/>
              <a:ext cx="5390550" cy="1662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/>
            <p:nvPr/>
          </p:nvSpPr>
          <p:spPr>
            <a:xfrm>
              <a:off x="3685075" y="789125"/>
              <a:ext cx="2804100" cy="203400"/>
            </a:xfrm>
            <a:prstGeom prst="rect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708" y="2731715"/>
            <a:ext cx="4847280" cy="232755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5406719" y="3782781"/>
            <a:ext cx="392685" cy="2254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722813" y="3757761"/>
            <a:ext cx="1897054" cy="27548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708000" y="103525"/>
            <a:ext cx="4347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</a:t>
            </a:r>
            <a:r>
              <a:rPr lang="en"/>
              <a:t>inference</a:t>
            </a:r>
            <a:r>
              <a:rPr lang="en"/>
              <a:t> rules when creating repository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452950" y="234185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Activate/deactivate inference in results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156900" y="675350"/>
            <a:ext cx="3110700" cy="1384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3557450" y="103525"/>
            <a:ext cx="5558100" cy="22227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63" name="Google Shape;163;p23"/>
          <p:cNvGrpSpPr/>
          <p:nvPr/>
        </p:nvGrpSpPr>
        <p:grpSpPr>
          <a:xfrm>
            <a:off x="6619875" y="4060538"/>
            <a:ext cx="1572300" cy="368925"/>
            <a:chOff x="6678250" y="4065838"/>
            <a:chExt cx="1572300" cy="368925"/>
          </a:xfrm>
        </p:grpSpPr>
        <p:pic>
          <p:nvPicPr>
            <p:cNvPr id="164" name="Google Shape;164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47350" y="4065838"/>
              <a:ext cx="1003200" cy="368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Google Shape;165;p23"/>
            <p:cNvCxnSpPr>
              <a:stCxn id="164" idx="1"/>
            </p:cNvCxnSpPr>
            <p:nvPr/>
          </p:nvCxnSpPr>
          <p:spPr>
            <a:xfrm rot="10800000">
              <a:off x="6678250" y="4250000"/>
              <a:ext cx="569100" cy="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query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923875"/>
            <a:ext cx="8740500" cy="42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 to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http://yasgui.org/</a:t>
            </a:r>
            <a:r>
              <a:rPr lang="en" sz="2400"/>
              <a:t> 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and select the following endpoint: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http://linkeddata.uriburner.com/sparql/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Find the </a:t>
            </a:r>
            <a:r>
              <a:rPr b="1" lang="en" sz="2400"/>
              <a:t>drugs</a:t>
            </a:r>
            <a:r>
              <a:rPr lang="en" sz="2400"/>
              <a:t> that interacts with the </a:t>
            </a:r>
            <a:r>
              <a:rPr b="1" lang="en" sz="2400"/>
              <a:t>protein encoded by</a:t>
            </a:r>
            <a:r>
              <a:rPr lang="en" sz="2400"/>
              <a:t> the gene </a:t>
            </a:r>
            <a:r>
              <a:rPr b="1" lang="en" sz="2400"/>
              <a:t>DRD4</a:t>
            </a:r>
            <a:r>
              <a:rPr lang="en" sz="2400"/>
              <a:t> (</a:t>
            </a:r>
            <a:r>
              <a:rPr lang="en" sz="2400">
                <a:solidFill>
                  <a:srgbClr val="1155CC"/>
                </a:solidFill>
              </a:rPr>
              <a:t>wd:Q14866071</a:t>
            </a:r>
            <a:r>
              <a:rPr lang="en" sz="2400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Federated query enables you to query and join multiple SPARQL endpoints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“gene DRD4 encodes protein” information on Wikidata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“drug interacts with protein” on IDS GraphDB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5"/>
          <p:cNvGraphicFramePr/>
          <p:nvPr/>
        </p:nvGraphicFramePr>
        <p:xfrm>
          <a:off x="111625" y="82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7962275"/>
              </a:tblGrid>
              <a:tr h="23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?gene ?encodesProtein ?affectedByDrug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b="1" lang="en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https://query.wikidata.org/sparql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 b="1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wd:Q14866071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wdt:P688 ?encodedProtein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?encodedProtein wdt:P352 </a:t>
                      </a:r>
                      <a:r>
                        <a:rPr b="1" lang="en">
                          <a:solidFill>
                            <a:srgbClr val="A64D79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?uniprotId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wikibase:label { bd:serviceParam wikibase:language "en".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?encodedProtein rdfs:label ?encodesProtein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wd:Q14866071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rdfs:label ?gene . }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b="1" lang="en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http://graphdb.dumontierlab.com/repositories/ncats-red-kg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 b="1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?blProtein bl:id </a:t>
                      </a:r>
                      <a:r>
                        <a:rPr b="1" lang="en">
                          <a:solidFill>
                            <a:srgbClr val="A64D79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?uniprotId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?association a bl:ChemicalToGeneAssociation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bl:object ?blProtein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bl:subject [ bl:name ?affectedByDrug ]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7" name="Google Shape;177;p25"/>
          <p:cNvSpPr/>
          <p:nvPr/>
        </p:nvSpPr>
        <p:spPr>
          <a:xfrm>
            <a:off x="68625" y="1430231"/>
            <a:ext cx="7192500" cy="1761000"/>
          </a:xfrm>
          <a:prstGeom prst="rect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F54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43450" y="2318050"/>
            <a:ext cx="6701100" cy="8442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68625" y="3224081"/>
            <a:ext cx="7192500" cy="1809300"/>
          </a:xfrm>
          <a:prstGeom prst="rect">
            <a:avLst/>
          </a:prstGeom>
          <a:noFill/>
          <a:ln cap="flat" cmpd="sng" w="9525">
            <a:solidFill>
              <a:srgbClr val="ED4F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7308825" y="1478150"/>
            <a:ext cx="18351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6699"/>
                </a:solidFill>
              </a:rPr>
              <a:t>Wikidata call to get protein encoded by gene DRD4</a:t>
            </a:r>
            <a:endParaRPr b="1">
              <a:solidFill>
                <a:srgbClr val="006699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308825" y="3306950"/>
            <a:ext cx="18351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D4F46"/>
                </a:solidFill>
              </a:rPr>
              <a:t>GraphDB call to get drugs that interact with the protein encoded by gene DRD4</a:t>
            </a:r>
            <a:endParaRPr b="1">
              <a:solidFill>
                <a:srgbClr val="ED4F46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503400" y="2832156"/>
            <a:ext cx="1478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Resolve labels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query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6849350" y="261550"/>
            <a:ext cx="2164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the prefixes!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68300" y="1208575"/>
            <a:ext cx="7192500" cy="2069700"/>
          </a:xfrm>
          <a:prstGeom prst="rect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F54"/>
              </a:solidFill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143450" y="2107625"/>
            <a:ext cx="6701100" cy="863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68625" y="3307700"/>
            <a:ext cx="7192500" cy="1760100"/>
          </a:xfrm>
          <a:prstGeom prst="rect">
            <a:avLst/>
          </a:prstGeom>
          <a:noFill/>
          <a:ln cap="flat" cmpd="sng" w="9525">
            <a:solidFill>
              <a:srgbClr val="ED4F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7308825" y="1249550"/>
            <a:ext cx="18351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699"/>
                </a:solidFill>
              </a:rPr>
              <a:t>Wikidata call to get genes and the protein they encode</a:t>
            </a:r>
            <a:endParaRPr>
              <a:solidFill>
                <a:srgbClr val="006699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308825" y="3306950"/>
            <a:ext cx="18351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D4F46"/>
                </a:solidFill>
              </a:rPr>
              <a:t>GraphDB call to get drugs that interact with the encoded protein</a:t>
            </a:r>
            <a:endParaRPr>
              <a:solidFill>
                <a:srgbClr val="ED4F46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579600" y="2679756"/>
            <a:ext cx="1478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Resolve labels</a:t>
            </a:r>
            <a:endParaRPr>
              <a:solidFill>
                <a:srgbClr val="6AA84F"/>
              </a:solidFill>
            </a:endParaRPr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111625" y="5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7235775"/>
              </a:tblGrid>
              <a:tr h="23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?gene ?encodesProtein ?affectedByDrug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b="1" lang="en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https://query.wikidata.org/sparql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 b="1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wdt:P688 ?encodedProtein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?encodedProtein wdt:P352 </a:t>
                      </a:r>
                      <a:r>
                        <a:rPr b="1" lang="en">
                          <a:solidFill>
                            <a:srgbClr val="A64D79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?uniprotId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wikibase:label { bd:serviceParam wikibase:language "en".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?encodedProtein rdfs:label ?encodesProtein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rdfs:label ?gene . }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b="1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b="1" lang="en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http://graphdb.dumontierlab.com/repositories/ncats-red-kg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 b="1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?blProtein bl:id </a:t>
                      </a:r>
                      <a:r>
                        <a:rPr b="1" lang="en">
                          <a:solidFill>
                            <a:srgbClr val="A64D79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?uniprotId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?association a bl:ChemicalToGeneAssociation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bl:object ?blProtein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bl:subject [ bl:name ?affectedByDrug ]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Now the same but getting drug interactions for any genes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7"/>
          <p:cNvGraphicFramePr/>
          <p:nvPr/>
        </p:nvGraphicFramePr>
        <p:xfrm>
          <a:off x="111625" y="5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7235775"/>
              </a:tblGrid>
              <a:tr h="23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?gene ?encodesProtein ?affectedByDrug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https://query.wikidata.org/sparql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b="1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wdt:P688 ?encodedProtein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?encodedProtein wdt:P352 </a:t>
                      </a:r>
                      <a:r>
                        <a:rPr b="1" lang="en">
                          <a:solidFill>
                            <a:srgbClr val="A64D79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?uniprotId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wikibase:label { bd:serviceParam wikibase:language "en".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?encodedProtein rdfs:label ?encodesProtein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rdfs:label ?gene . }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20</a:t>
                      </a:r>
                      <a:endParaRPr b="1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http://graphdb.dumontierlab.com/repositories/ncats-red-kg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?blProtein bl:id </a:t>
                      </a:r>
                      <a:r>
                        <a:rPr b="1" lang="en">
                          <a:solidFill>
                            <a:srgbClr val="A64D79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?uniprotId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?association a bl:ChemicalToGeneAssociation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bl:object ?blProtein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bl:subject [ bl:name ?affectedByDrug ] . } }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02" name="Google Shape;202;p27"/>
          <p:cNvSpPr/>
          <p:nvPr/>
        </p:nvSpPr>
        <p:spPr>
          <a:xfrm>
            <a:off x="68300" y="1132375"/>
            <a:ext cx="7192500" cy="2339700"/>
          </a:xfrm>
          <a:prstGeom prst="rect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F54"/>
              </a:solidFill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143450" y="1439225"/>
            <a:ext cx="6930600" cy="17601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68625" y="3499500"/>
            <a:ext cx="7192500" cy="1492200"/>
          </a:xfrm>
          <a:prstGeom prst="rect">
            <a:avLst/>
          </a:prstGeom>
          <a:noFill/>
          <a:ln cap="flat" cmpd="sng" w="9525">
            <a:solidFill>
              <a:srgbClr val="ED4F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7308825" y="1173350"/>
            <a:ext cx="18351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699"/>
                </a:solidFill>
              </a:rPr>
              <a:t>Wikidata call to get genes and the protein they encode</a:t>
            </a:r>
            <a:endParaRPr>
              <a:solidFill>
                <a:srgbClr val="006699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7308825" y="3535550"/>
            <a:ext cx="18351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D4F46"/>
                </a:solidFill>
              </a:rPr>
              <a:t>GraphDB call to get drugs that interact with the encoded protein</a:t>
            </a:r>
            <a:endParaRPr>
              <a:solidFill>
                <a:srgbClr val="ED4F46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5290725" y="2869325"/>
            <a:ext cx="1865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Subquery with limit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-12175"/>
            <a:ext cx="85206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a subquery in the service call to avoid multiple call between services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and concat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528013" y="24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8087950"/>
              </a:tblGrid>
              <a:tr h="23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?country a dbo:Country .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?country dbp:iso31661Alpha ?isoCode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BIND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(uri(</a:t>
                      </a:r>
                      <a:r>
                        <a:rPr b="1"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concat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("http://country.com/", ?isoCode)) </a:t>
                      </a:r>
                      <a:r>
                        <a:rPr b="1"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?isoUri)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" name="Google Shape;64;p14"/>
          <p:cNvSpPr txBox="1"/>
          <p:nvPr/>
        </p:nvSpPr>
        <p:spPr>
          <a:xfrm>
            <a:off x="395150" y="701425"/>
            <a:ext cx="84855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Go to </a:t>
            </a:r>
            <a:r>
              <a:rPr b="1" lang="en" sz="2000" u="sng">
                <a:solidFill>
                  <a:schemeClr val="hlink"/>
                </a:solidFill>
                <a:hlinkClick r:id="rId3"/>
              </a:rPr>
              <a:t>http://yasgui.org/</a:t>
            </a:r>
            <a:r>
              <a:rPr b="1" lang="en" sz="2000"/>
              <a:t>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select the following endpoint: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http://dbpedia.org/sparql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define a new variable, concat concatenate 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URI out of countries ISO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 example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and group by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95150" y="1158625"/>
            <a:ext cx="8485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solutions by variable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get average GDP for all countries grouped by the currency they use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810388" y="23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7523225"/>
              </a:tblGrid>
              <a:tr h="23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?currency (AVG(xsd:integer(?gdp)) </a:t>
                      </a: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?avgGdp)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?country dbo:currency ?currency ;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dbp:gdpPppPerCapita ?gdp .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 BY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?currency </a:t>
                      </a: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desc(?avgGdp)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6"/>
          <p:cNvGraphicFramePr/>
          <p:nvPr/>
        </p:nvGraphicFramePr>
        <p:xfrm>
          <a:off x="1211625" y="253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7406325"/>
              </a:tblGrid>
              <a:tr h="18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wd: &lt;http://www.wikidata.org/entity/&gt;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wdt: &lt;http://www.wikidata.org/prop/direct/&gt;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wikibase: &lt;http://wikiba.se/ontology#&gt;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rdfs: &lt;http://www.w3.org/2000/01/rdf-schema#&gt;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bd: &lt;http://www.bigdata.com/rdf#&gt;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bl: &lt;http://w3id.org/biolink/vocab/&gt;</a:t>
                      </a:r>
                      <a:endParaRPr sz="18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endpoint and p</a:t>
            </a:r>
            <a:r>
              <a:rPr lang="en"/>
              <a:t>refixes to use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95150" y="1158625"/>
            <a:ext cx="8485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Go to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https://query.wikidata.org/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keep those prefixes: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151500" y="13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7737825"/>
              </a:tblGrid>
              <a:tr h="23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bl:Gene ;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bl:name ?geneLabel.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wdt:P688 ?encodedProtein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?encodedProtein wdt:P352 </a:t>
                      </a:r>
                      <a:r>
                        <a:rPr b="1" lang="en">
                          <a:solidFill>
                            <a:srgbClr val="A64D79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?uniprotId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wikibase:label { bd:serviceParam wikibase:language "en".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?encodedProtein rdfs:label ?encodesProtein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rdfs:label ?geneLabel . }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20</a:t>
                      </a:r>
                      <a:endParaRPr>
                        <a:solidFill>
                          <a:srgbClr val="00979D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395150" y="549025"/>
            <a:ext cx="8485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Return a graph specified by a template (build triples)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Generate type and bl:name triples for genes from Wikidata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51500" y="1433225"/>
            <a:ext cx="6836400" cy="11676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028775" y="1410600"/>
            <a:ext cx="21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Triples </a:t>
            </a:r>
            <a:r>
              <a:rPr b="1" lang="en">
                <a:solidFill>
                  <a:srgbClr val="741B47"/>
                </a:solidFill>
              </a:rPr>
              <a:t>to generate</a:t>
            </a:r>
            <a:endParaRPr b="1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Update: Insert data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95150" y="549025"/>
            <a:ext cx="8485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SPARQL to insert data into your triplestore!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7240525" y="2519450"/>
            <a:ext cx="19035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798700" y="2519450"/>
            <a:ext cx="20391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Insert this exact triple</a:t>
            </a:r>
            <a:endParaRPr b="1">
              <a:solidFill>
                <a:srgbClr val="1155CC"/>
              </a:solidFill>
            </a:endParaRPr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1065900" y="19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5283400"/>
              </a:tblGrid>
              <a:tr h="1984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bl: &lt;http://w3id.org/biolink/vocab/&gt;</a:t>
                      </a:r>
                      <a:b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 DATA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GRAPH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b="1" lang="en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http://graph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>
                          <a:solidFill>
                            <a:schemeClr val="accent5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&lt;http://whatever&gt;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bl:name "whatever"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} 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979D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7" name="Google Shape;97;p18"/>
          <p:cNvSpPr txBox="1"/>
          <p:nvPr/>
        </p:nvSpPr>
        <p:spPr>
          <a:xfrm>
            <a:off x="1065900" y="2519450"/>
            <a:ext cx="4641600" cy="6096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   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Update: Delete data</a:t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303900" y="20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7737825"/>
              </a:tblGrid>
              <a:tr h="23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bl: &lt;http://w3id.org/biolink/vocab/&gt;</a:t>
                      </a:r>
                      <a:b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DATA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GRAPH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http://graph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>
                          <a:solidFill>
                            <a:schemeClr val="accent5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&lt;http://whatever&gt;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bl:name "whatever" .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solidFill>
                          <a:srgbClr val="00979D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9"/>
          <p:cNvSpPr txBox="1"/>
          <p:nvPr/>
        </p:nvSpPr>
        <p:spPr>
          <a:xfrm>
            <a:off x="378050" y="859525"/>
            <a:ext cx="8485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delete particular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delete the bl:name statements for the genes we just created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03900" y="2643425"/>
            <a:ext cx="6953400" cy="8739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257300" y="2643425"/>
            <a:ext cx="18432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Delete this exact triple</a:t>
            </a:r>
            <a:endParaRPr b="1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Update: Insert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151500" y="9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7737825"/>
              </a:tblGrid>
              <a:tr h="23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GRAPH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b="1" lang="en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http://graph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bl:Gene ;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bl:name ?geneLabel.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} 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b="1" lang="en" u="sng">
                          <a:solidFill>
                            <a:schemeClr val="accent5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https://query.wikidata.org/sparql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wdt:P688 ?encodedProtein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?encodedProtein wdt:P352 </a:t>
                      </a:r>
                      <a:r>
                        <a:rPr b="1" lang="en">
                          <a:solidFill>
                            <a:srgbClr val="A64D79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?uniprotId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wikibase:label { bd:serviceParam wikibase:language "en".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?encodedProtein rdfs:label ?encodesProtein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rdfs:label ?geneLabel . }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20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}</a:t>
                      </a:r>
                      <a:endParaRPr>
                        <a:solidFill>
                          <a:srgbClr val="00979D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20"/>
          <p:cNvSpPr txBox="1"/>
          <p:nvPr/>
        </p:nvSpPr>
        <p:spPr>
          <a:xfrm>
            <a:off x="395150" y="549025"/>
            <a:ext cx="8485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as construct but directly insert triples into your triplestore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51500" y="2471650"/>
            <a:ext cx="6953400" cy="25956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  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7240525" y="2519450"/>
            <a:ext cx="19035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7104975" y="2477400"/>
            <a:ext cx="2039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Call to a remote SPARQL endpoint to get the data to insert in our triplestore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51500" y="976025"/>
            <a:ext cx="6953400" cy="14460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104975" y="953400"/>
            <a:ext cx="2039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Triples to insert in a graph 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30175" y="3027100"/>
            <a:ext cx="6538800" cy="17730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127200" y="2971300"/>
            <a:ext cx="20694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Subquery to limit to 20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151500" y="3233650"/>
            <a:ext cx="6953400" cy="11388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  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Update: Delete</a:t>
            </a:r>
            <a:endParaRPr/>
          </a:p>
        </p:txBody>
      </p:sp>
      <p:graphicFrame>
        <p:nvGraphicFramePr>
          <p:cNvPr id="127" name="Google Shape;127;p21"/>
          <p:cNvGraphicFramePr/>
          <p:nvPr/>
        </p:nvGraphicFramePr>
        <p:xfrm>
          <a:off x="151500" y="20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{7C85D64A-740A-4140-9A1D-C3F2053BF52C}</a:tableStyleId>
              </a:tblPr>
              <a:tblGrid>
                <a:gridCol w="7737825"/>
              </a:tblGrid>
              <a:tr h="234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GRAPH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http://graph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{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bl:name ?geneLabel.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} 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979D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b="1"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bl:Gene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?geneUri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bl:name ?geneLabel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00979D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21"/>
          <p:cNvSpPr txBox="1"/>
          <p:nvPr/>
        </p:nvSpPr>
        <p:spPr>
          <a:xfrm>
            <a:off x="395150" y="853825"/>
            <a:ext cx="8485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delete particular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delete the bl:name statements for the genes we just created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7240525" y="3586250"/>
            <a:ext cx="19035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7104975" y="3233650"/>
            <a:ext cx="2039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Based on the data retrieved in this where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51500" y="2042825"/>
            <a:ext cx="6953400" cy="1173300"/>
          </a:xfrm>
          <a:prstGeom prst="rect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104975" y="2020200"/>
            <a:ext cx="2039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Triple pattern to delete</a:t>
            </a:r>
            <a:endParaRPr b="1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