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0E9BD2-D397-48EE-BFE6-03058A30BBD4}">
  <a:tblStyle styleId="{CF0E9BD2-D397-48EE-BFE6-03058A30BBD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31" d="100"/>
          <a:sy n="231" d="100"/>
        </p:scale>
        <p:origin x="354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dbpedia.org/sparq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eba63381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eba6338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ec57ae79a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ec57ae79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f823bb3bd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f823bb3b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f823bb3bd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f823bb3b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cc4e5e89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cc4e5e89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eba63381f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eba63381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333333"/>
                </a:solidFill>
              </a:rPr>
              <a:t>Six properties need to be set.</a:t>
            </a:r>
            <a:endParaRPr sz="1200">
              <a:solidFill>
                <a:srgbClr val="333333"/>
              </a:solidFill>
            </a:endParaRPr>
          </a:p>
          <a:p>
            <a:pPr marL="457200" lvl="0" indent="-304800" algn="l" rtl="0">
              <a:lnSpc>
                <a:spcPct val="115000"/>
              </a:lnSpc>
              <a:spcBef>
                <a:spcPts val="1000"/>
              </a:spcBef>
              <a:spcAft>
                <a:spcPts val="0"/>
              </a:spcAft>
              <a:buClr>
                <a:srgbClr val="333333"/>
              </a:buClr>
              <a:buSzPts val="1200"/>
              <a:buChar char="●"/>
            </a:pPr>
            <a:r>
              <a:rPr lang="en" sz="1200">
                <a:solidFill>
                  <a:srgbClr val="333333"/>
                </a:solidFill>
              </a:rPr>
              <a:t>Each data source must be given an ID via the tag </a:t>
            </a:r>
            <a:r>
              <a:rPr lang="en" sz="1000">
                <a:solidFill>
                  <a:srgbClr val="333333"/>
                </a:solidFill>
                <a:highlight>
                  <a:srgbClr val="F7F7F7"/>
                </a:highlight>
                <a:latin typeface="Consolas"/>
                <a:ea typeface="Consolas"/>
                <a:cs typeface="Consolas"/>
                <a:sym typeface="Consolas"/>
              </a:rPr>
              <a:t>ID</a:t>
            </a:r>
            <a:r>
              <a:rPr lang="en" sz="1200">
                <a:solidFill>
                  <a:srgbClr val="333333"/>
                </a:solidFill>
              </a:rPr>
              <a:t>.</a:t>
            </a:r>
            <a:endParaRPr sz="1200">
              <a:solidFill>
                <a:srgbClr val="333333"/>
              </a:solidFill>
            </a:endParaRPr>
          </a:p>
          <a:p>
            <a:pPr marL="457200" lvl="0" indent="-304800" algn="l" rtl="0">
              <a:lnSpc>
                <a:spcPct val="115000"/>
              </a:lnSpc>
              <a:spcBef>
                <a:spcPts val="0"/>
              </a:spcBef>
              <a:spcAft>
                <a:spcPts val="0"/>
              </a:spcAft>
              <a:buClr>
                <a:srgbClr val="333333"/>
              </a:buClr>
              <a:buSzPts val="1200"/>
              <a:buChar char="●"/>
            </a:pPr>
            <a:r>
              <a:rPr lang="en" sz="1200">
                <a:solidFill>
                  <a:srgbClr val="333333"/>
                </a:solidFill>
              </a:rPr>
              <a:t>The endpoint of the data source needs to be explicated via the </a:t>
            </a:r>
            <a:r>
              <a:rPr lang="en" sz="1000">
                <a:solidFill>
                  <a:srgbClr val="333333"/>
                </a:solidFill>
                <a:highlight>
                  <a:srgbClr val="F7F7F7"/>
                </a:highlight>
                <a:latin typeface="Consolas"/>
                <a:ea typeface="Consolas"/>
                <a:cs typeface="Consolas"/>
                <a:sym typeface="Consolas"/>
              </a:rPr>
              <a:t>ENDPOINT</a:t>
            </a:r>
            <a:r>
              <a:rPr lang="en" sz="1200">
                <a:solidFill>
                  <a:srgbClr val="333333"/>
                </a:solidFill>
              </a:rPr>
              <a:t> tag.</a:t>
            </a:r>
            <a:endParaRPr sz="1200">
              <a:solidFill>
                <a:srgbClr val="333333"/>
              </a:solidFill>
            </a:endParaRPr>
          </a:p>
          <a:p>
            <a:pPr marL="914400" lvl="1" indent="-304800" algn="l" rtl="0">
              <a:lnSpc>
                <a:spcPct val="115000"/>
              </a:lnSpc>
              <a:spcBef>
                <a:spcPts val="0"/>
              </a:spcBef>
              <a:spcAft>
                <a:spcPts val="0"/>
              </a:spcAft>
              <a:buClr>
                <a:srgbClr val="333333"/>
              </a:buClr>
              <a:buSzPts val="1200"/>
              <a:buChar char="○"/>
            </a:pPr>
            <a:r>
              <a:rPr lang="en" sz="1200">
                <a:solidFill>
                  <a:srgbClr val="333333"/>
                </a:solidFill>
              </a:rPr>
              <a:t>If the data is to be queried from a SPARQL end point, the </a:t>
            </a:r>
            <a:r>
              <a:rPr lang="en" sz="1000">
                <a:solidFill>
                  <a:srgbClr val="333333"/>
                </a:solidFill>
                <a:highlight>
                  <a:srgbClr val="F7F7F7"/>
                </a:highlight>
                <a:latin typeface="Consolas"/>
                <a:ea typeface="Consolas"/>
                <a:cs typeface="Consolas"/>
                <a:sym typeface="Consolas"/>
              </a:rPr>
              <a:t>ENDPOINT</a:t>
            </a:r>
            <a:r>
              <a:rPr lang="en" sz="1200">
                <a:solidFill>
                  <a:srgbClr val="333333"/>
                </a:solidFill>
              </a:rPr>
              <a:t> tag must be set to the corresponding SPARQL endpoint URI.</a:t>
            </a:r>
            <a:endParaRPr sz="1200">
              <a:solidFill>
                <a:srgbClr val="333333"/>
              </a:solidFill>
            </a:endParaRPr>
          </a:p>
          <a:p>
            <a:pPr marL="914400" lvl="1" indent="-304800" algn="l" rtl="0">
              <a:lnSpc>
                <a:spcPct val="115000"/>
              </a:lnSpc>
              <a:spcBef>
                <a:spcPts val="0"/>
              </a:spcBef>
              <a:spcAft>
                <a:spcPts val="0"/>
              </a:spcAft>
              <a:buClr>
                <a:srgbClr val="333333"/>
              </a:buClr>
              <a:buSzPts val="1200"/>
              <a:buChar char="○"/>
            </a:pPr>
            <a:r>
              <a:rPr lang="en" sz="1200">
                <a:solidFill>
                  <a:srgbClr val="333333"/>
                </a:solidFill>
              </a:rPr>
              <a:t>In case the data is stored in a local file (CSV, N3, TURTLE, etc.), </a:t>
            </a:r>
            <a:r>
              <a:rPr lang="en" sz="1000">
                <a:solidFill>
                  <a:srgbClr val="333333"/>
                </a:solidFill>
                <a:highlight>
                  <a:srgbClr val="F7F7F7"/>
                </a:highlight>
                <a:latin typeface="Consolas"/>
                <a:ea typeface="Consolas"/>
                <a:cs typeface="Consolas"/>
                <a:sym typeface="Consolas"/>
              </a:rPr>
              <a:t>ENDPOINT</a:t>
            </a:r>
            <a:r>
              <a:rPr lang="en" sz="1200">
                <a:solidFill>
                  <a:srgbClr val="333333"/>
                </a:solidFill>
              </a:rPr>
              <a:t> tag must be set to the absolute path of the file containing the data.</a:t>
            </a:r>
            <a:endParaRPr sz="1200">
              <a:solidFill>
                <a:srgbClr val="333333"/>
              </a:solidFill>
            </a:endParaRPr>
          </a:p>
          <a:p>
            <a:pPr marL="457200" lvl="0" indent="-304800" algn="l" rtl="0">
              <a:lnSpc>
                <a:spcPct val="115000"/>
              </a:lnSpc>
              <a:spcBef>
                <a:spcPts val="0"/>
              </a:spcBef>
              <a:spcAft>
                <a:spcPts val="0"/>
              </a:spcAft>
              <a:buClr>
                <a:srgbClr val="333333"/>
              </a:buClr>
              <a:buSzPts val="1200"/>
              <a:buChar char="●"/>
            </a:pPr>
            <a:r>
              <a:rPr lang="en" sz="1200">
                <a:solidFill>
                  <a:srgbClr val="333333"/>
                </a:solidFill>
              </a:rPr>
              <a:t>The </a:t>
            </a:r>
            <a:r>
              <a:rPr lang="en" sz="1000">
                <a:solidFill>
                  <a:srgbClr val="333333"/>
                </a:solidFill>
                <a:highlight>
                  <a:srgbClr val="F7F7F7"/>
                </a:highlight>
                <a:latin typeface="Consolas"/>
                <a:ea typeface="Consolas"/>
                <a:cs typeface="Consolas"/>
                <a:sym typeface="Consolas"/>
              </a:rPr>
              <a:t>VAR</a:t>
            </a:r>
            <a:r>
              <a:rPr lang="en" sz="1200">
                <a:solidFill>
                  <a:srgbClr val="333333"/>
                </a:solidFill>
              </a:rPr>
              <a:t> tag describes the variable associated with the aformentioned endpoint. This variable is also used later, when specifying the metric used to link the entities retrieved from the source and target endpoints.</a:t>
            </a:r>
            <a:endParaRPr sz="1200">
              <a:solidFill>
                <a:srgbClr val="333333"/>
              </a:solidFill>
            </a:endParaRPr>
          </a:p>
          <a:p>
            <a:pPr marL="457200" lvl="0" indent="-304800" algn="l" rtl="0">
              <a:lnSpc>
                <a:spcPct val="115000"/>
              </a:lnSpc>
              <a:spcBef>
                <a:spcPts val="0"/>
              </a:spcBef>
              <a:spcAft>
                <a:spcPts val="0"/>
              </a:spcAft>
              <a:buClr>
                <a:srgbClr val="333333"/>
              </a:buClr>
              <a:buSzPts val="1200"/>
              <a:buChar char="●"/>
            </a:pPr>
            <a:r>
              <a:rPr lang="en" sz="1200">
                <a:solidFill>
                  <a:srgbClr val="333333"/>
                </a:solidFill>
              </a:rPr>
              <a:t>The fourth property is set via the </a:t>
            </a:r>
            <a:r>
              <a:rPr lang="en" sz="1000">
                <a:solidFill>
                  <a:srgbClr val="333333"/>
                </a:solidFill>
                <a:highlight>
                  <a:srgbClr val="F7F7F7"/>
                </a:highlight>
                <a:latin typeface="Consolas"/>
                <a:ea typeface="Consolas"/>
                <a:cs typeface="Consolas"/>
                <a:sym typeface="Consolas"/>
              </a:rPr>
              <a:t>PAGESIZE</a:t>
            </a:r>
            <a:r>
              <a:rPr lang="en" sz="1200">
                <a:solidFill>
                  <a:srgbClr val="333333"/>
                </a:solidFill>
              </a:rPr>
              <a:t> tag. This property must be set to the maximal number of triples returned by the SPARQL endpoint. For example, the </a:t>
            </a:r>
            <a:r>
              <a:rPr lang="en" sz="1200" u="sng">
                <a:solidFill>
                  <a:srgbClr val="4183C4"/>
                </a:solidFill>
                <a:hlinkClick r:id="rId3"/>
              </a:rPr>
              <a:t>DBpedia endpoint</a:t>
            </a:r>
            <a:r>
              <a:rPr lang="en" sz="1200">
                <a:solidFill>
                  <a:srgbClr val="333333"/>
                </a:solidFill>
              </a:rPr>
              <a:t>returns a maximum of 1000 triples for each query. LIMES' SPARQL module can still retrieve all relevant instances for the mapping even the value is set. If the SPARQL endpoint does not limit the number of triples it returns or if the input is a file, the value of </a:t>
            </a:r>
            <a:r>
              <a:rPr lang="en" sz="1000">
                <a:solidFill>
                  <a:srgbClr val="333333"/>
                </a:solidFill>
                <a:highlight>
                  <a:srgbClr val="F7F7F7"/>
                </a:highlight>
                <a:latin typeface="Consolas"/>
                <a:ea typeface="Consolas"/>
                <a:cs typeface="Consolas"/>
                <a:sym typeface="Consolas"/>
              </a:rPr>
              <a:t>PAGESIZE</a:t>
            </a:r>
            <a:r>
              <a:rPr lang="en" sz="1200">
                <a:solidFill>
                  <a:srgbClr val="333333"/>
                </a:solidFill>
              </a:rPr>
              <a:t> should be set to -1.</a:t>
            </a:r>
            <a:endParaRPr sz="1200">
              <a:solidFill>
                <a:srgbClr val="333333"/>
              </a:solidFill>
            </a:endParaRPr>
          </a:p>
          <a:p>
            <a:pPr marL="457200" lvl="0" indent="-304800" algn="l" rtl="0">
              <a:lnSpc>
                <a:spcPct val="115000"/>
              </a:lnSpc>
              <a:spcBef>
                <a:spcPts val="0"/>
              </a:spcBef>
              <a:spcAft>
                <a:spcPts val="0"/>
              </a:spcAft>
              <a:buClr>
                <a:srgbClr val="333333"/>
              </a:buClr>
              <a:buSzPts val="1200"/>
              <a:buChar char="●"/>
            </a:pPr>
            <a:r>
              <a:rPr lang="en" sz="1200">
                <a:solidFill>
                  <a:srgbClr val="333333"/>
                </a:solidFill>
              </a:rPr>
              <a:t>The restrictions on the queried data can be set via the </a:t>
            </a:r>
            <a:r>
              <a:rPr lang="en" sz="1000">
                <a:solidFill>
                  <a:srgbClr val="333333"/>
                </a:solidFill>
                <a:highlight>
                  <a:srgbClr val="F7F7F7"/>
                </a:highlight>
                <a:latin typeface="Consolas"/>
                <a:ea typeface="Consolas"/>
                <a:cs typeface="Consolas"/>
                <a:sym typeface="Consolas"/>
              </a:rPr>
              <a:t>RESTRICTION</a:t>
            </a:r>
            <a:r>
              <a:rPr lang="en" sz="1200">
                <a:solidFill>
                  <a:srgbClr val="333333"/>
                </a:solidFill>
              </a:rPr>
              <a:t> tag. This tag allows to constrain the entries that are retrieved the LIMES' query module. In this particular example, we only use instances of MESH concepts. Additionally, multiple </a:t>
            </a:r>
            <a:r>
              <a:rPr lang="en" sz="1000">
                <a:solidFill>
                  <a:srgbClr val="333333"/>
                </a:solidFill>
                <a:highlight>
                  <a:srgbClr val="F7F7F7"/>
                </a:highlight>
                <a:latin typeface="Consolas"/>
                <a:ea typeface="Consolas"/>
                <a:cs typeface="Consolas"/>
                <a:sym typeface="Consolas"/>
              </a:rPr>
              <a:t>RESTRICTION</a:t>
            </a:r>
            <a:r>
              <a:rPr lang="en" sz="1200">
                <a:solidFill>
                  <a:srgbClr val="333333"/>
                </a:solidFill>
              </a:rPr>
              <a:t> tags are allowed per data source.</a:t>
            </a:r>
            <a:endParaRPr sz="1200">
              <a:solidFill>
                <a:srgbClr val="333333"/>
              </a:solidFill>
            </a:endParaRPr>
          </a:p>
          <a:p>
            <a:pPr marL="457200" lvl="0" indent="-304800" algn="l" rtl="0">
              <a:lnSpc>
                <a:spcPct val="115000"/>
              </a:lnSpc>
              <a:spcBef>
                <a:spcPts val="0"/>
              </a:spcBef>
              <a:spcAft>
                <a:spcPts val="0"/>
              </a:spcAft>
              <a:buClr>
                <a:srgbClr val="333333"/>
              </a:buClr>
              <a:buSzPts val="1200"/>
              <a:buChar char="●"/>
            </a:pPr>
            <a:r>
              <a:rPr lang="en" sz="1200">
                <a:solidFill>
                  <a:srgbClr val="333333"/>
                </a:solidFill>
              </a:rPr>
              <a:t>The </a:t>
            </a:r>
            <a:r>
              <a:rPr lang="en" sz="1000">
                <a:solidFill>
                  <a:srgbClr val="333333"/>
                </a:solidFill>
                <a:highlight>
                  <a:srgbClr val="F7F7F7"/>
                </a:highlight>
                <a:latin typeface="Consolas"/>
                <a:ea typeface="Consolas"/>
                <a:cs typeface="Consolas"/>
                <a:sym typeface="Consolas"/>
              </a:rPr>
              <a:t>PROPERTY</a:t>
            </a:r>
            <a:r>
              <a:rPr lang="en" sz="1200">
                <a:solidFill>
                  <a:srgbClr val="333333"/>
                </a:solidFill>
              </a:rPr>
              <a:t> tag allows to specify the properties that will be used during the linking. It is important to note that the property tag can also be used to specify the preprocessing on the input data. For example, setting </a:t>
            </a:r>
            <a:r>
              <a:rPr lang="en" sz="1000">
                <a:solidFill>
                  <a:srgbClr val="333333"/>
                </a:solidFill>
                <a:highlight>
                  <a:srgbClr val="F7F7F7"/>
                </a:highlight>
                <a:latin typeface="Consolas"/>
                <a:ea typeface="Consolas"/>
                <a:cs typeface="Consolas"/>
                <a:sym typeface="Consolas"/>
              </a:rPr>
              <a:t>rdfs:label AS nolang</a:t>
            </a:r>
            <a:r>
              <a:rPr lang="en" sz="1200">
                <a:solidFill>
                  <a:srgbClr val="333333"/>
                </a:solidFill>
              </a:rPr>
              <a:t>, one can ensure that the language tags get removed from each </a:t>
            </a:r>
            <a:r>
              <a:rPr lang="en" sz="1000">
                <a:solidFill>
                  <a:srgbClr val="333333"/>
                </a:solidFill>
                <a:highlight>
                  <a:srgbClr val="F7F7F7"/>
                </a:highlight>
                <a:latin typeface="Consolas"/>
                <a:ea typeface="Consolas"/>
                <a:cs typeface="Consolas"/>
                <a:sym typeface="Consolas"/>
              </a:rPr>
              <a:t>rdfs:label</a:t>
            </a:r>
            <a:r>
              <a:rPr lang="en" sz="1200">
                <a:solidFill>
                  <a:srgbClr val="333333"/>
                </a:solidFill>
              </a:rPr>
              <a:t> before it is written in the cache. Pre-processing functions can be piped into one another by using </a:t>
            </a:r>
            <a:r>
              <a:rPr lang="en" sz="1000">
                <a:solidFill>
                  <a:srgbClr val="333333"/>
                </a:solidFill>
                <a:highlight>
                  <a:srgbClr val="F7F7F7"/>
                </a:highlight>
                <a:latin typeface="Consolas"/>
                <a:ea typeface="Consolas"/>
                <a:cs typeface="Consolas"/>
                <a:sym typeface="Consolas"/>
              </a:rPr>
              <a:t>-&gt;</a:t>
            </a:r>
            <a:r>
              <a:rPr lang="en" sz="1200">
                <a:solidFill>
                  <a:srgbClr val="333333"/>
                </a:solidFill>
              </a:rPr>
              <a:t>. For example, </a:t>
            </a:r>
            <a:r>
              <a:rPr lang="en" sz="1000">
                <a:solidFill>
                  <a:srgbClr val="333333"/>
                </a:solidFill>
                <a:highlight>
                  <a:srgbClr val="F7F7F7"/>
                </a:highlight>
                <a:latin typeface="Consolas"/>
                <a:ea typeface="Consolas"/>
                <a:cs typeface="Consolas"/>
                <a:sym typeface="Consolas"/>
              </a:rPr>
              <a:t>rdfs:label AS nolang-&gt;lowercase</a:t>
            </a:r>
            <a:r>
              <a:rPr lang="en" sz="1200">
                <a:solidFill>
                  <a:srgbClr val="333333"/>
                </a:solidFill>
              </a:rPr>
              <a:t> will compute </a:t>
            </a:r>
            <a:r>
              <a:rPr lang="en" sz="1000">
                <a:solidFill>
                  <a:srgbClr val="333333"/>
                </a:solidFill>
                <a:highlight>
                  <a:srgbClr val="F7F7F7"/>
                </a:highlight>
                <a:latin typeface="Consolas"/>
                <a:ea typeface="Consolas"/>
                <a:cs typeface="Consolas"/>
                <a:sym typeface="Consolas"/>
              </a:rPr>
              <a:t>lowercase(nolang(rdfs:label))</a:t>
            </a:r>
            <a:r>
              <a:rPr lang="en" sz="1200">
                <a:solidFill>
                  <a:srgbClr val="333333"/>
                </a:solidFill>
              </a:rPr>
              <a:t>. If you are not sure if all your entities have a certain property you can use the </a:t>
            </a:r>
            <a:r>
              <a:rPr lang="en" sz="1000">
                <a:solidFill>
                  <a:srgbClr val="333333"/>
                </a:solidFill>
                <a:highlight>
                  <a:srgbClr val="F7F7F7"/>
                </a:highlight>
                <a:latin typeface="Consolas"/>
                <a:ea typeface="Consolas"/>
                <a:cs typeface="Consolas"/>
                <a:sym typeface="Consolas"/>
              </a:rPr>
              <a:t>OPTIONAL_PROPERTY</a:t>
            </a:r>
            <a:r>
              <a:rPr lang="en" sz="1200">
                <a:solidFill>
                  <a:srgbClr val="333333"/>
                </a:solidFill>
              </a:rPr>
              <a:t> tag instead of </a:t>
            </a:r>
            <a:r>
              <a:rPr lang="en" sz="1000">
                <a:solidFill>
                  <a:srgbClr val="333333"/>
                </a:solidFill>
                <a:highlight>
                  <a:srgbClr val="F7F7F7"/>
                </a:highlight>
                <a:latin typeface="Consolas"/>
                <a:ea typeface="Consolas"/>
                <a:cs typeface="Consolas"/>
                <a:sym typeface="Consolas"/>
              </a:rPr>
              <a:t>PROPERTY</a:t>
            </a:r>
            <a:r>
              <a:rPr lang="en" sz="1200">
                <a:solidFill>
                  <a:srgbClr val="333333"/>
                </a:solidFill>
              </a:rPr>
              <a:t>. Additionally, multiple </a:t>
            </a:r>
            <a:r>
              <a:rPr lang="en" sz="1000">
                <a:solidFill>
                  <a:srgbClr val="333333"/>
                </a:solidFill>
                <a:highlight>
                  <a:srgbClr val="F7F7F7"/>
                </a:highlight>
                <a:latin typeface="Consolas"/>
                <a:ea typeface="Consolas"/>
                <a:cs typeface="Consolas"/>
                <a:sym typeface="Consolas"/>
              </a:rPr>
              <a:t>PROPERTY</a:t>
            </a:r>
            <a:r>
              <a:rPr lang="en" sz="1200">
                <a:solidFill>
                  <a:srgbClr val="333333"/>
                </a:solidFill>
              </a:rPr>
              <a:t> tags are allowed per data source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ec57ae79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ec57ae79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ec57ae79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ec57ae79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333333"/>
              </a:buClr>
              <a:buSzPts val="1200"/>
              <a:buChar char="●"/>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ec57ae79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ec57ae79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200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ec57ae79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ec57ae79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200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ec57ae79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ec57ae79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200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f007236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f007236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ec57ae79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ec57ae79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200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ec57ae79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ec57ae79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SPARQL Query for interlinking</a:t>
            </a:r>
            <a:endParaRPr/>
          </a:p>
          <a:p>
            <a:pPr marL="0" lvl="0" indent="0" algn="l" rtl="0">
              <a:lnSpc>
                <a:spcPct val="115000"/>
              </a:lnSpc>
              <a:spcBef>
                <a:spcPts val="2000"/>
              </a:spcBef>
              <a:spcAft>
                <a:spcPts val="200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eba63381f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eba63381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f823bb3bd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f823bb3bd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333333"/>
              </a:buClr>
              <a:buSzPts val="1200"/>
              <a:buChar char="●"/>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eba63381f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eba63381f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eca1c398b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eca1c398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cc4e5e893_7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cc4e5e893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cc4e5e89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cc4e5e89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working:   FILTER (lang(?countryName) = "nl"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cc4e5e89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cc4e5e8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eca1c398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eca1c398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f823bb3bd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f823bb3b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eca1c398b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eca1c398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eba63381f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eba63381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it on an aggregate: it is where it is more interesting to optimize the query (do first the limit, then the order by)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eca1c398b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eca1c398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4eba63381f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4eba63381f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f823bb3bd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f823bb3b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f823bb3b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f823bb3b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DBpedia is nucleus of LOD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ec57ae79a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ec57ae79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a:solidFill>
                  <a:schemeClr val="dk2"/>
                </a:solidFill>
              </a:rPr>
              <a:t>namespaces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f823bb3bd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f823bb3bd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f823bb3bd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f823bb3b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f823bb3bd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f823bb3bd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aksw.org/Projects/LIMES.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emmf.ag-nbi.de/doc/index.html" TargetMode="External"/><Relationship Id="rId5" Type="http://schemas.openxmlformats.org/officeDocument/2006/relationships/hyperlink" Target="https://www.topquadrant.com/tools/ide-topbraid-composer-maestro-edition/" TargetMode="External"/><Relationship Id="rId4" Type="http://schemas.openxmlformats.org/officeDocument/2006/relationships/hyperlink" Target="http://wifo5-03.informatik.uni-mannheim.de/bizer/pub/VolzBizerGaedkeKobilarov-ISWC2009-Silk.pd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ice-group/LIMES/release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tinyurl.com/y2rghjs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linkeddatabook.com/editions/1.0/"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wifo5-03.informatik.uni-mannheim.de/bizer/pub/LinkedDataTutorial/" TargetMode="External"/><Relationship Id="rId5" Type="http://schemas.openxmlformats.org/officeDocument/2006/relationships/hyperlink" Target="https://wiki.dbpedia.org/services-resources/interlinking" TargetMode="External"/><Relationship Id="rId4" Type="http://schemas.openxmlformats.org/officeDocument/2006/relationships/hyperlink" Target="https://www.w3.org/2009/12/rdf-ws/papers/ws21"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dbpedia.org/sparql"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dbpedia.org/ontology/PopulatedPlace/areaTotal"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dbpedia.org/ontology/PopulatedPlace/areaTotal"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w3.org/TR/sparql11-query/"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lod-cloud.n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orldbank.org/India"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dbpedia.org/resource/India" TargetMode="External"/><Relationship Id="rId4" Type="http://schemas.openxmlformats.org/officeDocument/2006/relationships/hyperlink" Target="http://www.w3.org/2002/07/owl#sameA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w3.org/TR/swbp-skos-core-spec/"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4967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Building &amp; Mining Knowledge Graphs</a:t>
            </a:r>
            <a:endParaRPr sz="3600"/>
          </a:p>
        </p:txBody>
      </p:sp>
      <p:sp>
        <p:nvSpPr>
          <p:cNvPr id="55" name="Google Shape;55;p13"/>
          <p:cNvSpPr txBox="1"/>
          <p:nvPr/>
        </p:nvSpPr>
        <p:spPr>
          <a:xfrm>
            <a:off x="3718950" y="2342275"/>
            <a:ext cx="1706100" cy="4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(KEN4256)</a:t>
            </a:r>
            <a:endParaRPr sz="2400"/>
          </a:p>
        </p:txBody>
      </p:sp>
      <p:pic>
        <p:nvPicPr>
          <p:cNvPr id="56" name="Google Shape;56;p13"/>
          <p:cNvPicPr preferRelativeResize="0"/>
          <p:nvPr/>
        </p:nvPicPr>
        <p:blipFill>
          <a:blip r:embed="rId3">
            <a:alphaModFix/>
          </a:blip>
          <a:stretch>
            <a:fillRect/>
          </a:stretch>
        </p:blipFill>
        <p:spPr>
          <a:xfrm>
            <a:off x="140000" y="4152875"/>
            <a:ext cx="2631759" cy="850750"/>
          </a:xfrm>
          <a:prstGeom prst="rect">
            <a:avLst/>
          </a:prstGeom>
          <a:noFill/>
          <a:ln>
            <a:noFill/>
          </a:ln>
        </p:spPr>
      </p:pic>
      <p:sp>
        <p:nvSpPr>
          <p:cNvPr id="57" name="Google Shape;57;p13"/>
          <p:cNvSpPr txBox="1"/>
          <p:nvPr/>
        </p:nvSpPr>
        <p:spPr>
          <a:xfrm>
            <a:off x="311700" y="3117725"/>
            <a:ext cx="8520600" cy="40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9900"/>
                </a:solidFill>
              </a:rPr>
              <a:t>Lab 5: Interlinking and Advanced Querying</a:t>
            </a:r>
            <a:endParaRPr sz="2400">
              <a:solidFill>
                <a:srgbClr val="FF9900"/>
              </a:solidFill>
            </a:endParaRPr>
          </a:p>
          <a:p>
            <a:pPr marL="0" lvl="0" indent="0" algn="ctr" rtl="0">
              <a:spcBef>
                <a:spcPts val="0"/>
              </a:spcBef>
              <a:spcAft>
                <a:spcPts val="0"/>
              </a:spcAft>
              <a:buNone/>
            </a:pPr>
            <a:r>
              <a:rPr lang="en" sz="2400">
                <a:solidFill>
                  <a:srgbClr val="FF9900"/>
                </a:solidFill>
              </a:rPr>
              <a:t>Amrapali Zaveri, Vincent Emonet </a:t>
            </a:r>
            <a:endParaRPr sz="2400">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p:nvPr/>
        </p:nvSpPr>
        <p:spPr>
          <a:xfrm>
            <a:off x="628550" y="1965350"/>
            <a:ext cx="8206500" cy="10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rgbClr val="073763"/>
                </a:solidFill>
              </a:rPr>
              <a:t>Automatic Interlinking</a:t>
            </a:r>
            <a:endParaRPr sz="4800">
              <a:solidFill>
                <a:srgbClr val="07376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 Discovery - Similarity-based Approaches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Goal</a:t>
            </a:r>
            <a:r>
              <a:rPr lang="en"/>
              <a:t>: Discover related entities across knowledge bases</a:t>
            </a:r>
            <a:endParaRPr/>
          </a:p>
          <a:p>
            <a:pPr marL="457200" lvl="0" indent="-342900" algn="l" rtl="0">
              <a:spcBef>
                <a:spcPts val="1600"/>
              </a:spcBef>
              <a:spcAft>
                <a:spcPts val="0"/>
              </a:spcAft>
              <a:buSzPts val="1800"/>
              <a:buChar char="●"/>
            </a:pPr>
            <a:r>
              <a:rPr lang="en"/>
              <a:t>Use similarity-based linkage heuristics, which may compare multiple properties of the entities that are to be interlinked as well as properties of related entities</a:t>
            </a:r>
            <a:endParaRPr/>
          </a:p>
          <a:p>
            <a:pPr marL="0" lvl="0" indent="0" algn="l" rtl="0">
              <a:spcBef>
                <a:spcPts val="1600"/>
              </a:spcBef>
              <a:spcAft>
                <a:spcPts val="0"/>
              </a:spcAft>
              <a:buNone/>
            </a:pPr>
            <a:r>
              <a:rPr lang="en" i="1"/>
              <a:t>Example</a:t>
            </a:r>
            <a:r>
              <a:rPr lang="en"/>
              <a:t>: Linking entities in GeoNames and DBpedia by comparing </a:t>
            </a:r>
            <a:endParaRPr/>
          </a:p>
          <a:p>
            <a:pPr marL="457200" lvl="0" indent="-342900" algn="l" rtl="0">
              <a:spcBef>
                <a:spcPts val="1600"/>
              </a:spcBef>
              <a:spcAft>
                <a:spcPts val="0"/>
              </a:spcAft>
              <a:buSzPts val="1800"/>
              <a:buChar char="●"/>
            </a:pPr>
            <a:r>
              <a:rPr lang="en"/>
              <a:t>the </a:t>
            </a:r>
            <a:r>
              <a:rPr lang="en" b="1"/>
              <a:t>names of places</a:t>
            </a:r>
            <a:r>
              <a:rPr lang="en"/>
              <a:t> using a string similarity function</a:t>
            </a:r>
            <a:endParaRPr/>
          </a:p>
          <a:p>
            <a:pPr marL="457200" lvl="0" indent="-342900" algn="l" rtl="0">
              <a:spcBef>
                <a:spcPts val="0"/>
              </a:spcBef>
              <a:spcAft>
                <a:spcPts val="0"/>
              </a:spcAft>
              <a:buSzPts val="1800"/>
              <a:buChar char="●"/>
            </a:pPr>
            <a:r>
              <a:rPr lang="en"/>
              <a:t>longitude and latitude values using a geographic matcher</a:t>
            </a:r>
            <a:endParaRPr/>
          </a:p>
          <a:p>
            <a:pPr marL="457200" lvl="0" indent="-342900" algn="l" rtl="0">
              <a:spcBef>
                <a:spcPts val="0"/>
              </a:spcBef>
              <a:spcAft>
                <a:spcPts val="0"/>
              </a:spcAft>
              <a:buSzPts val="1800"/>
              <a:buChar char="●"/>
            </a:pPr>
            <a:r>
              <a:rPr lang="en"/>
              <a:t>name of the country in which the places are located</a:t>
            </a:r>
            <a:endParaRPr/>
          </a:p>
          <a:p>
            <a:pPr marL="457200" lvl="0" indent="-342900" algn="l" rtl="0">
              <a:spcBef>
                <a:spcPts val="0"/>
              </a:spcBef>
              <a:spcAft>
                <a:spcPts val="0"/>
              </a:spcAft>
              <a:buSzPts val="1800"/>
              <a:buChar char="●"/>
            </a:pPr>
            <a:r>
              <a:rPr lang="en"/>
              <a:t>population count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 Discovery Tools</a:t>
            </a:r>
            <a:endParaRPr/>
          </a:p>
        </p:txBody>
      </p:sp>
      <p:sp>
        <p:nvSpPr>
          <p:cNvPr id="122" name="Google Shape;122;p24"/>
          <p:cNvSpPr txBox="1">
            <a:spLocks noGrp="1"/>
          </p:cNvSpPr>
          <p:nvPr>
            <p:ph type="body" idx="1"/>
          </p:nvPr>
        </p:nvSpPr>
        <p:spPr>
          <a:xfrm>
            <a:off x="311700" y="11035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u="sng">
                <a:solidFill>
                  <a:schemeClr val="hlink"/>
                </a:solidFill>
                <a:hlinkClick r:id="rId3"/>
              </a:rPr>
              <a:t>LIMES</a:t>
            </a:r>
            <a:r>
              <a:rPr lang="en"/>
              <a:t> – Link Discovery Framework for Metric Spaces provides time-efficient approaches for discovery and computing the results of link specifications.</a:t>
            </a:r>
            <a:endParaRPr/>
          </a:p>
          <a:p>
            <a:pPr marL="457200" lvl="0" indent="-342900" algn="l" rtl="0">
              <a:spcBef>
                <a:spcPts val="0"/>
              </a:spcBef>
              <a:spcAft>
                <a:spcPts val="0"/>
              </a:spcAft>
              <a:buSzPts val="1800"/>
              <a:buChar char="●"/>
            </a:pPr>
            <a:r>
              <a:rPr lang="en" b="1" u="sng">
                <a:solidFill>
                  <a:schemeClr val="hlink"/>
                </a:solidFill>
                <a:hlinkClick r:id="rId4"/>
              </a:rPr>
              <a:t>Silk</a:t>
            </a:r>
            <a:r>
              <a:rPr lang="en"/>
              <a:t> - A Link Discovery Framework for the Web of Data tool for discovering relationships between data items within different Linked Data sources. Data publishers can use Silk to set RDF links from their data sources to other data sources on the Web.</a:t>
            </a:r>
            <a:endParaRPr/>
          </a:p>
          <a:p>
            <a:pPr marL="457200" lvl="0" indent="-342900" algn="l" rtl="0">
              <a:spcBef>
                <a:spcPts val="0"/>
              </a:spcBef>
              <a:spcAft>
                <a:spcPts val="0"/>
              </a:spcAft>
              <a:buSzPts val="1800"/>
              <a:buChar char="●"/>
            </a:pPr>
            <a:r>
              <a:rPr lang="en" b="1" u="sng">
                <a:solidFill>
                  <a:schemeClr val="hlink"/>
                </a:solidFill>
                <a:hlinkClick r:id="rId5"/>
              </a:rPr>
              <a:t>TopBraid Composer</a:t>
            </a:r>
            <a:r>
              <a:rPr lang="en"/>
              <a:t> (ontology editor made by TopQuadrant) has a wizard for linking ontology instances to corresponding DBpedia concepts.</a:t>
            </a:r>
            <a:endParaRPr/>
          </a:p>
          <a:p>
            <a:pPr marL="457200" lvl="0" indent="-342900" algn="l" rtl="0">
              <a:spcBef>
                <a:spcPts val="0"/>
              </a:spcBef>
              <a:spcAft>
                <a:spcPts val="0"/>
              </a:spcAft>
              <a:buSzPts val="1800"/>
              <a:buChar char="●"/>
            </a:pPr>
            <a:r>
              <a:rPr lang="en" b="1" u="sng">
                <a:solidFill>
                  <a:schemeClr val="hlink"/>
                </a:solidFill>
                <a:hlinkClick r:id="rId6"/>
              </a:rPr>
              <a:t>SemMF</a:t>
            </a:r>
            <a:r>
              <a:rPr lang="en"/>
              <a:t> is a framework for calculating semantic similarity between objects that are represented as arbitrary RDF graphs. The framework allows taxonomic and non-taxonomic concept matching techniques to be applied to selected object properties.</a:t>
            </a:r>
            <a:r>
              <a:rPr lang="en" b="1"/>
              <a:t/>
            </a:r>
            <a:br>
              <a:rPr lang="en" b="1"/>
            </a:br>
            <a:r>
              <a:rPr lang="en" b="1"/>
              <a:t/>
            </a:r>
            <a:br>
              <a:rPr lang="en" b="1"/>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Interlinking using LIMES tool </a:t>
            </a:r>
            <a:endParaRPr/>
          </a:p>
          <a:p>
            <a:pPr marL="0" lvl="0" indent="0" algn="l" rtl="0">
              <a:spcBef>
                <a:spcPts val="0"/>
              </a:spcBef>
              <a:spcAft>
                <a:spcPts val="0"/>
              </a:spcAft>
              <a:buNone/>
            </a:pPr>
            <a:r>
              <a:rPr lang="en"/>
              <a:t>(</a:t>
            </a:r>
            <a:r>
              <a:rPr lang="en" b="1"/>
              <a:t>Li</a:t>
            </a:r>
            <a:r>
              <a:rPr lang="en"/>
              <a:t>nk Discovery Framework for </a:t>
            </a:r>
            <a:r>
              <a:rPr lang="en" b="1"/>
              <a:t>Me</a:t>
            </a:r>
            <a:r>
              <a:rPr lang="en"/>
              <a:t>tric </a:t>
            </a:r>
            <a:r>
              <a:rPr lang="en" b="1"/>
              <a:t>S</a:t>
            </a:r>
            <a:r>
              <a:rPr lang="en"/>
              <a:t>paces)</a:t>
            </a:r>
            <a:endParaRPr/>
          </a:p>
          <a:p>
            <a:pPr marL="0" lvl="0" indent="0" algn="l" rtl="0">
              <a:spcBef>
                <a:spcPts val="0"/>
              </a:spcBef>
              <a:spcAft>
                <a:spcPts val="0"/>
              </a:spcAft>
              <a:buNone/>
            </a:pPr>
            <a:endParaRPr/>
          </a:p>
        </p:txBody>
      </p:sp>
      <p:sp>
        <p:nvSpPr>
          <p:cNvPr id="135" name="Google Shape;135;p26"/>
          <p:cNvSpPr txBox="1">
            <a:spLocks noGrp="1"/>
          </p:cNvSpPr>
          <p:nvPr>
            <p:ph type="body" idx="1"/>
          </p:nvPr>
        </p:nvSpPr>
        <p:spPr>
          <a:xfrm>
            <a:off x="311700" y="1760625"/>
            <a:ext cx="8520600" cy="2151900"/>
          </a:xfrm>
          <a:prstGeom prst="rect">
            <a:avLst/>
          </a:prstGeom>
        </p:spPr>
        <p:txBody>
          <a:bodyPr spcFirstLastPara="1" wrap="square" lIns="91425" tIns="91425" rIns="91425" bIns="91425" anchor="t" anchorCtr="0">
            <a:noAutofit/>
          </a:bodyPr>
          <a:lstStyle/>
          <a:p>
            <a:pPr marL="0" marR="152400" lvl="0" indent="0" algn="l" rtl="0">
              <a:spcBef>
                <a:spcPts val="1500"/>
              </a:spcBef>
              <a:spcAft>
                <a:spcPts val="0"/>
              </a:spcAft>
              <a:buNone/>
            </a:pPr>
            <a:r>
              <a:rPr lang="en" u="sng" dirty="0" smtClean="0">
                <a:solidFill>
                  <a:schemeClr val="hlink"/>
                </a:solidFill>
                <a:latin typeface="Verdana"/>
                <a:ea typeface="Verdana"/>
                <a:cs typeface="Verdana"/>
                <a:sym typeface="Verdana"/>
                <a:hlinkClick r:id="rId3"/>
              </a:rPr>
              <a:t>https</a:t>
            </a:r>
            <a:r>
              <a:rPr lang="en" u="sng" dirty="0">
                <a:solidFill>
                  <a:schemeClr val="hlink"/>
                </a:solidFill>
                <a:latin typeface="Verdana"/>
                <a:ea typeface="Verdana"/>
                <a:cs typeface="Verdana"/>
                <a:sym typeface="Verdana"/>
                <a:hlinkClick r:id="rId3"/>
              </a:rPr>
              <a:t>://github.com/dice-group/LIMES/releases</a:t>
            </a:r>
            <a:r>
              <a:rPr lang="en" dirty="0">
                <a:latin typeface="Verdana"/>
                <a:ea typeface="Verdana"/>
                <a:cs typeface="Verdana"/>
                <a:sym typeface="Verdana"/>
              </a:rPr>
              <a:t> download JAR </a:t>
            </a:r>
            <a:r>
              <a:rPr lang="en" dirty="0" smtClean="0">
                <a:latin typeface="Verdana"/>
                <a:ea typeface="Verdana"/>
                <a:cs typeface="Verdana"/>
                <a:sym typeface="Verdana"/>
              </a:rPr>
              <a:t>file</a:t>
            </a:r>
            <a:endParaRPr dirty="0">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Configuration File</a:t>
            </a:r>
            <a:endParaRPr/>
          </a:p>
        </p:txBody>
      </p:sp>
      <p:sp>
        <p:nvSpPr>
          <p:cNvPr id="141" name="Google Shape;14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152400" lvl="0" indent="0" algn="l" rtl="0">
              <a:spcBef>
                <a:spcPts val="0"/>
              </a:spcBef>
              <a:spcAft>
                <a:spcPts val="0"/>
              </a:spcAft>
              <a:buNone/>
            </a:pPr>
            <a:r>
              <a:rPr lang="en"/>
              <a:t>Metadata</a:t>
            </a:r>
            <a:endParaRPr sz="1000">
              <a:solidFill>
                <a:srgbClr val="333333"/>
              </a:solidFill>
              <a:highlight>
                <a:srgbClr val="F7F7F7"/>
              </a:highlight>
              <a:latin typeface="Consolas"/>
              <a:ea typeface="Consolas"/>
              <a:cs typeface="Consolas"/>
              <a:sym typeface="Consolas"/>
            </a:endParaRPr>
          </a:p>
          <a:p>
            <a:pPr marL="0" marR="152400" lvl="0" indent="0" algn="l" rtl="0">
              <a:spcBef>
                <a:spcPts val="1500"/>
              </a:spcBef>
              <a:spcAft>
                <a:spcPts val="0"/>
              </a:spcAft>
              <a:buNone/>
            </a:pPr>
            <a:r>
              <a:rPr lang="en" sz="1400">
                <a:solidFill>
                  <a:srgbClr val="333333"/>
                </a:solidFill>
                <a:highlight>
                  <a:srgbClr val="F7F7F7"/>
                </a:highlight>
                <a:latin typeface="Consolas"/>
                <a:ea typeface="Consolas"/>
                <a:cs typeface="Consolas"/>
                <a:sym typeface="Consolas"/>
              </a:rPr>
              <a:t>&lt;?xml version=</a:t>
            </a:r>
            <a:r>
              <a:rPr lang="en" sz="1400">
                <a:solidFill>
                  <a:srgbClr val="718C00"/>
                </a:solidFill>
                <a:highlight>
                  <a:srgbClr val="F7F7F7"/>
                </a:highlight>
                <a:latin typeface="Consolas"/>
                <a:ea typeface="Consolas"/>
                <a:cs typeface="Consolas"/>
                <a:sym typeface="Consolas"/>
              </a:rPr>
              <a:t>"1.0"</a:t>
            </a:r>
            <a:r>
              <a:rPr lang="en" sz="1400">
                <a:solidFill>
                  <a:srgbClr val="333333"/>
                </a:solidFill>
                <a:highlight>
                  <a:srgbClr val="F7F7F7"/>
                </a:highlight>
                <a:latin typeface="Consolas"/>
                <a:ea typeface="Consolas"/>
                <a:cs typeface="Consolas"/>
                <a:sym typeface="Consolas"/>
              </a:rPr>
              <a:t> encoding=</a:t>
            </a:r>
            <a:r>
              <a:rPr lang="en" sz="1400">
                <a:solidFill>
                  <a:srgbClr val="718C00"/>
                </a:solidFill>
                <a:highlight>
                  <a:srgbClr val="F7F7F7"/>
                </a:highlight>
                <a:latin typeface="Consolas"/>
                <a:ea typeface="Consolas"/>
                <a:cs typeface="Consolas"/>
                <a:sym typeface="Consolas"/>
              </a:rPr>
              <a:t>"UTF-8"</a:t>
            </a:r>
            <a:r>
              <a:rPr lang="en" sz="1400">
                <a:solidFill>
                  <a:srgbClr val="333333"/>
                </a:solidFill>
                <a:highlight>
                  <a:srgbClr val="F7F7F7"/>
                </a:highlight>
                <a:latin typeface="Consolas"/>
                <a:ea typeface="Consolas"/>
                <a:cs typeface="Consolas"/>
                <a:sym typeface="Consolas"/>
              </a:rPr>
              <a:t>?&gt;</a:t>
            </a:r>
            <a:br>
              <a:rPr lang="en" sz="1400">
                <a:solidFill>
                  <a:srgbClr val="333333"/>
                </a:solidFill>
                <a:highlight>
                  <a:srgbClr val="F7F7F7"/>
                </a:highlight>
                <a:latin typeface="Consolas"/>
                <a:ea typeface="Consolas"/>
                <a:cs typeface="Consolas"/>
                <a:sym typeface="Consolas"/>
              </a:rPr>
            </a:br>
            <a:r>
              <a:rPr lang="en" sz="1400">
                <a:solidFill>
                  <a:srgbClr val="333333"/>
                </a:solidFill>
                <a:highlight>
                  <a:srgbClr val="F7F7F7"/>
                </a:highlight>
                <a:latin typeface="Consolas"/>
                <a:ea typeface="Consolas"/>
                <a:cs typeface="Consolas"/>
                <a:sym typeface="Consolas"/>
              </a:rPr>
              <a:t>&lt;!DOCTYPE LIMES SYSTEM "limes.dtd"&gt;</a:t>
            </a:r>
            <a:br>
              <a:rPr lang="en" sz="1400">
                <a:solidFill>
                  <a:srgbClr val="333333"/>
                </a:solidFill>
                <a:highlight>
                  <a:srgbClr val="F7F7F7"/>
                </a:highlight>
                <a:latin typeface="Consolas"/>
                <a:ea typeface="Consolas"/>
                <a:cs typeface="Consolas"/>
                <a:sym typeface="Consolas"/>
              </a:rPr>
            </a:br>
            <a:r>
              <a:rPr lang="en" sz="1400">
                <a:solidFill>
                  <a:srgbClr val="C82829"/>
                </a:solidFill>
                <a:highlight>
                  <a:srgbClr val="F7F7F7"/>
                </a:highlight>
                <a:latin typeface="Consolas"/>
                <a:ea typeface="Consolas"/>
                <a:cs typeface="Consolas"/>
                <a:sym typeface="Consolas"/>
              </a:rPr>
              <a:t>&lt;LIMES&gt;</a:t>
            </a:r>
            <a:endParaRPr sz="1400">
              <a:solidFill>
                <a:srgbClr val="C82829"/>
              </a:solidFill>
              <a:highlight>
                <a:srgbClr val="F7F7F7"/>
              </a:highlight>
              <a:latin typeface="Consolas"/>
              <a:ea typeface="Consolas"/>
              <a:cs typeface="Consolas"/>
              <a:sym typeface="Consolas"/>
            </a:endParaRPr>
          </a:p>
          <a:p>
            <a:pPr marL="0" marR="152400" lvl="0" indent="0" algn="l" rtl="0">
              <a:spcBef>
                <a:spcPts val="1500"/>
              </a:spcBef>
              <a:spcAft>
                <a:spcPts val="0"/>
              </a:spcAft>
              <a:buNone/>
            </a:pPr>
            <a:r>
              <a:rPr lang="en"/>
              <a:t>Prefixes</a:t>
            </a:r>
            <a:endParaRPr/>
          </a:p>
          <a:p>
            <a:pPr marL="152400" marR="152400" lvl="0" indent="0" algn="l" rtl="0">
              <a:spcBef>
                <a:spcPts val="1500"/>
              </a:spcBef>
              <a:spcAft>
                <a:spcPts val="0"/>
              </a:spcAft>
              <a:buNone/>
            </a:pPr>
            <a:r>
              <a:rPr lang="en" sz="1400">
                <a:solidFill>
                  <a:srgbClr val="C82829"/>
                </a:solidFill>
                <a:highlight>
                  <a:srgbClr val="F7F7F7"/>
                </a:highlight>
                <a:latin typeface="Consolas"/>
                <a:ea typeface="Consolas"/>
                <a:cs typeface="Consolas"/>
                <a:sym typeface="Consolas"/>
              </a:rPr>
              <a:t>&lt;PREFIX&gt;</a:t>
            </a:r>
            <a:r>
              <a:rPr lang="en" sz="1400">
                <a:solidFill>
                  <a:srgbClr val="333333"/>
                </a:solidFill>
                <a:highlight>
                  <a:srgbClr val="F7F7F7"/>
                </a:highlight>
                <a:latin typeface="Consolas"/>
                <a:ea typeface="Consolas"/>
                <a:cs typeface="Consolas"/>
                <a:sym typeface="Consolas"/>
              </a:rPr>
              <a:t/>
            </a:r>
            <a:br>
              <a:rPr lang="en" sz="1400">
                <a:solidFill>
                  <a:srgbClr val="333333"/>
                </a:solidFill>
                <a:highlight>
                  <a:srgbClr val="F7F7F7"/>
                </a:highlight>
                <a:latin typeface="Consolas"/>
                <a:ea typeface="Consolas"/>
                <a:cs typeface="Consolas"/>
                <a:sym typeface="Consolas"/>
              </a:rPr>
            </a:br>
            <a:r>
              <a:rPr lang="en" sz="1400">
                <a:solidFill>
                  <a:srgbClr val="333333"/>
                </a:solidFill>
                <a:highlight>
                  <a:srgbClr val="F7F7F7"/>
                </a:highlight>
                <a:latin typeface="Consolas"/>
                <a:ea typeface="Consolas"/>
                <a:cs typeface="Consolas"/>
                <a:sym typeface="Consolas"/>
              </a:rPr>
              <a:t>    </a:t>
            </a:r>
            <a:r>
              <a:rPr lang="en" sz="1400">
                <a:solidFill>
                  <a:srgbClr val="C82829"/>
                </a:solidFill>
                <a:highlight>
                  <a:srgbClr val="F7F7F7"/>
                </a:highlight>
                <a:latin typeface="Consolas"/>
                <a:ea typeface="Consolas"/>
                <a:cs typeface="Consolas"/>
                <a:sym typeface="Consolas"/>
              </a:rPr>
              <a:t>&lt;NAMESPACE&gt;</a:t>
            </a:r>
            <a:r>
              <a:rPr lang="en" sz="1400">
                <a:solidFill>
                  <a:srgbClr val="333333"/>
                </a:solidFill>
                <a:highlight>
                  <a:srgbClr val="F7F7F7"/>
                </a:highlight>
                <a:latin typeface="Consolas"/>
                <a:ea typeface="Consolas"/>
                <a:cs typeface="Consolas"/>
                <a:sym typeface="Consolas"/>
              </a:rPr>
              <a:t>http://www.w3.org/1999/02/22-rdf-syntax-ns#</a:t>
            </a:r>
            <a:r>
              <a:rPr lang="en" sz="1400">
                <a:solidFill>
                  <a:srgbClr val="C82829"/>
                </a:solidFill>
                <a:highlight>
                  <a:srgbClr val="F7F7F7"/>
                </a:highlight>
                <a:latin typeface="Consolas"/>
                <a:ea typeface="Consolas"/>
                <a:cs typeface="Consolas"/>
                <a:sym typeface="Consolas"/>
              </a:rPr>
              <a:t>&lt;/NAMESPACE&gt;</a:t>
            </a:r>
            <a:r>
              <a:rPr lang="en" sz="1400">
                <a:solidFill>
                  <a:srgbClr val="333333"/>
                </a:solidFill>
                <a:highlight>
                  <a:srgbClr val="F7F7F7"/>
                </a:highlight>
                <a:latin typeface="Consolas"/>
                <a:ea typeface="Consolas"/>
                <a:cs typeface="Consolas"/>
                <a:sym typeface="Consolas"/>
              </a:rPr>
              <a:t/>
            </a:r>
            <a:br>
              <a:rPr lang="en" sz="1400">
                <a:solidFill>
                  <a:srgbClr val="333333"/>
                </a:solidFill>
                <a:highlight>
                  <a:srgbClr val="F7F7F7"/>
                </a:highlight>
                <a:latin typeface="Consolas"/>
                <a:ea typeface="Consolas"/>
                <a:cs typeface="Consolas"/>
                <a:sym typeface="Consolas"/>
              </a:rPr>
            </a:br>
            <a:r>
              <a:rPr lang="en" sz="1400">
                <a:solidFill>
                  <a:srgbClr val="333333"/>
                </a:solidFill>
                <a:highlight>
                  <a:srgbClr val="F7F7F7"/>
                </a:highlight>
                <a:latin typeface="Consolas"/>
                <a:ea typeface="Consolas"/>
                <a:cs typeface="Consolas"/>
                <a:sym typeface="Consolas"/>
              </a:rPr>
              <a:t>    </a:t>
            </a:r>
            <a:r>
              <a:rPr lang="en" sz="1400">
                <a:solidFill>
                  <a:srgbClr val="C82829"/>
                </a:solidFill>
                <a:highlight>
                  <a:srgbClr val="F7F7F7"/>
                </a:highlight>
                <a:latin typeface="Consolas"/>
                <a:ea typeface="Consolas"/>
                <a:cs typeface="Consolas"/>
                <a:sym typeface="Consolas"/>
              </a:rPr>
              <a:t>&lt;LABEL&gt;</a:t>
            </a:r>
            <a:r>
              <a:rPr lang="en" sz="1400">
                <a:solidFill>
                  <a:srgbClr val="333333"/>
                </a:solidFill>
                <a:highlight>
                  <a:srgbClr val="F7F7F7"/>
                </a:highlight>
                <a:latin typeface="Consolas"/>
                <a:ea typeface="Consolas"/>
                <a:cs typeface="Consolas"/>
                <a:sym typeface="Consolas"/>
              </a:rPr>
              <a:t>rdf</a:t>
            </a:r>
            <a:r>
              <a:rPr lang="en" sz="1400">
                <a:solidFill>
                  <a:srgbClr val="C82829"/>
                </a:solidFill>
                <a:highlight>
                  <a:srgbClr val="F7F7F7"/>
                </a:highlight>
                <a:latin typeface="Consolas"/>
                <a:ea typeface="Consolas"/>
                <a:cs typeface="Consolas"/>
                <a:sym typeface="Consolas"/>
              </a:rPr>
              <a:t>&lt;/LABEL&gt;</a:t>
            </a:r>
            <a:r>
              <a:rPr lang="en" sz="1400">
                <a:solidFill>
                  <a:srgbClr val="333333"/>
                </a:solidFill>
                <a:highlight>
                  <a:srgbClr val="F7F7F7"/>
                </a:highlight>
                <a:latin typeface="Consolas"/>
                <a:ea typeface="Consolas"/>
                <a:cs typeface="Consolas"/>
                <a:sym typeface="Consolas"/>
              </a:rPr>
              <a:t/>
            </a:r>
            <a:br>
              <a:rPr lang="en" sz="1400">
                <a:solidFill>
                  <a:srgbClr val="333333"/>
                </a:solidFill>
                <a:highlight>
                  <a:srgbClr val="F7F7F7"/>
                </a:highlight>
                <a:latin typeface="Consolas"/>
                <a:ea typeface="Consolas"/>
                <a:cs typeface="Consolas"/>
                <a:sym typeface="Consolas"/>
              </a:rPr>
            </a:br>
            <a:r>
              <a:rPr lang="en" sz="1400">
                <a:solidFill>
                  <a:srgbClr val="C82829"/>
                </a:solidFill>
                <a:highlight>
                  <a:srgbClr val="F7F7F7"/>
                </a:highlight>
                <a:latin typeface="Consolas"/>
                <a:ea typeface="Consolas"/>
                <a:cs typeface="Consolas"/>
                <a:sym typeface="Consolas"/>
              </a:rPr>
              <a:t>&lt;/PREFIX&gt;</a:t>
            </a:r>
            <a:endParaRPr sz="1400">
              <a:solidFill>
                <a:srgbClr val="C82829"/>
              </a:solidFill>
              <a:highlight>
                <a:srgbClr val="F7F7F7"/>
              </a:highlight>
              <a:latin typeface="Consolas"/>
              <a:ea typeface="Consolas"/>
              <a:cs typeface="Consolas"/>
              <a:sym typeface="Consolas"/>
            </a:endParaRPr>
          </a:p>
          <a:p>
            <a:pPr marL="0" marR="152400" lvl="0" indent="0" algn="l" rtl="0">
              <a:spcBef>
                <a:spcPts val="1500"/>
              </a:spcBef>
              <a:spcAft>
                <a:spcPts val="0"/>
              </a:spcAft>
              <a:buClr>
                <a:schemeClr val="dk1"/>
              </a:buClr>
              <a:buSzPts val="1100"/>
              <a:buFont typeface="Arial"/>
              <a:buNone/>
            </a:pPr>
            <a:endParaRPr/>
          </a:p>
          <a:p>
            <a:pPr marL="0" lvl="0" indent="0" algn="l" rtl="0">
              <a:spcBef>
                <a:spcPts val="15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Configuration File</a:t>
            </a:r>
            <a:endParaRPr/>
          </a:p>
        </p:txBody>
      </p:sp>
      <p:sp>
        <p:nvSpPr>
          <p:cNvPr id="147" name="Google Shape;14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152400" lvl="0" indent="0" algn="l" rtl="0">
              <a:spcBef>
                <a:spcPts val="0"/>
              </a:spcBef>
              <a:spcAft>
                <a:spcPts val="0"/>
              </a:spcAft>
              <a:buNone/>
            </a:pPr>
            <a:r>
              <a:rPr lang="en"/>
              <a:t>Data Sources - Source</a:t>
            </a:r>
            <a:endParaRPr sz="1000">
              <a:solidFill>
                <a:srgbClr val="333333"/>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r>
              <a:rPr lang="en">
                <a:solidFill>
                  <a:srgbClr val="C82829"/>
                </a:solidFill>
                <a:highlight>
                  <a:srgbClr val="F7F7F7"/>
                </a:highlight>
                <a:latin typeface="Consolas"/>
                <a:ea typeface="Consolas"/>
                <a:cs typeface="Consolas"/>
                <a:sym typeface="Consolas"/>
              </a:rPr>
              <a:t>&lt;SOURCE&gt;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&lt;ID&gt;</a:t>
            </a:r>
            <a:r>
              <a:rPr lang="en">
                <a:solidFill>
                  <a:srgbClr val="333333"/>
                </a:solidFill>
                <a:highlight>
                  <a:srgbClr val="F7F7F7"/>
                </a:highlight>
                <a:latin typeface="Consolas"/>
                <a:ea typeface="Consolas"/>
                <a:cs typeface="Consolas"/>
                <a:sym typeface="Consolas"/>
              </a:rPr>
              <a:t>dbpedia</a:t>
            </a:r>
            <a:r>
              <a:rPr lang="en">
                <a:solidFill>
                  <a:srgbClr val="C82829"/>
                </a:solidFill>
                <a:highlight>
                  <a:srgbClr val="F7F7F7"/>
                </a:highlight>
                <a:latin typeface="Consolas"/>
                <a:ea typeface="Consolas"/>
                <a:cs typeface="Consolas"/>
                <a:sym typeface="Consolas"/>
              </a:rPr>
              <a:t>&lt;/ID&gt;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&lt;ENDPOINT&gt;</a:t>
            </a:r>
            <a:r>
              <a:rPr lang="en">
                <a:solidFill>
                  <a:srgbClr val="333333"/>
                </a:solidFill>
                <a:highlight>
                  <a:srgbClr val="F7F7F7"/>
                </a:highlight>
                <a:latin typeface="Consolas"/>
                <a:ea typeface="Consolas"/>
                <a:cs typeface="Consolas"/>
                <a:sym typeface="Consolas"/>
              </a:rPr>
              <a:t>http://dbpedia.org/sparql</a:t>
            </a:r>
            <a:r>
              <a:rPr lang="en">
                <a:solidFill>
                  <a:srgbClr val="C82829"/>
                </a:solidFill>
                <a:highlight>
                  <a:srgbClr val="F7F7F7"/>
                </a:highlight>
                <a:latin typeface="Consolas"/>
                <a:ea typeface="Consolas"/>
                <a:cs typeface="Consolas"/>
                <a:sym typeface="Consolas"/>
              </a:rPr>
              <a:t>&lt;/ENDPOINT&gt;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&lt;VAR&gt;</a:t>
            </a:r>
            <a:r>
              <a:rPr lang="en">
                <a:solidFill>
                  <a:srgbClr val="333333"/>
                </a:solidFill>
                <a:highlight>
                  <a:srgbClr val="F7F7F7"/>
                </a:highlight>
                <a:latin typeface="Consolas"/>
                <a:ea typeface="Consolas"/>
                <a:cs typeface="Consolas"/>
                <a:sym typeface="Consolas"/>
              </a:rPr>
              <a:t>?y</a:t>
            </a:r>
            <a:r>
              <a:rPr lang="en">
                <a:solidFill>
                  <a:srgbClr val="C82829"/>
                </a:solidFill>
                <a:highlight>
                  <a:srgbClr val="F7F7F7"/>
                </a:highlight>
                <a:latin typeface="Consolas"/>
                <a:ea typeface="Consolas"/>
                <a:cs typeface="Consolas"/>
                <a:sym typeface="Consolas"/>
              </a:rPr>
              <a:t>&lt;/VAR&gt;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&lt;PAGESIZE&gt;</a:t>
            </a:r>
            <a:r>
              <a:rPr lang="en">
                <a:solidFill>
                  <a:srgbClr val="333333"/>
                </a:solidFill>
                <a:highlight>
                  <a:srgbClr val="F7F7F7"/>
                </a:highlight>
                <a:latin typeface="Consolas"/>
                <a:ea typeface="Consolas"/>
                <a:cs typeface="Consolas"/>
                <a:sym typeface="Consolas"/>
              </a:rPr>
              <a:t>5000</a:t>
            </a:r>
            <a:r>
              <a:rPr lang="en">
                <a:solidFill>
                  <a:srgbClr val="C82829"/>
                </a:solidFill>
                <a:highlight>
                  <a:srgbClr val="F7F7F7"/>
                </a:highlight>
                <a:latin typeface="Consolas"/>
                <a:ea typeface="Consolas"/>
                <a:cs typeface="Consolas"/>
                <a:sym typeface="Consolas"/>
              </a:rPr>
              <a:t>&lt;/PAGESIZE&gt;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&lt;RESTRICTION&gt;</a:t>
            </a:r>
            <a:r>
              <a:rPr lang="en">
                <a:solidFill>
                  <a:srgbClr val="333333"/>
                </a:solidFill>
                <a:highlight>
                  <a:srgbClr val="F7F7F7"/>
                </a:highlight>
                <a:latin typeface="Consolas"/>
                <a:ea typeface="Consolas"/>
                <a:cs typeface="Consolas"/>
                <a:sym typeface="Consolas"/>
              </a:rPr>
              <a:t>?y rdf:type dbo:City</a:t>
            </a:r>
            <a:r>
              <a:rPr lang="en">
                <a:solidFill>
                  <a:srgbClr val="C82829"/>
                </a:solidFill>
                <a:highlight>
                  <a:srgbClr val="F7F7F7"/>
                </a:highlight>
                <a:latin typeface="Consolas"/>
                <a:ea typeface="Consolas"/>
                <a:cs typeface="Consolas"/>
                <a:sym typeface="Consolas"/>
              </a:rPr>
              <a:t>&lt;/RESTRICTION&gt;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&lt;PROPERTY&gt;</a:t>
            </a:r>
            <a:r>
              <a:rPr lang="en">
                <a:solidFill>
                  <a:srgbClr val="333333"/>
                </a:solidFill>
                <a:highlight>
                  <a:srgbClr val="F7F7F7"/>
                </a:highlight>
                <a:latin typeface="Consolas"/>
                <a:ea typeface="Consolas"/>
                <a:cs typeface="Consolas"/>
                <a:sym typeface="Consolas"/>
              </a:rPr>
              <a:t>rdfs:label</a:t>
            </a:r>
            <a:r>
              <a:rPr lang="en">
                <a:solidFill>
                  <a:srgbClr val="C82829"/>
                </a:solidFill>
                <a:highlight>
                  <a:srgbClr val="F7F7F7"/>
                </a:highlight>
                <a:latin typeface="Consolas"/>
                <a:ea typeface="Consolas"/>
                <a:cs typeface="Consolas"/>
                <a:sym typeface="Consolas"/>
              </a:rPr>
              <a:t>&lt;/PROPERTY&gt;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&lt;TYPE&gt;</a:t>
            </a:r>
            <a:r>
              <a:rPr lang="en">
                <a:solidFill>
                  <a:srgbClr val="333333"/>
                </a:solidFill>
                <a:highlight>
                  <a:srgbClr val="F7F7F7"/>
                </a:highlight>
                <a:latin typeface="Consolas"/>
                <a:ea typeface="Consolas"/>
                <a:cs typeface="Consolas"/>
                <a:sym typeface="Consolas"/>
              </a:rPr>
              <a:t>sparql</a:t>
            </a:r>
            <a:r>
              <a:rPr lang="en">
                <a:solidFill>
                  <a:srgbClr val="C82829"/>
                </a:solidFill>
                <a:highlight>
                  <a:srgbClr val="F7F7F7"/>
                </a:highlight>
                <a:latin typeface="Consolas"/>
                <a:ea typeface="Consolas"/>
                <a:cs typeface="Consolas"/>
                <a:sym typeface="Consolas"/>
              </a:rPr>
              <a:t>&lt;/TYPE&gt;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C82829"/>
                </a:solidFill>
                <a:highlight>
                  <a:srgbClr val="F7F7F7"/>
                </a:highlight>
                <a:latin typeface="Consolas"/>
                <a:ea typeface="Consolas"/>
                <a:cs typeface="Consolas"/>
                <a:sym typeface="Consolas"/>
              </a:rPr>
              <a:t>&lt;/SOURCE&gt;</a:t>
            </a:r>
            <a:r>
              <a:rPr lang="en">
                <a:solidFill>
                  <a:srgbClr val="333333"/>
                </a:solidFill>
                <a:highlight>
                  <a:srgbClr val="F7F7F7"/>
                </a:highlight>
                <a:latin typeface="Consolas"/>
                <a:ea typeface="Consolas"/>
                <a:cs typeface="Consolas"/>
                <a:sym typeface="Consolas"/>
              </a:rPr>
              <a:t>  </a:t>
            </a:r>
            <a:endParaRPr>
              <a:solidFill>
                <a:srgbClr val="333333"/>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endParaRPr sz="1000">
              <a:solidFill>
                <a:srgbClr val="333333"/>
              </a:solidFill>
              <a:highlight>
                <a:srgbClr val="F7F7F7"/>
              </a:highlight>
              <a:latin typeface="Consolas"/>
              <a:ea typeface="Consolas"/>
              <a:cs typeface="Consolas"/>
              <a:sym typeface="Consolas"/>
            </a:endParaRPr>
          </a:p>
          <a:p>
            <a:pPr marL="0" marR="152400" lvl="0" indent="0" algn="l" rtl="0">
              <a:spcBef>
                <a:spcPts val="1500"/>
              </a:spcBef>
              <a:spcAft>
                <a:spcPts val="0"/>
              </a:spcAft>
              <a:buNone/>
            </a:pPr>
            <a:endParaRPr/>
          </a:p>
          <a:p>
            <a:pPr marL="0" lvl="0" indent="0" algn="l" rtl="0">
              <a:spcBef>
                <a:spcPts val="15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Configuration File</a:t>
            </a:r>
            <a:endParaRPr/>
          </a:p>
        </p:txBody>
      </p:sp>
      <p:sp>
        <p:nvSpPr>
          <p:cNvPr id="153" name="Google Shape;15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152400" lvl="0" indent="0" algn="l" rtl="0">
              <a:spcBef>
                <a:spcPts val="0"/>
              </a:spcBef>
              <a:spcAft>
                <a:spcPts val="0"/>
              </a:spcAft>
              <a:buNone/>
            </a:pPr>
            <a:r>
              <a:rPr lang="en"/>
              <a:t>Data Sources - Target</a:t>
            </a:r>
            <a:endParaRPr sz="1000">
              <a:solidFill>
                <a:srgbClr val="333333"/>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r>
              <a:rPr lang="en">
                <a:solidFill>
                  <a:srgbClr val="C82829"/>
                </a:solidFill>
                <a:highlight>
                  <a:srgbClr val="F7F7F7"/>
                </a:highlight>
                <a:latin typeface="Consolas"/>
                <a:ea typeface="Consolas"/>
                <a:cs typeface="Consolas"/>
                <a:sym typeface="Consolas"/>
              </a:rPr>
              <a:t>&lt;TARGET&gt;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&lt;ID&gt;</a:t>
            </a:r>
            <a:r>
              <a:rPr lang="en">
                <a:solidFill>
                  <a:srgbClr val="333333"/>
                </a:solidFill>
                <a:highlight>
                  <a:srgbClr val="F7F7F7"/>
                </a:highlight>
                <a:latin typeface="Consolas"/>
                <a:ea typeface="Consolas"/>
                <a:cs typeface="Consolas"/>
                <a:sym typeface="Consolas"/>
              </a:rPr>
              <a:t>graphdb</a:t>
            </a:r>
            <a:r>
              <a:rPr lang="en">
                <a:solidFill>
                  <a:srgbClr val="C82829"/>
                </a:solidFill>
                <a:highlight>
                  <a:srgbClr val="F7F7F7"/>
                </a:highlight>
                <a:latin typeface="Consolas"/>
                <a:ea typeface="Consolas"/>
                <a:cs typeface="Consolas"/>
                <a:sym typeface="Consolas"/>
              </a:rPr>
              <a:t>&lt;/ID&gt;</a:t>
            </a:r>
            <a:endParaRPr>
              <a:solidFill>
                <a:srgbClr val="333333"/>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r>
              <a:rPr lang="en">
                <a:solidFill>
                  <a:srgbClr val="C82829"/>
                </a:solidFill>
                <a:highlight>
                  <a:srgbClr val="F7F7F7"/>
                </a:highlight>
                <a:latin typeface="Consolas"/>
                <a:ea typeface="Consolas"/>
                <a:cs typeface="Consolas"/>
                <a:sym typeface="Consolas"/>
              </a:rPr>
              <a:t>&lt;ENDPOINT&gt;</a:t>
            </a:r>
            <a:r>
              <a:rPr lang="en">
                <a:solidFill>
                  <a:srgbClr val="333333"/>
                </a:solidFill>
                <a:highlight>
                  <a:srgbClr val="F7F7F7"/>
                </a:highlight>
                <a:latin typeface="Consolas"/>
                <a:ea typeface="Consolas"/>
                <a:cs typeface="Consolas"/>
                <a:sym typeface="Consolas"/>
              </a:rPr>
              <a:t>http://linkedgeodata.org/sparql</a:t>
            </a:r>
            <a:r>
              <a:rPr lang="en">
                <a:solidFill>
                  <a:srgbClr val="C82829"/>
                </a:solidFill>
                <a:highlight>
                  <a:srgbClr val="F7F7F7"/>
                </a:highlight>
                <a:latin typeface="Consolas"/>
                <a:ea typeface="Consolas"/>
                <a:cs typeface="Consolas"/>
                <a:sym typeface="Consolas"/>
              </a:rPr>
              <a:t>&lt;/ENDPOINT&gt;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&lt;VAR&gt;</a:t>
            </a:r>
            <a:r>
              <a:rPr lang="en">
                <a:solidFill>
                  <a:srgbClr val="333333"/>
                </a:solidFill>
                <a:highlight>
                  <a:srgbClr val="F7F7F7"/>
                </a:highlight>
                <a:latin typeface="Consolas"/>
                <a:ea typeface="Consolas"/>
                <a:cs typeface="Consolas"/>
                <a:sym typeface="Consolas"/>
              </a:rPr>
              <a:t>?x</a:t>
            </a:r>
            <a:r>
              <a:rPr lang="en">
                <a:solidFill>
                  <a:srgbClr val="C82829"/>
                </a:solidFill>
                <a:highlight>
                  <a:srgbClr val="F7F7F7"/>
                </a:highlight>
                <a:latin typeface="Consolas"/>
                <a:ea typeface="Consolas"/>
                <a:cs typeface="Consolas"/>
                <a:sym typeface="Consolas"/>
              </a:rPr>
              <a:t>&lt;/VAR&gt;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&lt;PAGESIZE&gt;</a:t>
            </a:r>
            <a:r>
              <a:rPr lang="en">
                <a:solidFill>
                  <a:srgbClr val="333333"/>
                </a:solidFill>
                <a:highlight>
                  <a:srgbClr val="F7F7F7"/>
                </a:highlight>
                <a:latin typeface="Consolas"/>
                <a:ea typeface="Consolas"/>
                <a:cs typeface="Consolas"/>
                <a:sym typeface="Consolas"/>
              </a:rPr>
              <a:t>5000</a:t>
            </a:r>
            <a:r>
              <a:rPr lang="en">
                <a:solidFill>
                  <a:srgbClr val="C82829"/>
                </a:solidFill>
                <a:highlight>
                  <a:srgbClr val="F7F7F7"/>
                </a:highlight>
                <a:latin typeface="Consolas"/>
                <a:ea typeface="Consolas"/>
                <a:cs typeface="Consolas"/>
                <a:sym typeface="Consolas"/>
              </a:rPr>
              <a:t>&lt;/PAGESIZE&gt;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&lt;RESTRICTION&gt;</a:t>
            </a:r>
            <a:r>
              <a:rPr lang="en">
                <a:solidFill>
                  <a:srgbClr val="333333"/>
                </a:solidFill>
                <a:highlight>
                  <a:srgbClr val="F7F7F7"/>
                </a:highlight>
                <a:latin typeface="Consolas"/>
                <a:ea typeface="Consolas"/>
                <a:cs typeface="Consolas"/>
                <a:sym typeface="Consolas"/>
              </a:rPr>
              <a:t>?x rdf:type lgd:City</a:t>
            </a:r>
            <a:r>
              <a:rPr lang="en">
                <a:solidFill>
                  <a:srgbClr val="C82829"/>
                </a:solidFill>
                <a:highlight>
                  <a:srgbClr val="F7F7F7"/>
                </a:highlight>
                <a:latin typeface="Consolas"/>
                <a:ea typeface="Consolas"/>
                <a:cs typeface="Consolas"/>
                <a:sym typeface="Consolas"/>
              </a:rPr>
              <a:t>&lt;/RESTRICTION&gt;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&lt;PROPERTY&gt;</a:t>
            </a:r>
            <a:r>
              <a:rPr lang="en">
                <a:solidFill>
                  <a:srgbClr val="333333"/>
                </a:solidFill>
                <a:highlight>
                  <a:srgbClr val="F7F7F7"/>
                </a:highlight>
                <a:latin typeface="Consolas"/>
                <a:ea typeface="Consolas"/>
                <a:cs typeface="Consolas"/>
                <a:sym typeface="Consolas"/>
              </a:rPr>
              <a:t>rdfs:label</a:t>
            </a:r>
            <a:r>
              <a:rPr lang="en">
                <a:solidFill>
                  <a:srgbClr val="C82829"/>
                </a:solidFill>
                <a:highlight>
                  <a:srgbClr val="F7F7F7"/>
                </a:highlight>
                <a:latin typeface="Consolas"/>
                <a:ea typeface="Consolas"/>
                <a:cs typeface="Consolas"/>
                <a:sym typeface="Consolas"/>
              </a:rPr>
              <a:t>&lt;/PROPERTY&gt;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C82829"/>
                </a:solidFill>
                <a:highlight>
                  <a:srgbClr val="F7F7F7"/>
                </a:highlight>
                <a:latin typeface="Consolas"/>
                <a:ea typeface="Consolas"/>
                <a:cs typeface="Consolas"/>
                <a:sym typeface="Consolas"/>
              </a:rPr>
              <a:t>&lt;/TARGET&gt;</a:t>
            </a:r>
            <a:endParaRPr>
              <a:solidFill>
                <a:srgbClr val="C82829"/>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r>
              <a:rPr lang="en" sz="1000">
                <a:solidFill>
                  <a:srgbClr val="333333"/>
                </a:solidFill>
                <a:highlight>
                  <a:srgbClr val="F7F7F7"/>
                </a:highlight>
                <a:latin typeface="Consolas"/>
                <a:ea typeface="Consolas"/>
                <a:cs typeface="Consolas"/>
                <a:sym typeface="Consolas"/>
              </a:rPr>
              <a:t> </a:t>
            </a:r>
            <a:endParaRPr sz="1000">
              <a:solidFill>
                <a:srgbClr val="333333"/>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endParaRPr sz="1000">
              <a:solidFill>
                <a:srgbClr val="333333"/>
              </a:solidFill>
              <a:highlight>
                <a:srgbClr val="F7F7F7"/>
              </a:highlight>
              <a:latin typeface="Consolas"/>
              <a:ea typeface="Consolas"/>
              <a:cs typeface="Consolas"/>
              <a:sym typeface="Consolas"/>
            </a:endParaRPr>
          </a:p>
          <a:p>
            <a:pPr marL="0" marR="152400" lvl="0" indent="0" algn="l" rtl="0">
              <a:spcBef>
                <a:spcPts val="1500"/>
              </a:spcBef>
              <a:spcAft>
                <a:spcPts val="0"/>
              </a:spcAft>
              <a:buNone/>
            </a:pPr>
            <a:endParaRPr/>
          </a:p>
          <a:p>
            <a:pPr marL="0" lvl="0" indent="0" algn="l" rtl="0">
              <a:spcBef>
                <a:spcPts val="15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Configuration File</a:t>
            </a:r>
            <a:endParaRPr/>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152400" lvl="0" indent="0" algn="l" rtl="0">
              <a:spcBef>
                <a:spcPts val="0"/>
              </a:spcBef>
              <a:spcAft>
                <a:spcPts val="0"/>
              </a:spcAft>
              <a:buNone/>
            </a:pPr>
            <a:r>
              <a:rPr lang="en"/>
              <a:t>Metric</a:t>
            </a:r>
            <a:endParaRPr sz="1000">
              <a:solidFill>
                <a:srgbClr val="333333"/>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r>
              <a:rPr lang="en">
                <a:solidFill>
                  <a:srgbClr val="C82829"/>
                </a:solidFill>
                <a:highlight>
                  <a:srgbClr val="F7F7F7"/>
                </a:highlight>
                <a:latin typeface="Consolas"/>
                <a:ea typeface="Consolas"/>
                <a:cs typeface="Consolas"/>
                <a:sym typeface="Consolas"/>
              </a:rPr>
              <a:t>&lt;METRIC&gt;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levenshtein(x.rdfs:label, y.rdfs:label)</a:t>
            </a:r>
            <a:br>
              <a:rPr lang="en">
                <a:solidFill>
                  <a:srgbClr val="333333"/>
                </a:solidFill>
                <a:highlight>
                  <a:srgbClr val="F7F7F7"/>
                </a:highlight>
                <a:latin typeface="Consolas"/>
                <a:ea typeface="Consolas"/>
                <a:cs typeface="Consolas"/>
                <a:sym typeface="Consolas"/>
              </a:rPr>
            </a:br>
            <a:r>
              <a:rPr lang="en">
                <a:solidFill>
                  <a:srgbClr val="C82829"/>
                </a:solidFill>
                <a:highlight>
                  <a:srgbClr val="F7F7F7"/>
                </a:highlight>
                <a:latin typeface="Consolas"/>
                <a:ea typeface="Consolas"/>
                <a:cs typeface="Consolas"/>
                <a:sym typeface="Consolas"/>
              </a:rPr>
              <a:t>&lt;/METRIC&gt;</a:t>
            </a:r>
            <a:endParaRPr>
              <a:solidFill>
                <a:srgbClr val="C82829"/>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endParaRPr sz="1000">
              <a:solidFill>
                <a:srgbClr val="C82829"/>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r>
              <a:rPr lang="en" sz="1000">
                <a:solidFill>
                  <a:srgbClr val="333333"/>
                </a:solidFill>
                <a:highlight>
                  <a:srgbClr val="F7F7F7"/>
                </a:highlight>
                <a:latin typeface="Consolas"/>
                <a:ea typeface="Consolas"/>
                <a:cs typeface="Consolas"/>
                <a:sym typeface="Consolas"/>
              </a:rPr>
              <a:t> </a:t>
            </a:r>
            <a:endParaRPr sz="1000">
              <a:solidFill>
                <a:srgbClr val="333333"/>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endParaRPr sz="1000">
              <a:solidFill>
                <a:srgbClr val="333333"/>
              </a:solidFill>
              <a:highlight>
                <a:srgbClr val="F7F7F7"/>
              </a:highlight>
              <a:latin typeface="Consolas"/>
              <a:ea typeface="Consolas"/>
              <a:cs typeface="Consolas"/>
              <a:sym typeface="Consolas"/>
            </a:endParaRPr>
          </a:p>
          <a:p>
            <a:pPr marL="0" marR="152400" lvl="0" indent="0" algn="l" rtl="0">
              <a:spcBef>
                <a:spcPts val="1500"/>
              </a:spcBef>
              <a:spcAft>
                <a:spcPts val="0"/>
              </a:spcAft>
              <a:buNone/>
            </a:pPr>
            <a:endParaRPr/>
          </a:p>
          <a:p>
            <a:pPr marL="0" lvl="0" indent="0" algn="l" rtl="0">
              <a:spcBef>
                <a:spcPts val="15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Configuration File</a:t>
            </a:r>
            <a:endParaRPr/>
          </a:p>
        </p:txBody>
      </p:sp>
      <p:sp>
        <p:nvSpPr>
          <p:cNvPr id="165" name="Google Shape;16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152400" lvl="0" indent="0" algn="l" rtl="0">
              <a:spcBef>
                <a:spcPts val="0"/>
              </a:spcBef>
              <a:spcAft>
                <a:spcPts val="0"/>
              </a:spcAft>
              <a:buNone/>
            </a:pPr>
            <a:r>
              <a:rPr lang="en"/>
              <a:t>Acceptance &amp; Review Conditions</a:t>
            </a:r>
            <a:endParaRPr sz="1000">
              <a:solidFill>
                <a:srgbClr val="C82829"/>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r>
              <a:rPr lang="en">
                <a:solidFill>
                  <a:srgbClr val="C82829"/>
                </a:solidFill>
                <a:highlight>
                  <a:srgbClr val="F7F7F7"/>
                </a:highlight>
                <a:latin typeface="Consolas"/>
                <a:ea typeface="Consolas"/>
                <a:cs typeface="Consolas"/>
                <a:sym typeface="Consolas"/>
              </a:rPr>
              <a:t>&lt;ACCEPTANCE&gt;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&lt;THRESHOLD&gt;</a:t>
            </a:r>
            <a:r>
              <a:rPr lang="en">
                <a:solidFill>
                  <a:srgbClr val="333333"/>
                </a:solidFill>
                <a:highlight>
                  <a:srgbClr val="F7F7F7"/>
                </a:highlight>
                <a:latin typeface="Consolas"/>
                <a:ea typeface="Consolas"/>
                <a:cs typeface="Consolas"/>
                <a:sym typeface="Consolas"/>
              </a:rPr>
              <a:t>0.95</a:t>
            </a:r>
            <a:r>
              <a:rPr lang="en">
                <a:solidFill>
                  <a:srgbClr val="C82829"/>
                </a:solidFill>
                <a:highlight>
                  <a:srgbClr val="F7F7F7"/>
                </a:highlight>
                <a:latin typeface="Consolas"/>
                <a:ea typeface="Consolas"/>
                <a:cs typeface="Consolas"/>
                <a:sym typeface="Consolas"/>
              </a:rPr>
              <a:t>&lt;/THRESHOLD&gt;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&lt;FILE&gt;</a:t>
            </a:r>
            <a:r>
              <a:rPr lang="en">
                <a:solidFill>
                  <a:srgbClr val="333333"/>
                </a:solidFill>
                <a:highlight>
                  <a:srgbClr val="F7F7F7"/>
                </a:highlight>
                <a:latin typeface="Consolas"/>
                <a:ea typeface="Consolas"/>
                <a:cs typeface="Consolas"/>
                <a:sym typeface="Consolas"/>
              </a:rPr>
              <a:t>accepted.nt</a:t>
            </a:r>
            <a:r>
              <a:rPr lang="en">
                <a:solidFill>
                  <a:srgbClr val="C82829"/>
                </a:solidFill>
                <a:highlight>
                  <a:srgbClr val="F7F7F7"/>
                </a:highlight>
                <a:latin typeface="Consolas"/>
                <a:ea typeface="Consolas"/>
                <a:cs typeface="Consolas"/>
                <a:sym typeface="Consolas"/>
              </a:rPr>
              <a:t>&lt;/FILE&gt;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&lt;RELATION&gt;</a:t>
            </a:r>
            <a:r>
              <a:rPr lang="en">
                <a:solidFill>
                  <a:srgbClr val="333333"/>
                </a:solidFill>
                <a:highlight>
                  <a:srgbClr val="F7F7F7"/>
                </a:highlight>
                <a:latin typeface="Consolas"/>
                <a:ea typeface="Consolas"/>
                <a:cs typeface="Consolas"/>
                <a:sym typeface="Consolas"/>
              </a:rPr>
              <a:t>owl:sameAs</a:t>
            </a:r>
            <a:r>
              <a:rPr lang="en">
                <a:solidFill>
                  <a:srgbClr val="C82829"/>
                </a:solidFill>
                <a:highlight>
                  <a:srgbClr val="F7F7F7"/>
                </a:highlight>
                <a:latin typeface="Consolas"/>
                <a:ea typeface="Consolas"/>
                <a:cs typeface="Consolas"/>
                <a:sym typeface="Consolas"/>
              </a:rPr>
              <a:t>&lt;/RELATION&gt;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C82829"/>
                </a:solidFill>
                <a:highlight>
                  <a:srgbClr val="F7F7F7"/>
                </a:highlight>
                <a:latin typeface="Consolas"/>
                <a:ea typeface="Consolas"/>
                <a:cs typeface="Consolas"/>
                <a:sym typeface="Consolas"/>
              </a:rPr>
              <a:t>&lt;/ACCEPTANCE&gt;</a:t>
            </a:r>
            <a:endParaRPr>
              <a:solidFill>
                <a:srgbClr val="C82829"/>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r>
              <a:rPr lang="en">
                <a:solidFill>
                  <a:srgbClr val="C82829"/>
                </a:solidFill>
                <a:highlight>
                  <a:srgbClr val="F7F7F7"/>
                </a:highlight>
                <a:latin typeface="Consolas"/>
                <a:ea typeface="Consolas"/>
                <a:cs typeface="Consolas"/>
                <a:sym typeface="Consolas"/>
              </a:rPr>
              <a:t>&lt;REVIEW&gt;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&lt;THRESHOLD&gt;</a:t>
            </a:r>
            <a:r>
              <a:rPr lang="en">
                <a:solidFill>
                  <a:srgbClr val="333333"/>
                </a:solidFill>
                <a:highlight>
                  <a:srgbClr val="F7F7F7"/>
                </a:highlight>
                <a:latin typeface="Consolas"/>
                <a:ea typeface="Consolas"/>
                <a:cs typeface="Consolas"/>
                <a:sym typeface="Consolas"/>
              </a:rPr>
              <a:t>0.60</a:t>
            </a:r>
            <a:r>
              <a:rPr lang="en">
                <a:solidFill>
                  <a:srgbClr val="C82829"/>
                </a:solidFill>
                <a:highlight>
                  <a:srgbClr val="F7F7F7"/>
                </a:highlight>
                <a:latin typeface="Consolas"/>
                <a:ea typeface="Consolas"/>
                <a:cs typeface="Consolas"/>
                <a:sym typeface="Consolas"/>
              </a:rPr>
              <a:t>&lt;/THRESHOLD&gt;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&lt;FILE&gt;</a:t>
            </a:r>
            <a:r>
              <a:rPr lang="en">
                <a:solidFill>
                  <a:srgbClr val="333333"/>
                </a:solidFill>
                <a:highlight>
                  <a:srgbClr val="F7F7F7"/>
                </a:highlight>
                <a:latin typeface="Consolas"/>
                <a:ea typeface="Consolas"/>
                <a:cs typeface="Consolas"/>
                <a:sym typeface="Consolas"/>
              </a:rPr>
              <a:t>reviewme.nt</a:t>
            </a:r>
            <a:r>
              <a:rPr lang="en">
                <a:solidFill>
                  <a:srgbClr val="C82829"/>
                </a:solidFill>
                <a:highlight>
                  <a:srgbClr val="F7F7F7"/>
                </a:highlight>
                <a:latin typeface="Consolas"/>
                <a:ea typeface="Consolas"/>
                <a:cs typeface="Consolas"/>
                <a:sym typeface="Consolas"/>
              </a:rPr>
              <a:t>&lt;/FILE&gt;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333333"/>
                </a:solidFill>
                <a:highlight>
                  <a:srgbClr val="F7F7F7"/>
                </a:highlight>
                <a:latin typeface="Consolas"/>
                <a:ea typeface="Consolas"/>
                <a:cs typeface="Consolas"/>
                <a:sym typeface="Consolas"/>
              </a:rPr>
              <a:t>    </a:t>
            </a:r>
            <a:r>
              <a:rPr lang="en">
                <a:solidFill>
                  <a:srgbClr val="C82829"/>
                </a:solidFill>
                <a:highlight>
                  <a:srgbClr val="F7F7F7"/>
                </a:highlight>
                <a:latin typeface="Consolas"/>
                <a:ea typeface="Consolas"/>
                <a:cs typeface="Consolas"/>
                <a:sym typeface="Consolas"/>
              </a:rPr>
              <a:t>&lt;RELATION&gt;</a:t>
            </a:r>
            <a:r>
              <a:rPr lang="en">
                <a:solidFill>
                  <a:srgbClr val="333333"/>
                </a:solidFill>
                <a:highlight>
                  <a:srgbClr val="F7F7F7"/>
                </a:highlight>
                <a:latin typeface="Consolas"/>
                <a:ea typeface="Consolas"/>
                <a:cs typeface="Consolas"/>
                <a:sym typeface="Consolas"/>
              </a:rPr>
              <a:t>owl:sameAs</a:t>
            </a:r>
            <a:r>
              <a:rPr lang="en">
                <a:solidFill>
                  <a:srgbClr val="C82829"/>
                </a:solidFill>
                <a:highlight>
                  <a:srgbClr val="F7F7F7"/>
                </a:highlight>
                <a:latin typeface="Consolas"/>
                <a:ea typeface="Consolas"/>
                <a:cs typeface="Consolas"/>
                <a:sym typeface="Consolas"/>
              </a:rPr>
              <a:t>&lt;/RELATION&gt;</a:t>
            </a:r>
            <a:r>
              <a:rPr lang="en">
                <a:solidFill>
                  <a:srgbClr val="333333"/>
                </a:solidFill>
                <a:highlight>
                  <a:srgbClr val="F7F7F7"/>
                </a:highlight>
                <a:latin typeface="Consolas"/>
                <a:ea typeface="Consolas"/>
                <a:cs typeface="Consolas"/>
                <a:sym typeface="Consolas"/>
              </a:rPr>
              <a:t/>
            </a:r>
            <a:br>
              <a:rPr lang="en">
                <a:solidFill>
                  <a:srgbClr val="333333"/>
                </a:solidFill>
                <a:highlight>
                  <a:srgbClr val="F7F7F7"/>
                </a:highlight>
                <a:latin typeface="Consolas"/>
                <a:ea typeface="Consolas"/>
                <a:cs typeface="Consolas"/>
                <a:sym typeface="Consolas"/>
              </a:rPr>
            </a:br>
            <a:r>
              <a:rPr lang="en">
                <a:solidFill>
                  <a:srgbClr val="C82829"/>
                </a:solidFill>
                <a:highlight>
                  <a:srgbClr val="F7F7F7"/>
                </a:highlight>
                <a:latin typeface="Consolas"/>
                <a:ea typeface="Consolas"/>
                <a:cs typeface="Consolas"/>
                <a:sym typeface="Consolas"/>
              </a:rPr>
              <a:t>&lt;/REVIEW&gt;</a:t>
            </a:r>
            <a:endParaRPr>
              <a:solidFill>
                <a:srgbClr val="C82829"/>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endParaRPr sz="1000">
              <a:solidFill>
                <a:srgbClr val="C82829"/>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r>
              <a:rPr lang="en" sz="1000">
                <a:solidFill>
                  <a:srgbClr val="333333"/>
                </a:solidFill>
                <a:highlight>
                  <a:srgbClr val="F7F7F7"/>
                </a:highlight>
                <a:latin typeface="Consolas"/>
                <a:ea typeface="Consolas"/>
                <a:cs typeface="Consolas"/>
                <a:sym typeface="Consolas"/>
              </a:rPr>
              <a:t> </a:t>
            </a:r>
            <a:endParaRPr sz="1000">
              <a:solidFill>
                <a:srgbClr val="333333"/>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endParaRPr sz="1000">
              <a:solidFill>
                <a:srgbClr val="333333"/>
              </a:solidFill>
              <a:highlight>
                <a:srgbClr val="F7F7F7"/>
              </a:highlight>
              <a:latin typeface="Consolas"/>
              <a:ea typeface="Consolas"/>
              <a:cs typeface="Consolas"/>
              <a:sym typeface="Consolas"/>
            </a:endParaRPr>
          </a:p>
          <a:p>
            <a:pPr marL="0" marR="152400" lvl="0" indent="0" algn="l" rtl="0">
              <a:spcBef>
                <a:spcPts val="1500"/>
              </a:spcBef>
              <a:spcAft>
                <a:spcPts val="0"/>
              </a:spcAft>
              <a:buNone/>
            </a:pPr>
            <a:endParaRPr/>
          </a:p>
          <a:p>
            <a:pPr marL="0" lvl="0" indent="0" algn="l" rtl="0">
              <a:spcBef>
                <a:spcPts val="15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Configuration File</a:t>
            </a:r>
            <a:endParaRPr/>
          </a:p>
        </p:txBody>
      </p:sp>
      <p:sp>
        <p:nvSpPr>
          <p:cNvPr id="171" name="Google Shape;17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152400" lvl="0" indent="0" algn="l" rtl="0">
              <a:spcBef>
                <a:spcPts val="0"/>
              </a:spcBef>
              <a:spcAft>
                <a:spcPts val="0"/>
              </a:spcAft>
              <a:buNone/>
            </a:pPr>
            <a:r>
              <a:rPr lang="en"/>
              <a:t>Output Format</a:t>
            </a:r>
            <a:endParaRPr sz="1000">
              <a:solidFill>
                <a:srgbClr val="333333"/>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r>
              <a:rPr lang="en">
                <a:solidFill>
                  <a:srgbClr val="C82829"/>
                </a:solidFill>
                <a:highlight>
                  <a:srgbClr val="F7F7F7"/>
                </a:highlight>
                <a:latin typeface="Consolas"/>
                <a:ea typeface="Consolas"/>
                <a:cs typeface="Consolas"/>
                <a:sym typeface="Consolas"/>
              </a:rPr>
              <a:t>&lt;OUTPUT&gt;</a:t>
            </a:r>
            <a:r>
              <a:rPr lang="en">
                <a:solidFill>
                  <a:srgbClr val="333333"/>
                </a:solidFill>
                <a:highlight>
                  <a:srgbClr val="F7F7F7"/>
                </a:highlight>
                <a:latin typeface="Consolas"/>
                <a:ea typeface="Consolas"/>
                <a:cs typeface="Consolas"/>
                <a:sym typeface="Consolas"/>
              </a:rPr>
              <a:t>N3</a:t>
            </a:r>
            <a:r>
              <a:rPr lang="en">
                <a:solidFill>
                  <a:srgbClr val="C82829"/>
                </a:solidFill>
                <a:highlight>
                  <a:srgbClr val="F7F7F7"/>
                </a:highlight>
                <a:latin typeface="Consolas"/>
                <a:ea typeface="Consolas"/>
                <a:cs typeface="Consolas"/>
                <a:sym typeface="Consolas"/>
              </a:rPr>
              <a:t>&lt;/OUTPUT&gt;</a:t>
            </a:r>
            <a:endParaRPr>
              <a:solidFill>
                <a:srgbClr val="C82829"/>
              </a:solidFill>
              <a:highlight>
                <a:srgbClr val="F7F7F7"/>
              </a:highlight>
              <a:latin typeface="Consolas"/>
              <a:ea typeface="Consolas"/>
              <a:cs typeface="Consolas"/>
              <a:sym typeface="Consolas"/>
            </a:endParaRPr>
          </a:p>
          <a:p>
            <a:pPr marL="0" marR="152400" lvl="0" indent="0" algn="l" rtl="0">
              <a:spcBef>
                <a:spcPts val="1500"/>
              </a:spcBef>
              <a:spcAft>
                <a:spcPts val="0"/>
              </a:spcAft>
              <a:buNone/>
            </a:pPr>
            <a:r>
              <a:rPr lang="en"/>
              <a:t>End file</a:t>
            </a:r>
            <a:endParaRPr sz="1000">
              <a:solidFill>
                <a:srgbClr val="C82829"/>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r>
              <a:rPr lang="en">
                <a:solidFill>
                  <a:srgbClr val="C82829"/>
                </a:solidFill>
                <a:highlight>
                  <a:srgbClr val="F7F7F7"/>
                </a:highlight>
                <a:latin typeface="Consolas"/>
                <a:ea typeface="Consolas"/>
                <a:cs typeface="Consolas"/>
                <a:sym typeface="Consolas"/>
              </a:rPr>
              <a:t>&lt;/LIMES&gt;</a:t>
            </a:r>
            <a:endParaRPr>
              <a:solidFill>
                <a:srgbClr val="C82829"/>
              </a:solidFill>
              <a:highlight>
                <a:srgbClr val="F7F7F7"/>
              </a:highlight>
              <a:latin typeface="Consolas"/>
              <a:ea typeface="Consolas"/>
              <a:cs typeface="Consolas"/>
              <a:sym typeface="Consolas"/>
            </a:endParaRPr>
          </a:p>
          <a:p>
            <a:pPr marL="0" marR="152400" lvl="0" indent="0" algn="l" rtl="0">
              <a:spcBef>
                <a:spcPts val="0"/>
              </a:spcBef>
              <a:spcAft>
                <a:spcPts val="0"/>
              </a:spcAft>
              <a:buNone/>
            </a:pPr>
            <a:endParaRPr sz="1000">
              <a:solidFill>
                <a:srgbClr val="C82829"/>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r>
              <a:rPr lang="en" sz="1000">
                <a:solidFill>
                  <a:srgbClr val="333333"/>
                </a:solidFill>
                <a:highlight>
                  <a:srgbClr val="F7F7F7"/>
                </a:highlight>
                <a:latin typeface="Consolas"/>
                <a:ea typeface="Consolas"/>
                <a:cs typeface="Consolas"/>
                <a:sym typeface="Consolas"/>
              </a:rPr>
              <a:t> </a:t>
            </a:r>
            <a:endParaRPr sz="1000">
              <a:solidFill>
                <a:srgbClr val="333333"/>
              </a:solidFill>
              <a:highlight>
                <a:srgbClr val="F7F7F7"/>
              </a:highlight>
              <a:latin typeface="Consolas"/>
              <a:ea typeface="Consolas"/>
              <a:cs typeface="Consolas"/>
              <a:sym typeface="Consolas"/>
            </a:endParaRPr>
          </a:p>
          <a:p>
            <a:pPr marL="152400" marR="152400" lvl="0" indent="0" algn="l" rtl="0">
              <a:spcBef>
                <a:spcPts val="1500"/>
              </a:spcBef>
              <a:spcAft>
                <a:spcPts val="0"/>
              </a:spcAft>
              <a:buNone/>
            </a:pPr>
            <a:endParaRPr sz="1000">
              <a:solidFill>
                <a:srgbClr val="333333"/>
              </a:solidFill>
              <a:highlight>
                <a:srgbClr val="F7F7F7"/>
              </a:highlight>
              <a:latin typeface="Consolas"/>
              <a:ea typeface="Consolas"/>
              <a:cs typeface="Consolas"/>
              <a:sym typeface="Consolas"/>
            </a:endParaRPr>
          </a:p>
          <a:p>
            <a:pPr marL="0" marR="152400" lvl="0" indent="0" algn="l" rtl="0">
              <a:spcBef>
                <a:spcPts val="1500"/>
              </a:spcBef>
              <a:spcAft>
                <a:spcPts val="0"/>
              </a:spcAft>
              <a:buNone/>
            </a:pPr>
            <a:endParaRPr/>
          </a:p>
          <a:p>
            <a:pPr marL="0" lvl="0" indent="0" algn="l" rtl="0">
              <a:spcBef>
                <a:spcPts val="15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Attendance</a:t>
            </a:r>
            <a:endParaRPr/>
          </a:p>
        </p:txBody>
      </p:sp>
      <p:sp>
        <p:nvSpPr>
          <p:cNvPr id="63" name="Google Shape;6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chemeClr val="hlink"/>
                </a:solidFill>
                <a:hlinkClick r:id="rId3"/>
              </a:rPr>
              <a:t>http://tinyurl.com/y2rghjsk</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Execute LIMES</a:t>
            </a:r>
            <a:endParaRPr/>
          </a:p>
        </p:txBody>
      </p:sp>
      <p:sp>
        <p:nvSpPr>
          <p:cNvPr id="177" name="Google Shape;177;p33"/>
          <p:cNvSpPr txBox="1">
            <a:spLocks noGrp="1"/>
          </p:cNvSpPr>
          <p:nvPr>
            <p:ph type="body" idx="1"/>
          </p:nvPr>
        </p:nvSpPr>
        <p:spPr>
          <a:xfrm>
            <a:off x="0" y="1201250"/>
            <a:ext cx="9232800" cy="3416400"/>
          </a:xfrm>
          <a:prstGeom prst="rect">
            <a:avLst/>
          </a:prstGeom>
        </p:spPr>
        <p:txBody>
          <a:bodyPr spcFirstLastPara="1" wrap="square" lIns="91425" tIns="91425" rIns="91425" bIns="91425" anchor="t" anchorCtr="0">
            <a:noAutofit/>
          </a:bodyPr>
          <a:lstStyle/>
          <a:p>
            <a:pPr marL="152400" marR="152400" lvl="0" indent="0" algn="l" rtl="0">
              <a:spcBef>
                <a:spcPts val="0"/>
              </a:spcBef>
              <a:spcAft>
                <a:spcPts val="1500"/>
              </a:spcAft>
              <a:buNone/>
            </a:pPr>
            <a:r>
              <a:rPr lang="en" sz="2400" dirty="0">
                <a:solidFill>
                  <a:srgbClr val="333333"/>
                </a:solidFill>
                <a:highlight>
                  <a:srgbClr val="F7F7F7"/>
                </a:highlight>
                <a:latin typeface="Consolas"/>
                <a:ea typeface="Consolas"/>
                <a:cs typeface="Consolas"/>
                <a:sym typeface="Consolas"/>
              </a:rPr>
              <a:t>java -jar path/to/limes-core-${version}-SNAPSHOT.jar path/to/{configuration-file}.xml</a:t>
            </a:r>
            <a:endParaRP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Output</a:t>
            </a:r>
            <a:endParaRPr/>
          </a:p>
        </p:txBody>
      </p:sp>
      <p:sp>
        <p:nvSpPr>
          <p:cNvPr id="183" name="Google Shape;183;p34"/>
          <p:cNvSpPr txBox="1">
            <a:spLocks noGrp="1"/>
          </p:cNvSpPr>
          <p:nvPr>
            <p:ph type="body" idx="1"/>
          </p:nvPr>
        </p:nvSpPr>
        <p:spPr>
          <a:xfrm>
            <a:off x="231000" y="1132900"/>
            <a:ext cx="8762700" cy="3416400"/>
          </a:xfrm>
          <a:prstGeom prst="rect">
            <a:avLst/>
          </a:prstGeom>
        </p:spPr>
        <p:txBody>
          <a:bodyPr spcFirstLastPara="1" wrap="square" lIns="91425" tIns="91425" rIns="91425" bIns="91425" anchor="t" anchorCtr="0">
            <a:noAutofit/>
          </a:bodyPr>
          <a:lstStyle/>
          <a:p>
            <a:pPr marL="152400" marR="152400" lvl="0" indent="0" algn="l" rtl="0">
              <a:spcBef>
                <a:spcPts val="0"/>
              </a:spcBef>
              <a:spcAft>
                <a:spcPts val="0"/>
              </a:spcAft>
              <a:buNone/>
            </a:pPr>
            <a:r>
              <a:rPr lang="en" sz="2400">
                <a:solidFill>
                  <a:srgbClr val="333333"/>
                </a:solidFill>
                <a:highlight>
                  <a:srgbClr val="F7F7F7"/>
                </a:highlight>
                <a:latin typeface="Consolas"/>
                <a:ea typeface="Consolas"/>
                <a:cs typeface="Consolas"/>
                <a:sym typeface="Consolas"/>
              </a:rPr>
              <a:t>&lt;http://dbpedia.org/resource/Amsterdam&gt; &lt;http://www.w3.org/2002/07/owl#sameAs&gt; &lt;http://linkedgeodata.org/triplify/node268396336&gt; .</a:t>
            </a:r>
            <a:endParaRPr sz="2400">
              <a:solidFill>
                <a:srgbClr val="333333"/>
              </a:solidFill>
              <a:highlight>
                <a:srgbClr val="F7F7F7"/>
              </a:highlight>
              <a:latin typeface="Consolas"/>
              <a:ea typeface="Consolas"/>
              <a:cs typeface="Consolas"/>
              <a:sym typeface="Consolas"/>
            </a:endParaRPr>
          </a:p>
          <a:p>
            <a:pPr marL="152400" marR="152400" lvl="0" indent="0" algn="l" rtl="0">
              <a:spcBef>
                <a:spcPts val="1500"/>
              </a:spcBef>
              <a:spcAft>
                <a:spcPts val="1500"/>
              </a:spcAft>
              <a:buNone/>
            </a:pPr>
            <a:r>
              <a:rPr lang="en" sz="2400">
                <a:solidFill>
                  <a:srgbClr val="333333"/>
                </a:solidFill>
                <a:highlight>
                  <a:srgbClr val="F7F7F7"/>
                </a:highlight>
                <a:latin typeface="Consolas"/>
                <a:ea typeface="Consolas"/>
                <a:cs typeface="Consolas"/>
                <a:sym typeface="Consolas"/>
              </a:rPr>
              <a:t>&lt;http://dbpedia.org/resource/Berlin&gt; &lt;http://www.w3.org/2002/07/owl#sameAs&gt; &lt;http://linkedgeodata.org/triplify/node240109189&gt; .</a:t>
            </a:r>
            <a:endParaRPr sz="2400">
              <a:solidFill>
                <a:srgbClr val="333333"/>
              </a:solidFill>
              <a:highlight>
                <a:srgbClr val="F7F7F7"/>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p:nvPr/>
        </p:nvSpPr>
        <p:spPr>
          <a:xfrm>
            <a:off x="468750" y="2022900"/>
            <a:ext cx="8206500" cy="10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rgbClr val="073763"/>
                </a:solidFill>
              </a:rPr>
              <a:t>Questions?</a:t>
            </a:r>
            <a:endParaRPr sz="4800">
              <a:solidFill>
                <a:srgbClr val="07376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194" name="Google Shape;194;p36"/>
          <p:cNvSpPr txBox="1">
            <a:spLocks noGrp="1"/>
          </p:cNvSpPr>
          <p:nvPr>
            <p:ph type="body" idx="1"/>
          </p:nvPr>
        </p:nvSpPr>
        <p:spPr>
          <a:xfrm>
            <a:off x="231000" y="1132900"/>
            <a:ext cx="87627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Linked Data Book </a:t>
            </a:r>
            <a:r>
              <a:rPr lang="en" u="sng">
                <a:solidFill>
                  <a:schemeClr val="hlink"/>
                </a:solidFill>
                <a:hlinkClick r:id="rId3"/>
              </a:rPr>
              <a:t>http://linkeddatabook.com/editions/1.0/</a:t>
            </a:r>
            <a:r>
              <a:rPr lang="en"/>
              <a:t> </a:t>
            </a:r>
            <a:endParaRPr/>
          </a:p>
          <a:p>
            <a:pPr marL="457200" lvl="0" indent="-342900" algn="l" rtl="0">
              <a:spcBef>
                <a:spcPts val="0"/>
              </a:spcBef>
              <a:spcAft>
                <a:spcPts val="0"/>
              </a:spcAft>
              <a:buSzPts val="1800"/>
              <a:buChar char="●"/>
            </a:pPr>
            <a:r>
              <a:rPr lang="en"/>
              <a:t>When owl:sameAs isn’t the Same: An Analysis of Identity</a:t>
            </a:r>
            <a:br>
              <a:rPr lang="en"/>
            </a:br>
            <a:r>
              <a:rPr lang="en"/>
              <a:t>Links on the Semantic Web </a:t>
            </a:r>
            <a:r>
              <a:rPr lang="en" u="sng">
                <a:solidFill>
                  <a:schemeClr val="hlink"/>
                </a:solidFill>
                <a:hlinkClick r:id="rId4"/>
              </a:rPr>
              <a:t>https://www.w3.org/2009/12/rdf-ws/papers/ws21</a:t>
            </a:r>
            <a:endParaRPr/>
          </a:p>
          <a:p>
            <a:pPr marL="457200" lvl="0" indent="-342900" algn="l" rtl="0">
              <a:spcBef>
                <a:spcPts val="0"/>
              </a:spcBef>
              <a:spcAft>
                <a:spcPts val="0"/>
              </a:spcAft>
              <a:buSzPts val="1800"/>
              <a:buChar char="●"/>
            </a:pPr>
            <a:r>
              <a:rPr lang="en"/>
              <a:t>Interlinks in DBpedia: </a:t>
            </a:r>
            <a:r>
              <a:rPr lang="en" u="sng">
                <a:solidFill>
                  <a:schemeClr val="hlink"/>
                </a:solidFill>
                <a:hlinkClick r:id="rId5"/>
              </a:rPr>
              <a:t>https://wiki.dbpedia.org/services-resources/interlinking</a:t>
            </a:r>
            <a:r>
              <a:rPr lang="en"/>
              <a:t> </a:t>
            </a:r>
            <a:endParaRPr/>
          </a:p>
          <a:p>
            <a:pPr marL="457200" lvl="0" indent="-342900" algn="l" rtl="0">
              <a:spcBef>
                <a:spcPts val="0"/>
              </a:spcBef>
              <a:spcAft>
                <a:spcPts val="0"/>
              </a:spcAft>
              <a:buSzPts val="1800"/>
              <a:buChar char="●"/>
            </a:pPr>
            <a:r>
              <a:rPr lang="en"/>
              <a:t>How to publish Linked Data on the Web: </a:t>
            </a:r>
            <a:r>
              <a:rPr lang="en" u="sng">
                <a:solidFill>
                  <a:schemeClr val="hlink"/>
                </a:solidFill>
                <a:hlinkClick r:id="rId6"/>
              </a:rPr>
              <a:t>http://wifo5-03.informatik.uni-mannheim.de/bizer/pub/LinkedDataTutorial/</a:t>
            </a: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p:nvPr/>
        </p:nvSpPr>
        <p:spPr>
          <a:xfrm>
            <a:off x="628550" y="1965350"/>
            <a:ext cx="8206500" cy="10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rgbClr val="073763"/>
                </a:solidFill>
              </a:rPr>
              <a:t>Querying Knowledge Graphs SPARQL Part 2</a:t>
            </a:r>
            <a:endParaRPr sz="4800">
              <a:solidFill>
                <a:srgbClr val="073763"/>
              </a:solidFill>
            </a:endParaRPr>
          </a:p>
        </p:txBody>
      </p:sp>
      <p:sp>
        <p:nvSpPr>
          <p:cNvPr id="200" name="Google Shape;200;p37"/>
          <p:cNvSpPr txBox="1"/>
          <p:nvPr/>
        </p:nvSpPr>
        <p:spPr>
          <a:xfrm>
            <a:off x="2643150" y="3777250"/>
            <a:ext cx="3857700" cy="45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u="sng">
                <a:solidFill>
                  <a:schemeClr val="hlink"/>
                </a:solidFill>
                <a:hlinkClick r:id="rId3"/>
              </a:rPr>
              <a:t>http://dbpedia.org/sparql</a:t>
            </a:r>
            <a:r>
              <a:rPr lang="en" sz="2400" b="1"/>
              <a:t> </a:t>
            </a:r>
            <a:endParaRPr sz="24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Functions: cast to float</a:t>
            </a:r>
            <a:endParaRPr/>
          </a:p>
        </p:txBody>
      </p:sp>
      <p:graphicFrame>
        <p:nvGraphicFramePr>
          <p:cNvPr id="206" name="Google Shape;206;p38"/>
          <p:cNvGraphicFramePr/>
          <p:nvPr/>
        </p:nvGraphicFramePr>
        <p:xfrm>
          <a:off x="314275" y="1754025"/>
          <a:ext cx="8647250" cy="3534283"/>
        </p:xfrm>
        <a:graphic>
          <a:graphicData uri="http://schemas.openxmlformats.org/drawingml/2006/table">
            <a:tbl>
              <a:tblPr>
                <a:noFill/>
                <a:tableStyleId>{CF0E9BD2-D397-48EE-BFE6-03058A30BBD4}</a:tableStyleId>
              </a:tblPr>
              <a:tblGrid>
                <a:gridCol w="8647250">
                  <a:extLst>
                    <a:ext uri="{9D8B030D-6E8A-4147-A177-3AD203B41FA5}">
                      <a16:colId xmlns:a16="http://schemas.microsoft.com/office/drawing/2014/main" val="20000"/>
                    </a:ext>
                  </a:extLst>
                </a:gridCol>
              </a:tblGrid>
              <a:tr h="2442975">
                <a:tc>
                  <a:txBody>
                    <a:bodyPr/>
                    <a:lstStyle/>
                    <a:p>
                      <a:pPr marL="0" lvl="0" indent="0" algn="l" rtl="0">
                        <a:lnSpc>
                          <a:spcPct val="138000"/>
                        </a:lnSpc>
                        <a:spcBef>
                          <a:spcPts val="0"/>
                        </a:spcBef>
                        <a:spcAft>
                          <a:spcPts val="0"/>
                        </a:spcAft>
                        <a:buNone/>
                      </a:pPr>
                      <a:r>
                        <a:rPr lang="en" sz="1800">
                          <a:solidFill>
                            <a:srgbClr val="00979D"/>
                          </a:solidFill>
                          <a:highlight>
                            <a:srgbClr val="FFFFFF"/>
                          </a:highlight>
                          <a:latin typeface="Consolas"/>
                          <a:ea typeface="Consolas"/>
                          <a:cs typeface="Consolas"/>
                          <a:sym typeface="Consolas"/>
                        </a:rPr>
                        <a:t>SELECT</a:t>
                      </a:r>
                      <a:r>
                        <a:rPr lang="en" sz="1800">
                          <a:solidFill>
                            <a:srgbClr val="434F54"/>
                          </a:solidFill>
                          <a:highlight>
                            <a:srgbClr val="FFFFFF"/>
                          </a:highlight>
                          <a:latin typeface="Consolas"/>
                          <a:ea typeface="Consolas"/>
                          <a:cs typeface="Consolas"/>
                          <a:sym typeface="Consolas"/>
                        </a:rPr>
                        <a:t> ?country ?area ?population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Clr>
                          <a:schemeClr val="dk1"/>
                        </a:buClr>
                        <a:buSzPts val="1100"/>
                        <a:buFont typeface="Arial"/>
                        <a:buNone/>
                      </a:pPr>
                      <a:r>
                        <a:rPr lang="en" sz="1800">
                          <a:solidFill>
                            <a:srgbClr val="434F54"/>
                          </a:solidFill>
                          <a:highlight>
                            <a:srgbClr val="FFFFFF"/>
                          </a:highlight>
                          <a:latin typeface="Consolas"/>
                          <a:ea typeface="Consolas"/>
                          <a:cs typeface="Consolas"/>
                          <a:sym typeface="Consolas"/>
                        </a:rPr>
                        <a:t>  (?</a:t>
                      </a:r>
                      <a:r>
                        <a:rPr lang="en" sz="1800">
                          <a:solidFill>
                            <a:srgbClr val="434F54"/>
                          </a:solidFill>
                          <a:highlight>
                            <a:schemeClr val="lt1"/>
                          </a:highlight>
                          <a:latin typeface="Consolas"/>
                          <a:ea typeface="Consolas"/>
                          <a:cs typeface="Consolas"/>
                          <a:sym typeface="Consolas"/>
                        </a:rPr>
                        <a:t>population</a:t>
                      </a:r>
                      <a:r>
                        <a:rPr lang="en" sz="1800">
                          <a:solidFill>
                            <a:srgbClr val="434F54"/>
                          </a:solidFill>
                          <a:highlight>
                            <a:srgbClr val="FFFFFF"/>
                          </a:highlight>
                          <a:latin typeface="Consolas"/>
                          <a:ea typeface="Consolas"/>
                          <a:cs typeface="Consolas"/>
                          <a:sym typeface="Consolas"/>
                        </a:rPr>
                        <a:t>/?</a:t>
                      </a:r>
                      <a:r>
                        <a:rPr lang="en" sz="1800">
                          <a:solidFill>
                            <a:srgbClr val="434F54"/>
                          </a:solidFill>
                          <a:highlight>
                            <a:schemeClr val="lt1"/>
                          </a:highlight>
                          <a:latin typeface="Consolas"/>
                          <a:ea typeface="Consolas"/>
                          <a:cs typeface="Consolas"/>
                          <a:sym typeface="Consolas"/>
                        </a:rPr>
                        <a:t>area</a:t>
                      </a:r>
                      <a:r>
                        <a:rPr lang="en" sz="1800">
                          <a:solidFill>
                            <a:srgbClr val="434F54"/>
                          </a:solidFill>
                          <a:highlight>
                            <a:srgbClr val="FFFFFF"/>
                          </a:highlight>
                          <a:latin typeface="Consolas"/>
                          <a:ea typeface="Consolas"/>
                          <a:cs typeface="Consolas"/>
                          <a:sym typeface="Consolas"/>
                        </a:rPr>
                        <a:t> </a:t>
                      </a:r>
                      <a:r>
                        <a:rPr lang="en" sz="1800">
                          <a:solidFill>
                            <a:srgbClr val="00979D"/>
                          </a:solidFill>
                          <a:highlight>
                            <a:srgbClr val="FFFFFF"/>
                          </a:highlight>
                          <a:latin typeface="Consolas"/>
                          <a:ea typeface="Consolas"/>
                          <a:cs typeface="Consolas"/>
                          <a:sym typeface="Consolas"/>
                        </a:rPr>
                        <a:t>AS</a:t>
                      </a:r>
                      <a:r>
                        <a:rPr lang="en" sz="1800">
                          <a:solidFill>
                            <a:srgbClr val="434F54"/>
                          </a:solidFill>
                          <a:highlight>
                            <a:srgbClr val="FFFFFF"/>
                          </a:highlight>
                          <a:latin typeface="Consolas"/>
                          <a:ea typeface="Consolas"/>
                          <a:cs typeface="Consolas"/>
                          <a:sym typeface="Consolas"/>
                        </a:rPr>
                        <a:t> ?density)</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Clr>
                          <a:schemeClr val="dk1"/>
                        </a:buClr>
                        <a:buSzPts val="1100"/>
                        <a:buFont typeface="Arial"/>
                        <a:buNone/>
                      </a:pPr>
                      <a:r>
                        <a:rPr lang="en" sz="1800">
                          <a:solidFill>
                            <a:srgbClr val="00979D"/>
                          </a:solidFill>
                          <a:highlight>
                            <a:srgbClr val="FFFFFF"/>
                          </a:highlight>
                          <a:latin typeface="Consolas"/>
                          <a:ea typeface="Consolas"/>
                          <a:cs typeface="Consolas"/>
                          <a:sym typeface="Consolas"/>
                        </a:rPr>
                        <a:t>WHERE</a:t>
                      </a:r>
                      <a:r>
                        <a:rPr lang="en" sz="1800">
                          <a:solidFill>
                            <a:srgbClr val="434F54"/>
                          </a:solidFill>
                          <a:highlight>
                            <a:srgbClr val="FFFFFF"/>
                          </a:highlight>
                          <a:latin typeface="Consolas"/>
                          <a:ea typeface="Consolas"/>
                          <a:cs typeface="Consolas"/>
                          <a:sym typeface="Consolas"/>
                        </a:rPr>
                        <a:t>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Clr>
                          <a:schemeClr val="dk1"/>
                        </a:buClr>
                        <a:buSzPts val="1100"/>
                        <a:buFont typeface="Arial"/>
                        <a:buNone/>
                      </a:pPr>
                      <a:r>
                        <a:rPr lang="en" sz="1800">
                          <a:solidFill>
                            <a:srgbClr val="434F54"/>
                          </a:solidFill>
                          <a:highlight>
                            <a:srgbClr val="FFFFFF"/>
                          </a:highlight>
                          <a:latin typeface="Consolas"/>
                          <a:ea typeface="Consolas"/>
                          <a:cs typeface="Consolas"/>
                          <a:sym typeface="Consolas"/>
                        </a:rPr>
                        <a:t>  ?country a dbo:Country ;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Clr>
                          <a:schemeClr val="dk1"/>
                        </a:buClr>
                        <a:buSzPts val="1100"/>
                        <a:buFont typeface="Arial"/>
                        <a:buNone/>
                      </a:pPr>
                      <a:r>
                        <a:rPr lang="en" sz="1800">
                          <a:solidFill>
                            <a:srgbClr val="434F54"/>
                          </a:solidFill>
                          <a:highlight>
                            <a:srgbClr val="FFFFFF"/>
                          </a:highlight>
                          <a:latin typeface="Consolas"/>
                          <a:ea typeface="Consolas"/>
                          <a:cs typeface="Consolas"/>
                          <a:sym typeface="Consolas"/>
                        </a:rPr>
                        <a:t>  	dbo:populationTotal ?population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Clr>
                          <a:schemeClr val="dk1"/>
                        </a:buClr>
                        <a:buSzPts val="1100"/>
                        <a:buFont typeface="Arial"/>
                        <a:buNone/>
                      </a:pPr>
                      <a:r>
                        <a:rPr lang="en" sz="1800">
                          <a:solidFill>
                            <a:srgbClr val="434F54"/>
                          </a:solidFill>
                          <a:highlight>
                            <a:srgbClr val="FFFFFF"/>
                          </a:highlight>
                          <a:latin typeface="Consolas"/>
                          <a:ea typeface="Consolas"/>
                          <a:cs typeface="Consolas"/>
                          <a:sym typeface="Consolas"/>
                        </a:rPr>
                        <a:t>  	&lt;</a:t>
                      </a:r>
                      <a:r>
                        <a:rPr lang="en" sz="1800" u="sng">
                          <a:solidFill>
                            <a:schemeClr val="hlink"/>
                          </a:solidFill>
                          <a:highlight>
                            <a:srgbClr val="FFFFFF"/>
                          </a:highlight>
                          <a:latin typeface="Consolas"/>
                          <a:ea typeface="Consolas"/>
                          <a:cs typeface="Consolas"/>
                          <a:sym typeface="Consolas"/>
                          <a:hlinkClick r:id="rId3"/>
                        </a:rPr>
                        <a:t>http://dbpedia.org/ontology/PopulatedPlace/areaTotal</a:t>
                      </a:r>
                      <a:r>
                        <a:rPr lang="en" sz="1800">
                          <a:solidFill>
                            <a:srgbClr val="434F54"/>
                          </a:solidFill>
                          <a:highlight>
                            <a:srgbClr val="FFFFFF"/>
                          </a:highlight>
                          <a:latin typeface="Consolas"/>
                          <a:ea typeface="Consolas"/>
                          <a:cs typeface="Consolas"/>
                          <a:sym typeface="Consolas"/>
                        </a:rPr>
                        <a:t>&gt; ?area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Clr>
                          <a:schemeClr val="dk1"/>
                        </a:buClr>
                        <a:buSzPts val="1100"/>
                        <a:buFont typeface="Arial"/>
                        <a:buNone/>
                      </a:pPr>
                      <a:r>
                        <a:rPr lang="en" sz="1800">
                          <a:solidFill>
                            <a:srgbClr val="434F54"/>
                          </a:solidFill>
                          <a:highlight>
                            <a:srgbClr val="FFFFFF"/>
                          </a:highlight>
                          <a:latin typeface="Consolas"/>
                          <a:ea typeface="Consolas"/>
                          <a:cs typeface="Consolas"/>
                          <a:sym typeface="Consolas"/>
                        </a:rPr>
                        <a:t>  	</a:t>
                      </a:r>
                      <a:r>
                        <a:rPr lang="en" sz="1800">
                          <a:solidFill>
                            <a:srgbClr val="00979D"/>
                          </a:solidFill>
                          <a:highlight>
                            <a:srgbClr val="FFFFFF"/>
                          </a:highlight>
                          <a:latin typeface="Consolas"/>
                          <a:ea typeface="Consolas"/>
                          <a:cs typeface="Consolas"/>
                          <a:sym typeface="Consolas"/>
                        </a:rPr>
                        <a:t>FILTER</a:t>
                      </a:r>
                      <a:r>
                        <a:rPr lang="en" sz="1800">
                          <a:solidFill>
                            <a:srgbClr val="434F54"/>
                          </a:solidFill>
                          <a:highlight>
                            <a:srgbClr val="FFFFFF"/>
                          </a:highlight>
                          <a:latin typeface="Consolas"/>
                          <a:ea typeface="Consolas"/>
                          <a:cs typeface="Consolas"/>
                          <a:sym typeface="Consolas"/>
                        </a:rPr>
                        <a:t>(?area != 0)</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a:solidFill>
                            <a:srgbClr val="434F54"/>
                          </a:solidFill>
                          <a:highlight>
                            <a:srgbClr val="FFFFFF"/>
                          </a:highlight>
                          <a:latin typeface="Consolas"/>
                          <a:ea typeface="Consolas"/>
                          <a:cs typeface="Consolas"/>
                          <a:sym typeface="Consolas"/>
                        </a:rPr>
                        <a:t>}</a:t>
                      </a:r>
                      <a:endParaRPr sz="1800">
                        <a:solidFill>
                          <a:srgbClr val="434F54"/>
                        </a:solidFill>
                        <a:highlight>
                          <a:srgbClr val="FFFFFF"/>
                        </a:highlight>
                        <a:latin typeface="Consolas"/>
                        <a:ea typeface="Consolas"/>
                        <a:cs typeface="Consolas"/>
                        <a:sym typeface="Consolas"/>
                      </a:endParaRPr>
                    </a:p>
                  </a:txBody>
                  <a:tcPr marL="63500" marR="63500" marT="63500" marB="63500">
                    <a:solidFill>
                      <a:srgbClr val="FFFFFF"/>
                    </a:solidFill>
                  </a:tcPr>
                </a:tc>
                <a:extLst>
                  <a:ext uri="{0D108BD9-81ED-4DB2-BD59-A6C34878D82A}">
                    <a16:rowId xmlns:a16="http://schemas.microsoft.com/office/drawing/2014/main" val="10000"/>
                  </a:ext>
                </a:extLst>
              </a:tr>
            </a:tbl>
          </a:graphicData>
        </a:graphic>
      </p:graphicFrame>
      <p:sp>
        <p:nvSpPr>
          <p:cNvPr id="207" name="Google Shape;207;p38"/>
          <p:cNvSpPr txBox="1"/>
          <p:nvPr/>
        </p:nvSpPr>
        <p:spPr>
          <a:xfrm>
            <a:off x="395150" y="1158625"/>
            <a:ext cx="8485500" cy="4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Compute countries density: error due to wrong type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Functions: cast to float</a:t>
            </a:r>
            <a:endParaRPr/>
          </a:p>
        </p:txBody>
      </p:sp>
      <p:graphicFrame>
        <p:nvGraphicFramePr>
          <p:cNvPr id="213" name="Google Shape;213;p39"/>
          <p:cNvGraphicFramePr/>
          <p:nvPr/>
        </p:nvGraphicFramePr>
        <p:xfrm>
          <a:off x="314275" y="1982625"/>
          <a:ext cx="3000000" cy="3000000"/>
        </p:xfrm>
        <a:graphic>
          <a:graphicData uri="http://schemas.openxmlformats.org/drawingml/2006/table">
            <a:tbl>
              <a:tblPr>
                <a:noFill/>
                <a:tableStyleId>{CF0E9BD2-D397-48EE-BFE6-03058A30BBD4}</a:tableStyleId>
              </a:tblPr>
              <a:tblGrid>
                <a:gridCol w="8647250">
                  <a:extLst>
                    <a:ext uri="{9D8B030D-6E8A-4147-A177-3AD203B41FA5}">
                      <a16:colId xmlns:a16="http://schemas.microsoft.com/office/drawing/2014/main" val="20000"/>
                    </a:ext>
                  </a:extLst>
                </a:gridCol>
              </a:tblGrid>
              <a:tr h="2442975">
                <a:tc>
                  <a:txBody>
                    <a:bodyPr/>
                    <a:lstStyle/>
                    <a:p>
                      <a:pPr marL="0" lvl="0" indent="0" algn="l" rtl="0">
                        <a:lnSpc>
                          <a:spcPct val="138000"/>
                        </a:lnSpc>
                        <a:spcBef>
                          <a:spcPts val="0"/>
                        </a:spcBef>
                        <a:spcAft>
                          <a:spcPts val="0"/>
                        </a:spcAft>
                        <a:buNone/>
                      </a:pPr>
                      <a:r>
                        <a:rPr lang="en" sz="1800">
                          <a:solidFill>
                            <a:srgbClr val="00979D"/>
                          </a:solidFill>
                          <a:highlight>
                            <a:srgbClr val="FFFFFF"/>
                          </a:highlight>
                          <a:latin typeface="Consolas"/>
                          <a:ea typeface="Consolas"/>
                          <a:cs typeface="Consolas"/>
                          <a:sym typeface="Consolas"/>
                        </a:rPr>
                        <a:t>SELECT</a:t>
                      </a:r>
                      <a:r>
                        <a:rPr lang="en" sz="1800">
                          <a:solidFill>
                            <a:srgbClr val="434F54"/>
                          </a:solidFill>
                          <a:highlight>
                            <a:srgbClr val="FFFFFF"/>
                          </a:highlight>
                          <a:latin typeface="Consolas"/>
                          <a:ea typeface="Consolas"/>
                          <a:cs typeface="Consolas"/>
                          <a:sym typeface="Consolas"/>
                        </a:rPr>
                        <a:t> ?country ?area ?population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a:solidFill>
                            <a:srgbClr val="434F54"/>
                          </a:solidFill>
                          <a:highlight>
                            <a:srgbClr val="FFFFFF"/>
                          </a:highlight>
                          <a:latin typeface="Consolas"/>
                          <a:ea typeface="Consolas"/>
                          <a:cs typeface="Consolas"/>
                          <a:sym typeface="Consolas"/>
                        </a:rPr>
                        <a:t>  (</a:t>
                      </a:r>
                      <a:r>
                        <a:rPr lang="en" sz="1800" b="1">
                          <a:solidFill>
                            <a:srgbClr val="434F54"/>
                          </a:solidFill>
                          <a:highlight>
                            <a:srgbClr val="FFFFFF"/>
                          </a:highlight>
                          <a:latin typeface="Consolas"/>
                          <a:ea typeface="Consolas"/>
                          <a:cs typeface="Consolas"/>
                          <a:sym typeface="Consolas"/>
                        </a:rPr>
                        <a:t>xsd:float(?</a:t>
                      </a:r>
                      <a:r>
                        <a:rPr lang="en" sz="1800" b="1">
                          <a:solidFill>
                            <a:srgbClr val="434F54"/>
                          </a:solidFill>
                          <a:highlight>
                            <a:schemeClr val="lt1"/>
                          </a:highlight>
                          <a:latin typeface="Consolas"/>
                          <a:ea typeface="Consolas"/>
                          <a:cs typeface="Consolas"/>
                          <a:sym typeface="Consolas"/>
                        </a:rPr>
                        <a:t>population</a:t>
                      </a:r>
                      <a:r>
                        <a:rPr lang="en" sz="1800" b="1">
                          <a:solidFill>
                            <a:srgbClr val="434F54"/>
                          </a:solidFill>
                          <a:highlight>
                            <a:srgbClr val="FFFFFF"/>
                          </a:highlight>
                          <a:latin typeface="Consolas"/>
                          <a:ea typeface="Consolas"/>
                          <a:cs typeface="Consolas"/>
                          <a:sym typeface="Consolas"/>
                        </a:rPr>
                        <a:t>)/xsd:float(?</a:t>
                      </a:r>
                      <a:r>
                        <a:rPr lang="en" sz="1800" b="1">
                          <a:solidFill>
                            <a:srgbClr val="434F54"/>
                          </a:solidFill>
                          <a:highlight>
                            <a:schemeClr val="lt1"/>
                          </a:highlight>
                          <a:latin typeface="Consolas"/>
                          <a:ea typeface="Consolas"/>
                          <a:cs typeface="Consolas"/>
                          <a:sym typeface="Consolas"/>
                        </a:rPr>
                        <a:t>area</a:t>
                      </a:r>
                      <a:r>
                        <a:rPr lang="en" sz="1800" b="1">
                          <a:solidFill>
                            <a:srgbClr val="434F54"/>
                          </a:solidFill>
                          <a:highlight>
                            <a:srgbClr val="FFFFFF"/>
                          </a:highlight>
                          <a:latin typeface="Consolas"/>
                          <a:ea typeface="Consolas"/>
                          <a:cs typeface="Consolas"/>
                          <a:sym typeface="Consolas"/>
                        </a:rPr>
                        <a:t>)</a:t>
                      </a:r>
                      <a:r>
                        <a:rPr lang="en" sz="1800">
                          <a:solidFill>
                            <a:srgbClr val="434F54"/>
                          </a:solidFill>
                          <a:highlight>
                            <a:srgbClr val="FFFFFF"/>
                          </a:highlight>
                          <a:latin typeface="Consolas"/>
                          <a:ea typeface="Consolas"/>
                          <a:cs typeface="Consolas"/>
                          <a:sym typeface="Consolas"/>
                        </a:rPr>
                        <a:t> </a:t>
                      </a:r>
                      <a:r>
                        <a:rPr lang="en" sz="1800">
                          <a:solidFill>
                            <a:srgbClr val="00979D"/>
                          </a:solidFill>
                          <a:highlight>
                            <a:srgbClr val="FFFFFF"/>
                          </a:highlight>
                          <a:latin typeface="Consolas"/>
                          <a:ea typeface="Consolas"/>
                          <a:cs typeface="Consolas"/>
                          <a:sym typeface="Consolas"/>
                        </a:rPr>
                        <a:t>AS</a:t>
                      </a:r>
                      <a:r>
                        <a:rPr lang="en" sz="1800">
                          <a:solidFill>
                            <a:srgbClr val="434F54"/>
                          </a:solidFill>
                          <a:highlight>
                            <a:srgbClr val="FFFFFF"/>
                          </a:highlight>
                          <a:latin typeface="Consolas"/>
                          <a:ea typeface="Consolas"/>
                          <a:cs typeface="Consolas"/>
                          <a:sym typeface="Consolas"/>
                        </a:rPr>
                        <a:t> ?density)</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a:solidFill>
                            <a:srgbClr val="00979D"/>
                          </a:solidFill>
                          <a:highlight>
                            <a:srgbClr val="FFFFFF"/>
                          </a:highlight>
                          <a:latin typeface="Consolas"/>
                          <a:ea typeface="Consolas"/>
                          <a:cs typeface="Consolas"/>
                          <a:sym typeface="Consolas"/>
                        </a:rPr>
                        <a:t>WHERE</a:t>
                      </a:r>
                      <a:r>
                        <a:rPr lang="en" sz="1800">
                          <a:solidFill>
                            <a:srgbClr val="434F54"/>
                          </a:solidFill>
                          <a:highlight>
                            <a:srgbClr val="FFFFFF"/>
                          </a:highlight>
                          <a:latin typeface="Consolas"/>
                          <a:ea typeface="Consolas"/>
                          <a:cs typeface="Consolas"/>
                          <a:sym typeface="Consolas"/>
                        </a:rPr>
                        <a:t>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a:solidFill>
                            <a:srgbClr val="434F54"/>
                          </a:solidFill>
                          <a:highlight>
                            <a:srgbClr val="FFFFFF"/>
                          </a:highlight>
                          <a:latin typeface="Consolas"/>
                          <a:ea typeface="Consolas"/>
                          <a:cs typeface="Consolas"/>
                          <a:sym typeface="Consolas"/>
                        </a:rPr>
                        <a:t>  ?country a dbo:Country ;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a:solidFill>
                            <a:srgbClr val="434F54"/>
                          </a:solidFill>
                          <a:highlight>
                            <a:srgbClr val="FFFFFF"/>
                          </a:highlight>
                          <a:latin typeface="Consolas"/>
                          <a:ea typeface="Consolas"/>
                          <a:cs typeface="Consolas"/>
                          <a:sym typeface="Consolas"/>
                        </a:rPr>
                        <a:t>  	dbo:populationTotal ?population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a:solidFill>
                            <a:srgbClr val="434F54"/>
                          </a:solidFill>
                          <a:highlight>
                            <a:srgbClr val="FFFFFF"/>
                          </a:highlight>
                          <a:latin typeface="Consolas"/>
                          <a:ea typeface="Consolas"/>
                          <a:cs typeface="Consolas"/>
                          <a:sym typeface="Consolas"/>
                        </a:rPr>
                        <a:t>  	&lt;</a:t>
                      </a:r>
                      <a:r>
                        <a:rPr lang="en" sz="1800" u="sng">
                          <a:solidFill>
                            <a:schemeClr val="hlink"/>
                          </a:solidFill>
                          <a:highlight>
                            <a:srgbClr val="FFFFFF"/>
                          </a:highlight>
                          <a:latin typeface="Consolas"/>
                          <a:ea typeface="Consolas"/>
                          <a:cs typeface="Consolas"/>
                          <a:sym typeface="Consolas"/>
                          <a:hlinkClick r:id="rId3"/>
                        </a:rPr>
                        <a:t>http://dbpedia.org/ontology/PopulatedPlace/areaTotal</a:t>
                      </a:r>
                      <a:r>
                        <a:rPr lang="en" sz="1800">
                          <a:solidFill>
                            <a:srgbClr val="434F54"/>
                          </a:solidFill>
                          <a:highlight>
                            <a:srgbClr val="FFFFFF"/>
                          </a:highlight>
                          <a:latin typeface="Consolas"/>
                          <a:ea typeface="Consolas"/>
                          <a:cs typeface="Consolas"/>
                          <a:sym typeface="Consolas"/>
                        </a:rPr>
                        <a:t>&gt; ?area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a:solidFill>
                            <a:srgbClr val="434F54"/>
                          </a:solidFill>
                          <a:highlight>
                            <a:srgbClr val="FFFFFF"/>
                          </a:highlight>
                          <a:latin typeface="Consolas"/>
                          <a:ea typeface="Consolas"/>
                          <a:cs typeface="Consolas"/>
                          <a:sym typeface="Consolas"/>
                        </a:rPr>
                        <a:t>  	</a:t>
                      </a:r>
                      <a:r>
                        <a:rPr lang="en" sz="1800">
                          <a:solidFill>
                            <a:srgbClr val="00979D"/>
                          </a:solidFill>
                          <a:highlight>
                            <a:srgbClr val="FFFFFF"/>
                          </a:highlight>
                          <a:latin typeface="Consolas"/>
                          <a:ea typeface="Consolas"/>
                          <a:cs typeface="Consolas"/>
                          <a:sym typeface="Consolas"/>
                        </a:rPr>
                        <a:t>FILTER</a:t>
                      </a:r>
                      <a:r>
                        <a:rPr lang="en" sz="1800">
                          <a:solidFill>
                            <a:srgbClr val="434F54"/>
                          </a:solidFill>
                          <a:highlight>
                            <a:srgbClr val="FFFFFF"/>
                          </a:highlight>
                          <a:latin typeface="Consolas"/>
                          <a:ea typeface="Consolas"/>
                          <a:cs typeface="Consolas"/>
                          <a:sym typeface="Consolas"/>
                        </a:rPr>
                        <a:t>(?area != 0)</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a:solidFill>
                            <a:srgbClr val="434F54"/>
                          </a:solidFill>
                          <a:highlight>
                            <a:srgbClr val="FFFFFF"/>
                          </a:highlight>
                          <a:latin typeface="Consolas"/>
                          <a:ea typeface="Consolas"/>
                          <a:cs typeface="Consolas"/>
                          <a:sym typeface="Consolas"/>
                        </a:rPr>
                        <a:t>}</a:t>
                      </a:r>
                      <a:endParaRPr sz="1800">
                        <a:solidFill>
                          <a:srgbClr val="434F54"/>
                        </a:solidFill>
                        <a:highlight>
                          <a:srgbClr val="FFFFFF"/>
                        </a:highlight>
                        <a:latin typeface="Consolas"/>
                        <a:ea typeface="Consolas"/>
                        <a:cs typeface="Consolas"/>
                        <a:sym typeface="Consolas"/>
                      </a:endParaRPr>
                    </a:p>
                  </a:txBody>
                  <a:tcPr marL="63500" marR="63500" marT="63500" marB="63500">
                    <a:solidFill>
                      <a:srgbClr val="FFFFFF"/>
                    </a:solidFill>
                  </a:tcPr>
                </a:tc>
                <a:extLst>
                  <a:ext uri="{0D108BD9-81ED-4DB2-BD59-A6C34878D82A}">
                    <a16:rowId xmlns:a16="http://schemas.microsoft.com/office/drawing/2014/main" val="10000"/>
                  </a:ext>
                </a:extLst>
              </a:tr>
            </a:tbl>
          </a:graphicData>
        </a:graphic>
      </p:graphicFrame>
      <p:sp>
        <p:nvSpPr>
          <p:cNvPr id="214" name="Google Shape;214;p39"/>
          <p:cNvSpPr txBox="1"/>
          <p:nvPr/>
        </p:nvSpPr>
        <p:spPr>
          <a:xfrm>
            <a:off x="395150" y="1059850"/>
            <a:ext cx="8485500" cy="4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Convert a variable to a specific type</a:t>
            </a:r>
            <a:endParaRPr/>
          </a:p>
          <a:p>
            <a:pPr marL="0" lvl="0" indent="0" algn="l" rtl="0">
              <a:spcBef>
                <a:spcPts val="0"/>
              </a:spcBef>
              <a:spcAft>
                <a:spcPts val="0"/>
              </a:spcAft>
              <a:buNone/>
            </a:pPr>
            <a:endParaRPr/>
          </a:p>
          <a:p>
            <a:pPr marL="0" lvl="0" indent="0" algn="l" rtl="0">
              <a:spcBef>
                <a:spcPts val="0"/>
              </a:spcBef>
              <a:spcAft>
                <a:spcPts val="0"/>
              </a:spcAft>
              <a:buNone/>
            </a:pPr>
            <a:r>
              <a:rPr lang="en"/>
              <a:t>Here compute countries density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0"/>
          <p:cNvSpPr txBox="1">
            <a:spLocks noGrp="1"/>
          </p:cNvSpPr>
          <p:nvPr>
            <p:ph type="title"/>
          </p:nvPr>
        </p:nvSpPr>
        <p:spPr>
          <a:xfrm>
            <a:off x="311700" y="25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Functions: langMatches</a:t>
            </a:r>
            <a:endParaRPr/>
          </a:p>
        </p:txBody>
      </p:sp>
      <p:sp>
        <p:nvSpPr>
          <p:cNvPr id="220" name="Google Shape;220;p40"/>
          <p:cNvSpPr txBox="1">
            <a:spLocks noGrp="1"/>
          </p:cNvSpPr>
          <p:nvPr>
            <p:ph type="body" idx="1"/>
          </p:nvPr>
        </p:nvSpPr>
        <p:spPr>
          <a:xfrm>
            <a:off x="311675" y="9151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Filter retrieved variable on its lang</a:t>
            </a:r>
            <a:endParaRPr/>
          </a:p>
          <a:p>
            <a:pPr marL="0" lvl="0" indent="0" algn="l" rtl="0">
              <a:spcBef>
                <a:spcPts val="1600"/>
              </a:spcBef>
              <a:spcAft>
                <a:spcPts val="1600"/>
              </a:spcAft>
              <a:buNone/>
            </a:pPr>
            <a:r>
              <a:rPr lang="en"/>
              <a:t>Here get the Dutch name of Oceanian countries</a:t>
            </a:r>
            <a:endParaRPr/>
          </a:p>
        </p:txBody>
      </p:sp>
      <p:graphicFrame>
        <p:nvGraphicFramePr>
          <p:cNvPr id="221" name="Google Shape;221;p40"/>
          <p:cNvGraphicFramePr/>
          <p:nvPr/>
        </p:nvGraphicFramePr>
        <p:xfrm>
          <a:off x="1254638" y="1971200"/>
          <a:ext cx="3000000" cy="3000000"/>
        </p:xfrm>
        <a:graphic>
          <a:graphicData uri="http://schemas.openxmlformats.org/drawingml/2006/table">
            <a:tbl>
              <a:tblPr>
                <a:noFill/>
                <a:tableStyleId>{CF0E9BD2-D397-48EE-BFE6-03058A30BBD4}</a:tableStyleId>
              </a:tblPr>
              <a:tblGrid>
                <a:gridCol w="6634675">
                  <a:extLst>
                    <a:ext uri="{9D8B030D-6E8A-4147-A177-3AD203B41FA5}">
                      <a16:colId xmlns:a16="http://schemas.microsoft.com/office/drawing/2014/main" val="20000"/>
                    </a:ext>
                  </a:extLst>
                </a:gridCol>
              </a:tblGrid>
              <a:tr h="2346350">
                <a:tc>
                  <a:txBody>
                    <a:bodyPr/>
                    <a:lstStyle/>
                    <a:p>
                      <a:pPr marL="0" lvl="0" indent="0" algn="l" rtl="0">
                        <a:lnSpc>
                          <a:spcPct val="138000"/>
                        </a:lnSpc>
                        <a:spcBef>
                          <a:spcPts val="0"/>
                        </a:spcBef>
                        <a:spcAft>
                          <a:spcPts val="0"/>
                        </a:spcAft>
                        <a:buClr>
                          <a:schemeClr val="dk1"/>
                        </a:buClr>
                        <a:buSzPts val="1100"/>
                        <a:buFont typeface="Arial"/>
                        <a:buNone/>
                      </a:pPr>
                      <a:r>
                        <a:rPr lang="en" sz="1800">
                          <a:solidFill>
                            <a:srgbClr val="00979D"/>
                          </a:solidFill>
                          <a:highlight>
                            <a:srgbClr val="FFFFFF"/>
                          </a:highlight>
                          <a:latin typeface="Consolas"/>
                          <a:ea typeface="Consolas"/>
                          <a:cs typeface="Consolas"/>
                          <a:sym typeface="Consolas"/>
                        </a:rPr>
                        <a:t>SELECT</a:t>
                      </a:r>
                      <a:r>
                        <a:rPr lang="en" sz="1800">
                          <a:solidFill>
                            <a:srgbClr val="434F54"/>
                          </a:solidFill>
                          <a:highlight>
                            <a:srgbClr val="FFFFFF"/>
                          </a:highlight>
                          <a:latin typeface="Consolas"/>
                          <a:ea typeface="Consolas"/>
                          <a:cs typeface="Consolas"/>
                          <a:sym typeface="Consolas"/>
                        </a:rPr>
                        <a:t> ?country ?countryName</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Clr>
                          <a:schemeClr val="dk1"/>
                        </a:buClr>
                        <a:buSzPts val="1100"/>
                        <a:buFont typeface="Arial"/>
                        <a:buNone/>
                      </a:pPr>
                      <a:r>
                        <a:rPr lang="en" sz="1800">
                          <a:solidFill>
                            <a:srgbClr val="00979D"/>
                          </a:solidFill>
                          <a:highlight>
                            <a:srgbClr val="FFFFFF"/>
                          </a:highlight>
                          <a:latin typeface="Consolas"/>
                          <a:ea typeface="Consolas"/>
                          <a:cs typeface="Consolas"/>
                          <a:sym typeface="Consolas"/>
                        </a:rPr>
                        <a:t>WHERE</a:t>
                      </a:r>
                      <a:r>
                        <a:rPr lang="en" sz="1800">
                          <a:solidFill>
                            <a:srgbClr val="434F54"/>
                          </a:solidFill>
                          <a:highlight>
                            <a:srgbClr val="FFFFFF"/>
                          </a:highlight>
                          <a:latin typeface="Consolas"/>
                          <a:ea typeface="Consolas"/>
                          <a:cs typeface="Consolas"/>
                          <a:sym typeface="Consolas"/>
                        </a:rPr>
                        <a:t>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Clr>
                          <a:schemeClr val="dk1"/>
                        </a:buClr>
                        <a:buSzPts val="1100"/>
                        <a:buFont typeface="Arial"/>
                        <a:buNone/>
                      </a:pPr>
                      <a:r>
                        <a:rPr lang="en" sz="1800">
                          <a:solidFill>
                            <a:srgbClr val="434F54"/>
                          </a:solidFill>
                          <a:highlight>
                            <a:srgbClr val="FFFFFF"/>
                          </a:highlight>
                          <a:latin typeface="Consolas"/>
                          <a:ea typeface="Consolas"/>
                          <a:cs typeface="Consolas"/>
                          <a:sym typeface="Consolas"/>
                        </a:rPr>
                        <a:t>  ?country a dbo:Country ;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a:solidFill>
                            <a:srgbClr val="434F54"/>
                          </a:solidFill>
                          <a:highlight>
                            <a:srgbClr val="FFFFFF"/>
                          </a:highlight>
                          <a:latin typeface="Consolas"/>
                          <a:ea typeface="Consolas"/>
                          <a:cs typeface="Consolas"/>
                          <a:sym typeface="Consolas"/>
                        </a:rPr>
                        <a:t>      dbp:continent ?continent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Clr>
                          <a:schemeClr val="dk1"/>
                        </a:buClr>
                        <a:buSzPts val="1100"/>
                        <a:buFont typeface="Arial"/>
                        <a:buNone/>
                      </a:pPr>
                      <a:r>
                        <a:rPr lang="en" sz="1800">
                          <a:solidFill>
                            <a:srgbClr val="434F54"/>
                          </a:solidFill>
                          <a:highlight>
                            <a:srgbClr val="FFFFFF"/>
                          </a:highlight>
                          <a:latin typeface="Consolas"/>
                          <a:ea typeface="Consolas"/>
                          <a:cs typeface="Consolas"/>
                          <a:sym typeface="Consolas"/>
                        </a:rPr>
                        <a:t>      </a:t>
                      </a:r>
                      <a:r>
                        <a:rPr lang="en" sz="1800">
                          <a:solidFill>
                            <a:srgbClr val="434F54"/>
                          </a:solidFill>
                          <a:highlight>
                            <a:schemeClr val="lt1"/>
                          </a:highlight>
                          <a:latin typeface="Consolas"/>
                          <a:ea typeface="Consolas"/>
                          <a:cs typeface="Consolas"/>
                          <a:sym typeface="Consolas"/>
                        </a:rPr>
                        <a:t>rdfs:label ?countryName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Clr>
                          <a:schemeClr val="dk1"/>
                        </a:buClr>
                        <a:buSzPts val="1100"/>
                        <a:buFont typeface="Arial"/>
                        <a:buNone/>
                      </a:pPr>
                      <a:r>
                        <a:rPr lang="en" sz="1800">
                          <a:solidFill>
                            <a:srgbClr val="434F54"/>
                          </a:solidFill>
                          <a:highlight>
                            <a:srgbClr val="FFFFFF"/>
                          </a:highlight>
                          <a:latin typeface="Consolas"/>
                          <a:ea typeface="Consolas"/>
                          <a:cs typeface="Consolas"/>
                          <a:sym typeface="Consolas"/>
                        </a:rPr>
                        <a:t>  </a:t>
                      </a:r>
                      <a:r>
                        <a:rPr lang="en" sz="1800">
                          <a:solidFill>
                            <a:srgbClr val="00979D"/>
                          </a:solidFill>
                          <a:highlight>
                            <a:srgbClr val="FFFFFF"/>
                          </a:highlight>
                          <a:latin typeface="Consolas"/>
                          <a:ea typeface="Consolas"/>
                          <a:cs typeface="Consolas"/>
                          <a:sym typeface="Consolas"/>
                        </a:rPr>
                        <a:t>FILTER</a:t>
                      </a:r>
                      <a:r>
                        <a:rPr lang="en" sz="1800">
                          <a:solidFill>
                            <a:srgbClr val="434F54"/>
                          </a:solidFill>
                          <a:highlight>
                            <a:srgbClr val="FFFFFF"/>
                          </a:highlight>
                          <a:latin typeface="Consolas"/>
                          <a:ea typeface="Consolas"/>
                          <a:cs typeface="Consolas"/>
                          <a:sym typeface="Consolas"/>
                        </a:rPr>
                        <a:t>(str(?continent) = "Oceania")</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Clr>
                          <a:schemeClr val="dk1"/>
                        </a:buClr>
                        <a:buSzPts val="1100"/>
                        <a:buFont typeface="Arial"/>
                        <a:buNone/>
                      </a:pPr>
                      <a:r>
                        <a:rPr lang="en" sz="1800" b="1">
                          <a:solidFill>
                            <a:srgbClr val="434F54"/>
                          </a:solidFill>
                          <a:highlight>
                            <a:srgbClr val="FFFFFF"/>
                          </a:highlight>
                          <a:latin typeface="Consolas"/>
                          <a:ea typeface="Consolas"/>
                          <a:cs typeface="Consolas"/>
                          <a:sym typeface="Consolas"/>
                        </a:rPr>
                        <a:t>  </a:t>
                      </a:r>
                      <a:r>
                        <a:rPr lang="en" sz="1800" b="1">
                          <a:solidFill>
                            <a:srgbClr val="00979D"/>
                          </a:solidFill>
                          <a:highlight>
                            <a:srgbClr val="FFFFFF"/>
                          </a:highlight>
                          <a:latin typeface="Consolas"/>
                          <a:ea typeface="Consolas"/>
                          <a:cs typeface="Consolas"/>
                          <a:sym typeface="Consolas"/>
                        </a:rPr>
                        <a:t>FILTER</a:t>
                      </a:r>
                      <a:r>
                        <a:rPr lang="en" sz="1800" b="1">
                          <a:solidFill>
                            <a:srgbClr val="434F54"/>
                          </a:solidFill>
                          <a:highlight>
                            <a:srgbClr val="FFFFFF"/>
                          </a:highlight>
                          <a:latin typeface="Consolas"/>
                          <a:ea typeface="Consolas"/>
                          <a:cs typeface="Consolas"/>
                          <a:sym typeface="Consolas"/>
                        </a:rPr>
                        <a:t> langMatches( lang(?countryName), "NL" )</a:t>
                      </a:r>
                      <a:endParaRPr sz="1800" b="1">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a:solidFill>
                            <a:srgbClr val="434F54"/>
                          </a:solidFill>
                          <a:highlight>
                            <a:srgbClr val="FFFFFF"/>
                          </a:highlight>
                          <a:latin typeface="Consolas"/>
                          <a:ea typeface="Consolas"/>
                          <a:cs typeface="Consolas"/>
                          <a:sym typeface="Consolas"/>
                        </a:rPr>
                        <a:t>}</a:t>
                      </a:r>
                      <a:endParaRPr sz="1800">
                        <a:solidFill>
                          <a:srgbClr val="434F54"/>
                        </a:solidFill>
                        <a:highlight>
                          <a:srgbClr val="FFFFFF"/>
                        </a:highlight>
                        <a:latin typeface="Consolas"/>
                        <a:ea typeface="Consolas"/>
                        <a:cs typeface="Consolas"/>
                        <a:sym typeface="Consolas"/>
                      </a:endParaRPr>
                    </a:p>
                  </a:txBody>
                  <a:tcPr marL="63500" marR="63500" marT="63500" marB="63500">
                    <a:solidFill>
                      <a:srgbClr val="FFFF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more functions</a:t>
            </a:r>
            <a:endParaRPr/>
          </a:p>
        </p:txBody>
      </p:sp>
      <p:sp>
        <p:nvSpPr>
          <p:cNvPr id="227" name="Google Shape;227;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isLiteral, STRSTARTS, CONTAINS, ENCODE_FOR_URI, REPLACE, MD5 hashing...</a:t>
            </a:r>
            <a:endParaRPr/>
          </a:p>
          <a:p>
            <a:pPr marL="0" lvl="0" indent="0" algn="l" rtl="0">
              <a:spcBef>
                <a:spcPts val="1600"/>
              </a:spcBef>
              <a:spcAft>
                <a:spcPts val="0"/>
              </a:spcAft>
              <a:buNone/>
            </a:pPr>
            <a:r>
              <a:rPr lang="en"/>
              <a:t>An comprehensive specification of SPARQL can be found here:</a:t>
            </a:r>
            <a:endParaRPr/>
          </a:p>
          <a:p>
            <a:pPr marL="0" lvl="0" indent="0" algn="ctr" rtl="0">
              <a:spcBef>
                <a:spcPts val="1600"/>
              </a:spcBef>
              <a:spcAft>
                <a:spcPts val="0"/>
              </a:spcAft>
              <a:buNone/>
            </a:pPr>
            <a:endParaRPr/>
          </a:p>
          <a:p>
            <a:pPr marL="0" lvl="0" indent="0" algn="ctr" rtl="0">
              <a:spcBef>
                <a:spcPts val="1600"/>
              </a:spcBef>
              <a:spcAft>
                <a:spcPts val="0"/>
              </a:spcAft>
              <a:buNone/>
            </a:pPr>
            <a:r>
              <a:rPr lang="en" b="1" u="sng">
                <a:solidFill>
                  <a:schemeClr val="hlink"/>
                </a:solidFill>
                <a:hlinkClick r:id="rId3"/>
              </a:rPr>
              <a:t>https://www.w3.org/TR/sparql11-query/</a:t>
            </a:r>
            <a:r>
              <a:rPr lang="en" b="1"/>
              <a:t> </a:t>
            </a:r>
            <a:endParaRPr b="1"/>
          </a:p>
          <a:p>
            <a:pPr marL="0" lvl="0" indent="0" algn="ctr" rtl="0">
              <a:spcBef>
                <a:spcPts val="1600"/>
              </a:spcBef>
              <a:spcAft>
                <a:spcPts val="0"/>
              </a:spcAft>
              <a:buNone/>
            </a:pPr>
            <a:endParaRPr b="1"/>
          </a:p>
          <a:p>
            <a:pPr marL="0" lvl="0" indent="0" algn="l" rtl="0">
              <a:spcBef>
                <a:spcPts val="160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2"/>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a:t>
            </a:r>
            <a:endParaRPr/>
          </a:p>
        </p:txBody>
      </p:sp>
      <p:graphicFrame>
        <p:nvGraphicFramePr>
          <p:cNvPr id="233" name="Google Shape;233;p42"/>
          <p:cNvGraphicFramePr/>
          <p:nvPr/>
        </p:nvGraphicFramePr>
        <p:xfrm>
          <a:off x="1254650" y="2315425"/>
          <a:ext cx="3000000" cy="3000000"/>
        </p:xfrm>
        <a:graphic>
          <a:graphicData uri="http://schemas.openxmlformats.org/drawingml/2006/table">
            <a:tbl>
              <a:tblPr>
                <a:noFill/>
                <a:tableStyleId>{CF0E9BD2-D397-48EE-BFE6-03058A30BBD4}</a:tableStyleId>
              </a:tblPr>
              <a:tblGrid>
                <a:gridCol w="6634675">
                  <a:extLst>
                    <a:ext uri="{9D8B030D-6E8A-4147-A177-3AD203B41FA5}">
                      <a16:colId xmlns:a16="http://schemas.microsoft.com/office/drawing/2014/main" val="20000"/>
                    </a:ext>
                  </a:extLst>
                </a:gridCol>
              </a:tblGrid>
              <a:tr h="2346350">
                <a:tc>
                  <a:txBody>
                    <a:bodyPr/>
                    <a:lstStyle/>
                    <a:p>
                      <a:pPr marL="0" lvl="0" indent="0" algn="l" rtl="0">
                        <a:lnSpc>
                          <a:spcPct val="138000"/>
                        </a:lnSpc>
                        <a:spcBef>
                          <a:spcPts val="0"/>
                        </a:spcBef>
                        <a:spcAft>
                          <a:spcPts val="0"/>
                        </a:spcAft>
                        <a:buClr>
                          <a:schemeClr val="dk1"/>
                        </a:buClr>
                        <a:buSzPts val="1100"/>
                        <a:buFont typeface="Arial"/>
                        <a:buNone/>
                      </a:pPr>
                      <a:r>
                        <a:rPr lang="en" sz="1800">
                          <a:solidFill>
                            <a:srgbClr val="00979D"/>
                          </a:solidFill>
                          <a:highlight>
                            <a:srgbClr val="FFFFFF"/>
                          </a:highlight>
                          <a:latin typeface="Consolas"/>
                          <a:ea typeface="Consolas"/>
                          <a:cs typeface="Consolas"/>
                          <a:sym typeface="Consolas"/>
                        </a:rPr>
                        <a:t>SELECT</a:t>
                      </a:r>
                      <a:r>
                        <a:rPr lang="en" sz="1800">
                          <a:solidFill>
                            <a:srgbClr val="434F54"/>
                          </a:solidFill>
                          <a:highlight>
                            <a:srgbClr val="FFFFFF"/>
                          </a:highlight>
                          <a:latin typeface="Consolas"/>
                          <a:ea typeface="Consolas"/>
                          <a:cs typeface="Consolas"/>
                          <a:sym typeface="Consolas"/>
                        </a:rPr>
                        <a:t> ?genre </a:t>
                      </a:r>
                      <a:r>
                        <a:rPr lang="en" sz="1800" b="1">
                          <a:solidFill>
                            <a:srgbClr val="434F54"/>
                          </a:solidFill>
                          <a:highlight>
                            <a:srgbClr val="FFFFFF"/>
                          </a:highlight>
                          <a:latin typeface="Consolas"/>
                          <a:ea typeface="Consolas"/>
                          <a:cs typeface="Consolas"/>
                          <a:sym typeface="Consolas"/>
                        </a:rPr>
                        <a:t>count(?band) as ?count</a:t>
                      </a:r>
                      <a:endParaRPr sz="1800" b="1">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Clr>
                          <a:schemeClr val="dk1"/>
                        </a:buClr>
                        <a:buSzPts val="1100"/>
                        <a:buFont typeface="Arial"/>
                        <a:buNone/>
                      </a:pPr>
                      <a:r>
                        <a:rPr lang="en" sz="1800">
                          <a:solidFill>
                            <a:srgbClr val="00979D"/>
                          </a:solidFill>
                          <a:highlight>
                            <a:srgbClr val="FFFFFF"/>
                          </a:highlight>
                          <a:latin typeface="Consolas"/>
                          <a:ea typeface="Consolas"/>
                          <a:cs typeface="Consolas"/>
                          <a:sym typeface="Consolas"/>
                        </a:rPr>
                        <a:t>WHERE</a:t>
                      </a:r>
                      <a:r>
                        <a:rPr lang="en" sz="1800">
                          <a:solidFill>
                            <a:srgbClr val="434F54"/>
                          </a:solidFill>
                          <a:highlight>
                            <a:srgbClr val="FFFFFF"/>
                          </a:highlight>
                          <a:latin typeface="Consolas"/>
                          <a:ea typeface="Consolas"/>
                          <a:cs typeface="Consolas"/>
                          <a:sym typeface="Consolas"/>
                        </a:rPr>
                        <a:t>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Clr>
                          <a:schemeClr val="dk1"/>
                        </a:buClr>
                        <a:buSzPts val="1100"/>
                        <a:buFont typeface="Arial"/>
                        <a:buNone/>
                      </a:pPr>
                      <a:r>
                        <a:rPr lang="en" sz="1800">
                          <a:solidFill>
                            <a:srgbClr val="434F54"/>
                          </a:solidFill>
                          <a:highlight>
                            <a:srgbClr val="FFFFFF"/>
                          </a:highlight>
                          <a:latin typeface="Consolas"/>
                          <a:ea typeface="Consolas"/>
                          <a:cs typeface="Consolas"/>
                          <a:sym typeface="Consolas"/>
                        </a:rPr>
                        <a:t>   ?band a dbo:Band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Clr>
                          <a:schemeClr val="dk1"/>
                        </a:buClr>
                        <a:buSzPts val="1100"/>
                        <a:buFont typeface="Arial"/>
                        <a:buNone/>
                      </a:pPr>
                      <a:r>
                        <a:rPr lang="en" sz="1800">
                          <a:solidFill>
                            <a:srgbClr val="434F54"/>
                          </a:solidFill>
                          <a:highlight>
                            <a:srgbClr val="FFFFFF"/>
                          </a:highlight>
                          <a:latin typeface="Consolas"/>
                          <a:ea typeface="Consolas"/>
                          <a:cs typeface="Consolas"/>
                          <a:sym typeface="Consolas"/>
                        </a:rPr>
                        <a:t>   ?band dbo:genre ?genre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a:solidFill>
                            <a:srgbClr val="434F54"/>
                          </a:solidFill>
                          <a:highlight>
                            <a:srgbClr val="FFFFFF"/>
                          </a:highlight>
                          <a:latin typeface="Consolas"/>
                          <a:ea typeface="Consolas"/>
                          <a:cs typeface="Consolas"/>
                          <a:sym typeface="Consolas"/>
                        </a:rPr>
                        <a:t>} </a:t>
                      </a:r>
                      <a:r>
                        <a:rPr lang="en" sz="1800">
                          <a:solidFill>
                            <a:srgbClr val="00979D"/>
                          </a:solidFill>
                          <a:highlight>
                            <a:srgbClr val="FFFFFF"/>
                          </a:highlight>
                          <a:latin typeface="Consolas"/>
                          <a:ea typeface="Consolas"/>
                          <a:cs typeface="Consolas"/>
                          <a:sym typeface="Consolas"/>
                        </a:rPr>
                        <a:t>order by desc</a:t>
                      </a:r>
                      <a:r>
                        <a:rPr lang="en" sz="1800">
                          <a:solidFill>
                            <a:srgbClr val="434F54"/>
                          </a:solidFill>
                          <a:highlight>
                            <a:srgbClr val="FFFFFF"/>
                          </a:highlight>
                          <a:latin typeface="Consolas"/>
                          <a:ea typeface="Consolas"/>
                          <a:cs typeface="Consolas"/>
                          <a:sym typeface="Consolas"/>
                        </a:rPr>
                        <a:t>(?count)</a:t>
                      </a:r>
                      <a:endParaRPr sz="1800">
                        <a:solidFill>
                          <a:srgbClr val="434F54"/>
                        </a:solidFill>
                        <a:highlight>
                          <a:srgbClr val="FFFFFF"/>
                        </a:highlight>
                        <a:latin typeface="Consolas"/>
                        <a:ea typeface="Consolas"/>
                        <a:cs typeface="Consolas"/>
                        <a:sym typeface="Consolas"/>
                      </a:endParaRPr>
                    </a:p>
                  </a:txBody>
                  <a:tcPr marL="63500" marR="63500" marT="63500" marB="63500">
                    <a:solidFill>
                      <a:srgbClr val="FFFFFF"/>
                    </a:solidFill>
                  </a:tcPr>
                </a:tc>
                <a:extLst>
                  <a:ext uri="{0D108BD9-81ED-4DB2-BD59-A6C34878D82A}">
                    <a16:rowId xmlns:a16="http://schemas.microsoft.com/office/drawing/2014/main" val="10000"/>
                  </a:ext>
                </a:extLst>
              </a:tr>
            </a:tbl>
          </a:graphicData>
        </a:graphic>
      </p:graphicFrame>
      <p:sp>
        <p:nvSpPr>
          <p:cNvPr id="234" name="Google Shape;234;p42"/>
          <p:cNvSpPr txBox="1">
            <a:spLocks noGrp="1"/>
          </p:cNvSpPr>
          <p:nvPr>
            <p:ph type="body" idx="1"/>
          </p:nvPr>
        </p:nvSpPr>
        <p:spPr>
          <a:xfrm>
            <a:off x="311675" y="991300"/>
            <a:ext cx="8520600" cy="18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Counts the number of times a given expression has a value </a:t>
            </a:r>
            <a:endParaRPr/>
          </a:p>
          <a:p>
            <a:pPr marL="0" lvl="0" indent="0" algn="l" rtl="0">
              <a:spcBef>
                <a:spcPts val="1600"/>
              </a:spcBef>
              <a:spcAft>
                <a:spcPts val="1600"/>
              </a:spcAft>
              <a:buNone/>
            </a:pPr>
            <a:r>
              <a:rPr lang="en"/>
              <a:t>Count the number of bands in each music genre</a:t>
            </a:r>
            <a:endParaRPr/>
          </a:p>
        </p:txBody>
      </p:sp>
      <p:sp>
        <p:nvSpPr>
          <p:cNvPr id="235" name="Google Shape;235;p42"/>
          <p:cNvSpPr txBox="1"/>
          <p:nvPr/>
        </p:nvSpPr>
        <p:spPr>
          <a:xfrm>
            <a:off x="415225" y="4547450"/>
            <a:ext cx="5170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0000"/>
                </a:solidFill>
              </a:rPr>
              <a:t>Be careful count can be really expensive to run!</a:t>
            </a:r>
            <a:endParaRPr>
              <a:solidFill>
                <a:srgbClr val="CC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Linked Data Principles</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74650" algn="l" rtl="0">
              <a:spcBef>
                <a:spcPts val="1200"/>
              </a:spcBef>
              <a:spcAft>
                <a:spcPts val="0"/>
              </a:spcAft>
              <a:buClr>
                <a:schemeClr val="dk1"/>
              </a:buClr>
              <a:buSzPts val="2300"/>
              <a:buChar char="●"/>
            </a:pPr>
            <a:r>
              <a:rPr lang="en" sz="2300">
                <a:solidFill>
                  <a:schemeClr val="dk1"/>
                </a:solidFill>
              </a:rPr>
              <a:t>Use </a:t>
            </a:r>
            <a:r>
              <a:rPr lang="en" sz="2300" b="1">
                <a:solidFill>
                  <a:schemeClr val="dk1"/>
                </a:solidFill>
              </a:rPr>
              <a:t>Uniform Resource Identifiers (URIs)</a:t>
            </a:r>
            <a:r>
              <a:rPr lang="en" sz="2300">
                <a:solidFill>
                  <a:schemeClr val="dk1"/>
                </a:solidFill>
              </a:rPr>
              <a:t> as names for things.</a:t>
            </a:r>
            <a:endParaRPr sz="2300">
              <a:solidFill>
                <a:schemeClr val="dk1"/>
              </a:solidFill>
            </a:endParaRPr>
          </a:p>
          <a:p>
            <a:pPr marL="457200" lvl="0" indent="-374650" algn="l" rtl="0">
              <a:spcBef>
                <a:spcPts val="0"/>
              </a:spcBef>
              <a:spcAft>
                <a:spcPts val="0"/>
              </a:spcAft>
              <a:buClr>
                <a:schemeClr val="dk1"/>
              </a:buClr>
              <a:buSzPts val="2300"/>
              <a:buChar char="●"/>
            </a:pPr>
            <a:r>
              <a:rPr lang="en" sz="2300">
                <a:solidFill>
                  <a:schemeClr val="dk1"/>
                </a:solidFill>
              </a:rPr>
              <a:t>Use </a:t>
            </a:r>
            <a:r>
              <a:rPr lang="en" sz="2300" b="1">
                <a:solidFill>
                  <a:schemeClr val="dk1"/>
                </a:solidFill>
              </a:rPr>
              <a:t>HTTP URIs</a:t>
            </a:r>
            <a:r>
              <a:rPr lang="en" sz="2300">
                <a:solidFill>
                  <a:schemeClr val="dk1"/>
                </a:solidFill>
              </a:rPr>
              <a:t>, so that people can look up those names.</a:t>
            </a:r>
            <a:endParaRPr sz="2300">
              <a:solidFill>
                <a:schemeClr val="dk1"/>
              </a:solidFill>
            </a:endParaRPr>
          </a:p>
          <a:p>
            <a:pPr marL="457200" lvl="0" indent="-374650" algn="l" rtl="0">
              <a:spcBef>
                <a:spcPts val="0"/>
              </a:spcBef>
              <a:spcAft>
                <a:spcPts val="0"/>
              </a:spcAft>
              <a:buClr>
                <a:schemeClr val="dk1"/>
              </a:buClr>
              <a:buSzPts val="2300"/>
              <a:buChar char="●"/>
            </a:pPr>
            <a:r>
              <a:rPr lang="en" sz="2300">
                <a:solidFill>
                  <a:schemeClr val="dk1"/>
                </a:solidFill>
              </a:rPr>
              <a:t>When someone looks up a URI, provide </a:t>
            </a:r>
            <a:r>
              <a:rPr lang="en" sz="2300" b="1">
                <a:solidFill>
                  <a:schemeClr val="dk1"/>
                </a:solidFill>
              </a:rPr>
              <a:t>useful information</a:t>
            </a:r>
            <a:r>
              <a:rPr lang="en" sz="2300">
                <a:solidFill>
                  <a:schemeClr val="dk1"/>
                </a:solidFill>
              </a:rPr>
              <a:t>, using the standards (RDF, RDFS, OWL, SPARQL).</a:t>
            </a:r>
            <a:endParaRPr sz="2300">
              <a:solidFill>
                <a:schemeClr val="dk1"/>
              </a:solidFill>
            </a:endParaRPr>
          </a:p>
          <a:p>
            <a:pPr marL="457200" lvl="0" indent="-374650" algn="l" rtl="0">
              <a:spcBef>
                <a:spcPts val="0"/>
              </a:spcBef>
              <a:spcAft>
                <a:spcPts val="0"/>
              </a:spcAft>
              <a:buClr>
                <a:schemeClr val="dk1"/>
              </a:buClr>
              <a:buSzPts val="2300"/>
              <a:buChar char="●"/>
            </a:pPr>
            <a:r>
              <a:rPr lang="en" sz="2300">
                <a:solidFill>
                  <a:schemeClr val="dk1"/>
                </a:solidFill>
              </a:rPr>
              <a:t>Include </a:t>
            </a:r>
            <a:r>
              <a:rPr lang="en" sz="2300" b="1">
                <a:solidFill>
                  <a:schemeClr val="dk1"/>
                </a:solidFill>
              </a:rPr>
              <a:t>links</a:t>
            </a:r>
            <a:r>
              <a:rPr lang="en" sz="2300">
                <a:solidFill>
                  <a:schemeClr val="dk1"/>
                </a:solidFill>
              </a:rPr>
              <a:t> to other URIs, so that they can discover more things.</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3"/>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Optional</a:t>
            </a:r>
            <a:endParaRPr/>
          </a:p>
        </p:txBody>
      </p:sp>
      <p:graphicFrame>
        <p:nvGraphicFramePr>
          <p:cNvPr id="241" name="Google Shape;241;p43"/>
          <p:cNvGraphicFramePr/>
          <p:nvPr/>
        </p:nvGraphicFramePr>
        <p:xfrm>
          <a:off x="713813" y="2166075"/>
          <a:ext cx="3000000" cy="3000000"/>
        </p:xfrm>
        <a:graphic>
          <a:graphicData uri="http://schemas.openxmlformats.org/drawingml/2006/table">
            <a:tbl>
              <a:tblPr>
                <a:noFill/>
                <a:tableStyleId>{CF0E9BD2-D397-48EE-BFE6-03058A30BBD4}</a:tableStyleId>
              </a:tblPr>
              <a:tblGrid>
                <a:gridCol w="7946500">
                  <a:extLst>
                    <a:ext uri="{9D8B030D-6E8A-4147-A177-3AD203B41FA5}">
                      <a16:colId xmlns:a16="http://schemas.microsoft.com/office/drawing/2014/main" val="20000"/>
                    </a:ext>
                  </a:extLst>
                </a:gridCol>
              </a:tblGrid>
              <a:tr h="2346350">
                <a:tc>
                  <a:txBody>
                    <a:bodyPr/>
                    <a:lstStyle/>
                    <a:p>
                      <a:pPr marL="0" lvl="0" indent="0" algn="l" rtl="0">
                        <a:lnSpc>
                          <a:spcPct val="138000"/>
                        </a:lnSpc>
                        <a:spcBef>
                          <a:spcPts val="0"/>
                        </a:spcBef>
                        <a:spcAft>
                          <a:spcPts val="0"/>
                        </a:spcAft>
                        <a:buNone/>
                      </a:pPr>
                      <a:r>
                        <a:rPr lang="en" sz="1800">
                          <a:solidFill>
                            <a:srgbClr val="00979D"/>
                          </a:solidFill>
                          <a:highlight>
                            <a:srgbClr val="FFFFFF"/>
                          </a:highlight>
                          <a:latin typeface="Consolas"/>
                          <a:ea typeface="Consolas"/>
                          <a:cs typeface="Consolas"/>
                          <a:sym typeface="Consolas"/>
                        </a:rPr>
                        <a:t>SELECT</a:t>
                      </a:r>
                      <a:r>
                        <a:rPr lang="en" sz="1800">
                          <a:solidFill>
                            <a:srgbClr val="434F54"/>
                          </a:solidFill>
                          <a:highlight>
                            <a:srgbClr val="FFFFFF"/>
                          </a:highlight>
                          <a:latin typeface="Consolas"/>
                          <a:ea typeface="Consolas"/>
                          <a:cs typeface="Consolas"/>
                          <a:sym typeface="Consolas"/>
                        </a:rPr>
                        <a:t> ?country ?dissolutionDate</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a:solidFill>
                            <a:srgbClr val="00979D"/>
                          </a:solidFill>
                          <a:highlight>
                            <a:srgbClr val="FFFFFF"/>
                          </a:highlight>
                          <a:latin typeface="Consolas"/>
                          <a:ea typeface="Consolas"/>
                          <a:cs typeface="Consolas"/>
                          <a:sym typeface="Consolas"/>
                        </a:rPr>
                        <a:t>WHERE</a:t>
                      </a:r>
                      <a:r>
                        <a:rPr lang="en" sz="1800">
                          <a:solidFill>
                            <a:srgbClr val="434F54"/>
                          </a:solidFill>
                          <a:highlight>
                            <a:srgbClr val="FFFFFF"/>
                          </a:highlight>
                          <a:latin typeface="Consolas"/>
                          <a:ea typeface="Consolas"/>
                          <a:cs typeface="Consolas"/>
                          <a:sym typeface="Consolas"/>
                        </a:rPr>
                        <a:t>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a:solidFill>
                            <a:srgbClr val="434F54"/>
                          </a:solidFill>
                          <a:highlight>
                            <a:srgbClr val="FFFFFF"/>
                          </a:highlight>
                          <a:latin typeface="Consolas"/>
                          <a:ea typeface="Consolas"/>
                          <a:cs typeface="Consolas"/>
                          <a:sym typeface="Consolas"/>
                        </a:rPr>
                        <a:t>  ?country a dbo:Country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a:solidFill>
                            <a:srgbClr val="434F54"/>
                          </a:solidFill>
                          <a:highlight>
                            <a:srgbClr val="FFFFFF"/>
                          </a:highlight>
                          <a:latin typeface="Consolas"/>
                          <a:ea typeface="Consolas"/>
                          <a:cs typeface="Consolas"/>
                          <a:sym typeface="Consolas"/>
                        </a:rPr>
                        <a:t>  ?country dbp:continent ?continent .</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b="1">
                          <a:solidFill>
                            <a:srgbClr val="434F54"/>
                          </a:solidFill>
                          <a:highlight>
                            <a:srgbClr val="FFFFFF"/>
                          </a:highlight>
                          <a:latin typeface="Consolas"/>
                          <a:ea typeface="Consolas"/>
                          <a:cs typeface="Consolas"/>
                          <a:sym typeface="Consolas"/>
                        </a:rPr>
                        <a:t>  </a:t>
                      </a:r>
                      <a:r>
                        <a:rPr lang="en" sz="1800" b="1">
                          <a:solidFill>
                            <a:srgbClr val="00979D"/>
                          </a:solidFill>
                          <a:highlight>
                            <a:srgbClr val="FFFFFF"/>
                          </a:highlight>
                          <a:latin typeface="Consolas"/>
                          <a:ea typeface="Consolas"/>
                          <a:cs typeface="Consolas"/>
                          <a:sym typeface="Consolas"/>
                        </a:rPr>
                        <a:t>OPTIONAL</a:t>
                      </a:r>
                      <a:r>
                        <a:rPr lang="en" sz="1800" b="1">
                          <a:solidFill>
                            <a:srgbClr val="434F54"/>
                          </a:solidFill>
                          <a:highlight>
                            <a:srgbClr val="FFFFFF"/>
                          </a:highlight>
                          <a:latin typeface="Consolas"/>
                          <a:ea typeface="Consolas"/>
                          <a:cs typeface="Consolas"/>
                          <a:sym typeface="Consolas"/>
                        </a:rPr>
                        <a:t> { ?country dbo:dissolutionDate ?dissolutionDate . }</a:t>
                      </a:r>
                      <a:endParaRPr sz="1800" b="1">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a:solidFill>
                            <a:srgbClr val="434F54"/>
                          </a:solidFill>
                          <a:highlight>
                            <a:srgbClr val="FFFFFF"/>
                          </a:highlight>
                          <a:latin typeface="Consolas"/>
                          <a:ea typeface="Consolas"/>
                          <a:cs typeface="Consolas"/>
                          <a:sym typeface="Consolas"/>
                        </a:rPr>
                        <a:t>  </a:t>
                      </a:r>
                      <a:r>
                        <a:rPr lang="en" sz="1800">
                          <a:solidFill>
                            <a:srgbClr val="00979D"/>
                          </a:solidFill>
                          <a:highlight>
                            <a:srgbClr val="FFFFFF"/>
                          </a:highlight>
                          <a:latin typeface="Consolas"/>
                          <a:ea typeface="Consolas"/>
                          <a:cs typeface="Consolas"/>
                          <a:sym typeface="Consolas"/>
                        </a:rPr>
                        <a:t>FILTER</a:t>
                      </a:r>
                      <a:r>
                        <a:rPr lang="en" sz="1800">
                          <a:solidFill>
                            <a:srgbClr val="434F54"/>
                          </a:solidFill>
                          <a:highlight>
                            <a:srgbClr val="FFFFFF"/>
                          </a:highlight>
                          <a:latin typeface="Consolas"/>
                          <a:ea typeface="Consolas"/>
                          <a:cs typeface="Consolas"/>
                          <a:sym typeface="Consolas"/>
                        </a:rPr>
                        <a:t>(</a:t>
                      </a:r>
                      <a:r>
                        <a:rPr lang="en" sz="1800">
                          <a:solidFill>
                            <a:srgbClr val="00979D"/>
                          </a:solidFill>
                          <a:highlight>
                            <a:srgbClr val="FFFFFF"/>
                          </a:highlight>
                          <a:latin typeface="Consolas"/>
                          <a:ea typeface="Consolas"/>
                          <a:cs typeface="Consolas"/>
                          <a:sym typeface="Consolas"/>
                        </a:rPr>
                        <a:t>str</a:t>
                      </a:r>
                      <a:r>
                        <a:rPr lang="en" sz="1800">
                          <a:solidFill>
                            <a:srgbClr val="434F54"/>
                          </a:solidFill>
                          <a:highlight>
                            <a:srgbClr val="FFFFFF"/>
                          </a:highlight>
                          <a:latin typeface="Consolas"/>
                          <a:ea typeface="Consolas"/>
                          <a:cs typeface="Consolas"/>
                          <a:sym typeface="Consolas"/>
                        </a:rPr>
                        <a:t>(?continent) = </a:t>
                      </a:r>
                      <a:r>
                        <a:rPr lang="en" sz="1800">
                          <a:solidFill>
                            <a:srgbClr val="45818E"/>
                          </a:solidFill>
                          <a:highlight>
                            <a:srgbClr val="FFFFFF"/>
                          </a:highlight>
                          <a:latin typeface="Consolas"/>
                          <a:ea typeface="Consolas"/>
                          <a:cs typeface="Consolas"/>
                          <a:sym typeface="Consolas"/>
                        </a:rPr>
                        <a:t>"Oceania"</a:t>
                      </a:r>
                      <a:r>
                        <a:rPr lang="en" sz="1800">
                          <a:solidFill>
                            <a:srgbClr val="434F54"/>
                          </a:solidFill>
                          <a:highlight>
                            <a:srgbClr val="FFFFFF"/>
                          </a:highlight>
                          <a:latin typeface="Consolas"/>
                          <a:ea typeface="Consolas"/>
                          <a:cs typeface="Consolas"/>
                          <a:sym typeface="Consolas"/>
                        </a:rPr>
                        <a:t>)</a:t>
                      </a:r>
                      <a:endParaRPr sz="1800">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sz="1800">
                          <a:solidFill>
                            <a:srgbClr val="434F54"/>
                          </a:solidFill>
                          <a:highlight>
                            <a:srgbClr val="FFFFFF"/>
                          </a:highlight>
                          <a:latin typeface="Consolas"/>
                          <a:ea typeface="Consolas"/>
                          <a:cs typeface="Consolas"/>
                          <a:sym typeface="Consolas"/>
                        </a:rPr>
                        <a:t>}</a:t>
                      </a:r>
                      <a:endParaRPr sz="1800">
                        <a:solidFill>
                          <a:srgbClr val="434F54"/>
                        </a:solidFill>
                        <a:highlight>
                          <a:srgbClr val="FFFFFF"/>
                        </a:highlight>
                        <a:latin typeface="Consolas"/>
                        <a:ea typeface="Consolas"/>
                        <a:cs typeface="Consolas"/>
                        <a:sym typeface="Consolas"/>
                      </a:endParaRPr>
                    </a:p>
                  </a:txBody>
                  <a:tcPr marL="63500" marR="63500" marT="63500" marB="63500">
                    <a:solidFill>
                      <a:srgbClr val="FFFFFF"/>
                    </a:solidFill>
                  </a:tcPr>
                </a:tc>
                <a:extLst>
                  <a:ext uri="{0D108BD9-81ED-4DB2-BD59-A6C34878D82A}">
                    <a16:rowId xmlns:a16="http://schemas.microsoft.com/office/drawing/2014/main" val="10000"/>
                  </a:ext>
                </a:extLst>
              </a:tr>
            </a:tbl>
          </a:graphicData>
        </a:graphic>
      </p:graphicFrame>
      <p:sp>
        <p:nvSpPr>
          <p:cNvPr id="242" name="Google Shape;242;p43"/>
          <p:cNvSpPr txBox="1">
            <a:spLocks noGrp="1"/>
          </p:cNvSpPr>
          <p:nvPr>
            <p:ph type="body" idx="1"/>
          </p:nvPr>
        </p:nvSpPr>
        <p:spPr>
          <a:xfrm>
            <a:off x="311675" y="762700"/>
            <a:ext cx="8520600" cy="18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not filter on this pattern, return the value if exists.</a:t>
            </a:r>
            <a:endParaRPr/>
          </a:p>
          <a:p>
            <a:pPr marL="0" lvl="0" indent="0" algn="l" rtl="0">
              <a:spcBef>
                <a:spcPts val="1600"/>
              </a:spcBef>
              <a:spcAft>
                <a:spcPts val="0"/>
              </a:spcAft>
              <a:buNone/>
            </a:pPr>
            <a:r>
              <a:rPr lang="en"/>
              <a:t>Get countries from Oceania and display the dissolution date of this country if they have one.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Subqueries</a:t>
            </a:r>
            <a:endParaRPr/>
          </a:p>
        </p:txBody>
      </p:sp>
      <p:sp>
        <p:nvSpPr>
          <p:cNvPr id="248" name="Google Shape;248;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Queryception: a query inside a query</a:t>
            </a:r>
            <a:endParaRPr/>
          </a:p>
          <a:p>
            <a:pPr marL="0" lvl="0" indent="0" algn="l" rtl="0">
              <a:spcBef>
                <a:spcPts val="1600"/>
              </a:spcBef>
              <a:spcAft>
                <a:spcPts val="0"/>
              </a:spcAft>
              <a:buNone/>
            </a:pPr>
            <a:r>
              <a:rPr lang="en"/>
              <a:t>Order the </a:t>
            </a:r>
            <a:r>
              <a:rPr lang="en" b="1"/>
              <a:t>first </a:t>
            </a:r>
            <a:r>
              <a:rPr lang="en"/>
              <a:t>10 countries to have been dissolved by date of creation.</a:t>
            </a:r>
            <a:endParaRPr/>
          </a:p>
          <a:p>
            <a:pPr marL="457200" lvl="0" indent="-342900" algn="l" rtl="0">
              <a:spcBef>
                <a:spcPts val="1600"/>
              </a:spcBef>
              <a:spcAft>
                <a:spcPts val="0"/>
              </a:spcAft>
              <a:buSzPts val="1800"/>
              <a:buChar char="●"/>
            </a:pPr>
            <a:r>
              <a:rPr lang="en" b="1"/>
              <a:t>Select</a:t>
            </a:r>
            <a:r>
              <a:rPr lang="en"/>
              <a:t> all countries that have been dissolved</a:t>
            </a:r>
            <a:endParaRPr/>
          </a:p>
          <a:p>
            <a:pPr marL="457200" lvl="0" indent="-342900" algn="l" rtl="0">
              <a:spcBef>
                <a:spcPts val="0"/>
              </a:spcBef>
              <a:spcAft>
                <a:spcPts val="0"/>
              </a:spcAft>
              <a:buSzPts val="1800"/>
              <a:buChar char="●"/>
            </a:pPr>
            <a:r>
              <a:rPr lang="en" b="1"/>
              <a:t>Order</a:t>
            </a:r>
            <a:r>
              <a:rPr lang="en"/>
              <a:t> them by dissolution date (oldest to newest)</a:t>
            </a:r>
            <a:endParaRPr/>
          </a:p>
          <a:p>
            <a:pPr marL="457200" lvl="0" indent="-342900" algn="l" rtl="0">
              <a:spcBef>
                <a:spcPts val="0"/>
              </a:spcBef>
              <a:spcAft>
                <a:spcPts val="0"/>
              </a:spcAft>
              <a:buSzPts val="1800"/>
              <a:buChar char="●"/>
            </a:pPr>
            <a:r>
              <a:rPr lang="en" b="1"/>
              <a:t>Limit</a:t>
            </a:r>
            <a:r>
              <a:rPr lang="en"/>
              <a:t> to 10</a:t>
            </a:r>
            <a:endParaRPr/>
          </a:p>
          <a:p>
            <a:pPr marL="457200" lvl="0" indent="-342900" algn="l" rtl="0">
              <a:spcBef>
                <a:spcPts val="0"/>
              </a:spcBef>
              <a:spcAft>
                <a:spcPts val="0"/>
              </a:spcAft>
              <a:buSzPts val="1800"/>
              <a:buChar char="●"/>
            </a:pPr>
            <a:r>
              <a:rPr lang="en"/>
              <a:t>Finally, </a:t>
            </a:r>
            <a:r>
              <a:rPr lang="en" b="1"/>
              <a:t>order </a:t>
            </a:r>
            <a:r>
              <a:rPr lang="en"/>
              <a:t>the results (countries) from the most recently created to the oldest created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5"/>
          <p:cNvSpPr/>
          <p:nvPr/>
        </p:nvSpPr>
        <p:spPr>
          <a:xfrm>
            <a:off x="885200" y="1160150"/>
            <a:ext cx="8094000" cy="3453600"/>
          </a:xfrm>
          <a:prstGeom prst="rect">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Subqueries</a:t>
            </a:r>
            <a:endParaRPr/>
          </a:p>
        </p:txBody>
      </p:sp>
      <p:sp>
        <p:nvSpPr>
          <p:cNvPr id="255" name="Google Shape;255;p45"/>
          <p:cNvSpPr/>
          <p:nvPr/>
        </p:nvSpPr>
        <p:spPr>
          <a:xfrm>
            <a:off x="1160150" y="2119100"/>
            <a:ext cx="6048900" cy="1468500"/>
          </a:xfrm>
          <a:prstGeom prst="rect">
            <a:avLst/>
          </a:prstGeom>
          <a:noFill/>
          <a:ln w="19050"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56" name="Google Shape;256;p45"/>
          <p:cNvGraphicFramePr/>
          <p:nvPr/>
        </p:nvGraphicFramePr>
        <p:xfrm>
          <a:off x="1254663" y="1196975"/>
          <a:ext cx="3000000" cy="3000000"/>
        </p:xfrm>
        <a:graphic>
          <a:graphicData uri="http://schemas.openxmlformats.org/drawingml/2006/table">
            <a:tbl>
              <a:tblPr>
                <a:noFill/>
                <a:tableStyleId>{CF0E9BD2-D397-48EE-BFE6-03058A30BBD4}</a:tableStyleId>
              </a:tblPr>
              <a:tblGrid>
                <a:gridCol w="6634675">
                  <a:extLst>
                    <a:ext uri="{9D8B030D-6E8A-4147-A177-3AD203B41FA5}">
                      <a16:colId xmlns:a16="http://schemas.microsoft.com/office/drawing/2014/main" val="20000"/>
                    </a:ext>
                  </a:extLst>
                </a:gridCol>
              </a:tblGrid>
              <a:tr h="3019425">
                <a:tc>
                  <a:txBody>
                    <a:bodyPr/>
                    <a:lstStyle/>
                    <a:p>
                      <a:pPr marL="0" lvl="0" indent="0" algn="l" rtl="0">
                        <a:lnSpc>
                          <a:spcPct val="138000"/>
                        </a:lnSpc>
                        <a:spcBef>
                          <a:spcPts val="0"/>
                        </a:spcBef>
                        <a:spcAft>
                          <a:spcPts val="0"/>
                        </a:spcAft>
                        <a:buNone/>
                      </a:pPr>
                      <a:r>
                        <a:rPr lang="en">
                          <a:solidFill>
                            <a:srgbClr val="00979D"/>
                          </a:solidFill>
                          <a:highlight>
                            <a:srgbClr val="FFFFFF"/>
                          </a:highlight>
                          <a:latin typeface="Consolas"/>
                          <a:ea typeface="Consolas"/>
                          <a:cs typeface="Consolas"/>
                          <a:sym typeface="Consolas"/>
                        </a:rPr>
                        <a:t>SELECT</a:t>
                      </a:r>
                      <a:r>
                        <a:rPr lang="en">
                          <a:solidFill>
                            <a:srgbClr val="434F54"/>
                          </a:solidFill>
                          <a:highlight>
                            <a:srgbClr val="FFFFFF"/>
                          </a:highlight>
                          <a:latin typeface="Consolas"/>
                          <a:ea typeface="Consolas"/>
                          <a:cs typeface="Consolas"/>
                          <a:sym typeface="Consolas"/>
                        </a:rPr>
                        <a:t> *</a:t>
                      </a:r>
                      <a:endParaRPr>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a:solidFill>
                            <a:srgbClr val="00979D"/>
                          </a:solidFill>
                          <a:highlight>
                            <a:srgbClr val="FFFFFF"/>
                          </a:highlight>
                          <a:latin typeface="Consolas"/>
                          <a:ea typeface="Consolas"/>
                          <a:cs typeface="Consolas"/>
                          <a:sym typeface="Consolas"/>
                        </a:rPr>
                        <a:t>WHERE</a:t>
                      </a:r>
                      <a:r>
                        <a:rPr lang="en">
                          <a:solidFill>
                            <a:srgbClr val="434F54"/>
                          </a:solidFill>
                          <a:highlight>
                            <a:srgbClr val="FFFFFF"/>
                          </a:highlight>
                          <a:latin typeface="Consolas"/>
                          <a:ea typeface="Consolas"/>
                          <a:cs typeface="Consolas"/>
                          <a:sym typeface="Consolas"/>
                        </a:rPr>
                        <a:t> {</a:t>
                      </a:r>
                      <a:endParaRPr>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a:solidFill>
                            <a:srgbClr val="434F54"/>
                          </a:solidFill>
                          <a:highlight>
                            <a:srgbClr val="FFFFFF"/>
                          </a:highlight>
                          <a:latin typeface="Consolas"/>
                          <a:ea typeface="Consolas"/>
                          <a:cs typeface="Consolas"/>
                          <a:sym typeface="Consolas"/>
                        </a:rPr>
                        <a:t>  {</a:t>
                      </a:r>
                      <a:endParaRPr>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a:solidFill>
                            <a:srgbClr val="434F54"/>
                          </a:solidFill>
                          <a:highlight>
                            <a:srgbClr val="FFFFFF"/>
                          </a:highlight>
                          <a:latin typeface="Consolas"/>
                          <a:ea typeface="Consolas"/>
                          <a:cs typeface="Consolas"/>
                          <a:sym typeface="Consolas"/>
                        </a:rPr>
                        <a:t>    </a:t>
                      </a:r>
                      <a:r>
                        <a:rPr lang="en" b="1">
                          <a:solidFill>
                            <a:srgbClr val="00979D"/>
                          </a:solidFill>
                          <a:highlight>
                            <a:srgbClr val="FFFFFF"/>
                          </a:highlight>
                          <a:latin typeface="Consolas"/>
                          <a:ea typeface="Consolas"/>
                          <a:cs typeface="Consolas"/>
                          <a:sym typeface="Consolas"/>
                        </a:rPr>
                        <a:t>SELECT</a:t>
                      </a:r>
                      <a:r>
                        <a:rPr lang="en">
                          <a:solidFill>
                            <a:srgbClr val="434F54"/>
                          </a:solidFill>
                          <a:highlight>
                            <a:srgbClr val="FFFFFF"/>
                          </a:highlight>
                          <a:latin typeface="Consolas"/>
                          <a:ea typeface="Consolas"/>
                          <a:cs typeface="Consolas"/>
                          <a:sym typeface="Consolas"/>
                        </a:rPr>
                        <a:t> ?country </a:t>
                      </a:r>
                      <a:r>
                        <a:rPr lang="en">
                          <a:solidFill>
                            <a:srgbClr val="434F54"/>
                          </a:solidFill>
                          <a:highlight>
                            <a:schemeClr val="lt1"/>
                          </a:highlight>
                          <a:latin typeface="Consolas"/>
                          <a:ea typeface="Consolas"/>
                          <a:cs typeface="Consolas"/>
                          <a:sym typeface="Consolas"/>
                        </a:rPr>
                        <a:t>?dissolutionDate</a:t>
                      </a:r>
                      <a:endParaRPr>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a:solidFill>
                            <a:srgbClr val="434F54"/>
                          </a:solidFill>
                          <a:highlight>
                            <a:srgbClr val="FFFFFF"/>
                          </a:highlight>
                          <a:latin typeface="Consolas"/>
                          <a:ea typeface="Consolas"/>
                          <a:cs typeface="Consolas"/>
                          <a:sym typeface="Consolas"/>
                        </a:rPr>
                        <a:t>    </a:t>
                      </a:r>
                      <a:r>
                        <a:rPr lang="en" b="1">
                          <a:solidFill>
                            <a:srgbClr val="00979D"/>
                          </a:solidFill>
                          <a:highlight>
                            <a:srgbClr val="FFFFFF"/>
                          </a:highlight>
                          <a:latin typeface="Consolas"/>
                          <a:ea typeface="Consolas"/>
                          <a:cs typeface="Consolas"/>
                          <a:sym typeface="Consolas"/>
                        </a:rPr>
                        <a:t>WHERE</a:t>
                      </a:r>
                      <a:r>
                        <a:rPr lang="en">
                          <a:solidFill>
                            <a:srgbClr val="434F54"/>
                          </a:solidFill>
                          <a:highlight>
                            <a:srgbClr val="FFFFFF"/>
                          </a:highlight>
                          <a:latin typeface="Consolas"/>
                          <a:ea typeface="Consolas"/>
                          <a:cs typeface="Consolas"/>
                          <a:sym typeface="Consolas"/>
                        </a:rPr>
                        <a:t> {</a:t>
                      </a:r>
                      <a:endParaRPr>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a:solidFill>
                            <a:srgbClr val="434F54"/>
                          </a:solidFill>
                          <a:highlight>
                            <a:srgbClr val="FFFFFF"/>
                          </a:highlight>
                          <a:latin typeface="Consolas"/>
                          <a:ea typeface="Consolas"/>
                          <a:cs typeface="Consolas"/>
                          <a:sym typeface="Consolas"/>
                        </a:rPr>
                        <a:t>      ?country a dbo:Country .</a:t>
                      </a:r>
                      <a:endParaRPr>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a:solidFill>
                            <a:srgbClr val="434F54"/>
                          </a:solidFill>
                          <a:highlight>
                            <a:srgbClr val="FFFFFF"/>
                          </a:highlight>
                          <a:latin typeface="Consolas"/>
                          <a:ea typeface="Consolas"/>
                          <a:cs typeface="Consolas"/>
                          <a:sym typeface="Consolas"/>
                        </a:rPr>
                        <a:t>      ?country dbo:dissolutionDate ?dissolutionDate .</a:t>
                      </a:r>
                      <a:endParaRPr>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a:solidFill>
                            <a:srgbClr val="434F54"/>
                          </a:solidFill>
                          <a:highlight>
                            <a:srgbClr val="FFFFFF"/>
                          </a:highlight>
                          <a:latin typeface="Consolas"/>
                          <a:ea typeface="Consolas"/>
                          <a:cs typeface="Consolas"/>
                          <a:sym typeface="Consolas"/>
                        </a:rPr>
                        <a:t>    } </a:t>
                      </a:r>
                      <a:r>
                        <a:rPr lang="en">
                          <a:solidFill>
                            <a:srgbClr val="00979D"/>
                          </a:solidFill>
                          <a:highlight>
                            <a:srgbClr val="FFFFFF"/>
                          </a:highlight>
                          <a:latin typeface="Consolas"/>
                          <a:ea typeface="Consolas"/>
                          <a:cs typeface="Consolas"/>
                          <a:sym typeface="Consolas"/>
                        </a:rPr>
                        <a:t>order</a:t>
                      </a:r>
                      <a:r>
                        <a:rPr lang="en">
                          <a:solidFill>
                            <a:srgbClr val="434F54"/>
                          </a:solidFill>
                          <a:highlight>
                            <a:srgbClr val="FFFFFF"/>
                          </a:highlight>
                          <a:latin typeface="Consolas"/>
                          <a:ea typeface="Consolas"/>
                          <a:cs typeface="Consolas"/>
                          <a:sym typeface="Consolas"/>
                        </a:rPr>
                        <a:t> </a:t>
                      </a:r>
                      <a:r>
                        <a:rPr lang="en">
                          <a:solidFill>
                            <a:srgbClr val="00979D"/>
                          </a:solidFill>
                          <a:highlight>
                            <a:srgbClr val="FFFFFF"/>
                          </a:highlight>
                          <a:latin typeface="Consolas"/>
                          <a:ea typeface="Consolas"/>
                          <a:cs typeface="Consolas"/>
                          <a:sym typeface="Consolas"/>
                        </a:rPr>
                        <a:t>by </a:t>
                      </a:r>
                      <a:r>
                        <a:rPr lang="en">
                          <a:solidFill>
                            <a:srgbClr val="434F54"/>
                          </a:solidFill>
                          <a:highlight>
                            <a:srgbClr val="FFFFFF"/>
                          </a:highlight>
                          <a:latin typeface="Consolas"/>
                          <a:ea typeface="Consolas"/>
                          <a:cs typeface="Consolas"/>
                          <a:sym typeface="Consolas"/>
                        </a:rPr>
                        <a:t>?dissolutionDate </a:t>
                      </a:r>
                      <a:r>
                        <a:rPr lang="en">
                          <a:solidFill>
                            <a:srgbClr val="00979D"/>
                          </a:solidFill>
                          <a:highlight>
                            <a:srgbClr val="FFFFFF"/>
                          </a:highlight>
                          <a:latin typeface="Consolas"/>
                          <a:ea typeface="Consolas"/>
                          <a:cs typeface="Consolas"/>
                          <a:sym typeface="Consolas"/>
                        </a:rPr>
                        <a:t>limit</a:t>
                      </a:r>
                      <a:r>
                        <a:rPr lang="en">
                          <a:solidFill>
                            <a:srgbClr val="434F54"/>
                          </a:solidFill>
                          <a:highlight>
                            <a:srgbClr val="FFFFFF"/>
                          </a:highlight>
                          <a:latin typeface="Consolas"/>
                          <a:ea typeface="Consolas"/>
                          <a:cs typeface="Consolas"/>
                          <a:sym typeface="Consolas"/>
                        </a:rPr>
                        <a:t> </a:t>
                      </a:r>
                      <a:r>
                        <a:rPr lang="en">
                          <a:solidFill>
                            <a:srgbClr val="8A7B52"/>
                          </a:solidFill>
                          <a:highlight>
                            <a:srgbClr val="FFFFFF"/>
                          </a:highlight>
                          <a:latin typeface="Consolas"/>
                          <a:ea typeface="Consolas"/>
                          <a:cs typeface="Consolas"/>
                          <a:sym typeface="Consolas"/>
                        </a:rPr>
                        <a:t>10</a:t>
                      </a:r>
                      <a:endParaRPr>
                        <a:solidFill>
                          <a:srgbClr val="8A7B52"/>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a:solidFill>
                            <a:srgbClr val="434F54"/>
                          </a:solidFill>
                          <a:highlight>
                            <a:srgbClr val="FFFFFF"/>
                          </a:highlight>
                          <a:latin typeface="Consolas"/>
                          <a:ea typeface="Consolas"/>
                          <a:cs typeface="Consolas"/>
                          <a:sym typeface="Consolas"/>
                        </a:rPr>
                        <a:t>  }</a:t>
                      </a:r>
                      <a:endParaRPr>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a:solidFill>
                            <a:srgbClr val="434F54"/>
                          </a:solidFill>
                          <a:highlight>
                            <a:srgbClr val="FFFFFF"/>
                          </a:highlight>
                          <a:latin typeface="Consolas"/>
                          <a:ea typeface="Consolas"/>
                          <a:cs typeface="Consolas"/>
                          <a:sym typeface="Consolas"/>
                        </a:rPr>
                        <a:t>  ?country dbo:foundingYear ?foundingYear .</a:t>
                      </a:r>
                      <a:endParaRPr>
                        <a:solidFill>
                          <a:srgbClr val="434F54"/>
                        </a:solidFill>
                        <a:highlight>
                          <a:srgbClr val="FFFFFF"/>
                        </a:highlight>
                        <a:latin typeface="Consolas"/>
                        <a:ea typeface="Consolas"/>
                        <a:cs typeface="Consolas"/>
                        <a:sym typeface="Consolas"/>
                      </a:endParaRPr>
                    </a:p>
                    <a:p>
                      <a:pPr marL="0" lvl="0" indent="0" algn="l" rtl="0">
                        <a:lnSpc>
                          <a:spcPct val="138000"/>
                        </a:lnSpc>
                        <a:spcBef>
                          <a:spcPts val="0"/>
                        </a:spcBef>
                        <a:spcAft>
                          <a:spcPts val="0"/>
                        </a:spcAft>
                        <a:buNone/>
                      </a:pPr>
                      <a:r>
                        <a:rPr lang="en">
                          <a:solidFill>
                            <a:srgbClr val="434F54"/>
                          </a:solidFill>
                          <a:highlight>
                            <a:srgbClr val="FFFFFF"/>
                          </a:highlight>
                          <a:latin typeface="Consolas"/>
                          <a:ea typeface="Consolas"/>
                          <a:cs typeface="Consolas"/>
                          <a:sym typeface="Consolas"/>
                        </a:rPr>
                        <a:t>} </a:t>
                      </a:r>
                      <a:r>
                        <a:rPr lang="en">
                          <a:solidFill>
                            <a:srgbClr val="00979D"/>
                          </a:solidFill>
                          <a:highlight>
                            <a:srgbClr val="FFFFFF"/>
                          </a:highlight>
                          <a:latin typeface="Consolas"/>
                          <a:ea typeface="Consolas"/>
                          <a:cs typeface="Consolas"/>
                          <a:sym typeface="Consolas"/>
                        </a:rPr>
                        <a:t>order</a:t>
                      </a:r>
                      <a:r>
                        <a:rPr lang="en">
                          <a:solidFill>
                            <a:srgbClr val="434F54"/>
                          </a:solidFill>
                          <a:highlight>
                            <a:srgbClr val="FFFFFF"/>
                          </a:highlight>
                          <a:latin typeface="Consolas"/>
                          <a:ea typeface="Consolas"/>
                          <a:cs typeface="Consolas"/>
                          <a:sym typeface="Consolas"/>
                        </a:rPr>
                        <a:t> </a:t>
                      </a:r>
                      <a:r>
                        <a:rPr lang="en">
                          <a:solidFill>
                            <a:srgbClr val="00979D"/>
                          </a:solidFill>
                          <a:highlight>
                            <a:srgbClr val="FFFFFF"/>
                          </a:highlight>
                          <a:latin typeface="Consolas"/>
                          <a:ea typeface="Consolas"/>
                          <a:cs typeface="Consolas"/>
                          <a:sym typeface="Consolas"/>
                        </a:rPr>
                        <a:t>by desc</a:t>
                      </a:r>
                      <a:r>
                        <a:rPr lang="en">
                          <a:solidFill>
                            <a:srgbClr val="434F54"/>
                          </a:solidFill>
                          <a:highlight>
                            <a:srgbClr val="FFFFFF"/>
                          </a:highlight>
                          <a:latin typeface="Consolas"/>
                          <a:ea typeface="Consolas"/>
                          <a:cs typeface="Consolas"/>
                          <a:sym typeface="Consolas"/>
                        </a:rPr>
                        <a:t>(?foundingYear)</a:t>
                      </a:r>
                      <a:endParaRPr>
                        <a:solidFill>
                          <a:srgbClr val="434F54"/>
                        </a:solidFill>
                        <a:highlight>
                          <a:srgbClr val="FFFFFF"/>
                        </a:highlight>
                        <a:latin typeface="Consolas"/>
                        <a:ea typeface="Consolas"/>
                        <a:cs typeface="Consolas"/>
                        <a:sym typeface="Consolas"/>
                      </a:endParaRPr>
                    </a:p>
                  </a:txBody>
                  <a:tcPr marL="63500" marR="63500" marT="63500" marB="63500"/>
                </a:tc>
                <a:extLst>
                  <a:ext uri="{0D108BD9-81ED-4DB2-BD59-A6C34878D82A}">
                    <a16:rowId xmlns:a16="http://schemas.microsoft.com/office/drawing/2014/main" val="10000"/>
                  </a:ext>
                </a:extLst>
              </a:tr>
            </a:tbl>
          </a:graphicData>
        </a:graphic>
      </p:graphicFrame>
      <p:sp>
        <p:nvSpPr>
          <p:cNvPr id="257" name="Google Shape;257;p45"/>
          <p:cNvSpPr txBox="1"/>
          <p:nvPr/>
        </p:nvSpPr>
        <p:spPr>
          <a:xfrm>
            <a:off x="7209050" y="2119100"/>
            <a:ext cx="1870800" cy="99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61C00"/>
                </a:solidFill>
              </a:rPr>
              <a:t>Order countries by dissolution date and keep the 10 first</a:t>
            </a:r>
            <a:endParaRPr>
              <a:solidFill>
                <a:srgbClr val="A61C00"/>
              </a:solidFill>
            </a:endParaRPr>
          </a:p>
        </p:txBody>
      </p:sp>
      <p:sp>
        <p:nvSpPr>
          <p:cNvPr id="258" name="Google Shape;258;p45"/>
          <p:cNvSpPr txBox="1"/>
          <p:nvPr/>
        </p:nvSpPr>
        <p:spPr>
          <a:xfrm>
            <a:off x="3761899" y="4613750"/>
            <a:ext cx="5217300" cy="4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155CC"/>
                </a:solidFill>
              </a:rPr>
              <a:t>Order them from the most recently created to the oldest created</a:t>
            </a:r>
            <a:endParaRPr>
              <a:solidFill>
                <a:srgbClr val="1155CC"/>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6"/>
          <p:cNvSpPr txBox="1"/>
          <p:nvPr/>
        </p:nvSpPr>
        <p:spPr>
          <a:xfrm>
            <a:off x="628550" y="1965350"/>
            <a:ext cx="8206500" cy="10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rgbClr val="073763"/>
                </a:solidFill>
              </a:rPr>
              <a:t>Questions?</a:t>
            </a:r>
            <a:endParaRPr sz="4800">
              <a:solidFill>
                <a:srgbClr val="07376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Linked Data Principles</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74650" algn="l" rtl="0">
              <a:spcBef>
                <a:spcPts val="1200"/>
              </a:spcBef>
              <a:spcAft>
                <a:spcPts val="0"/>
              </a:spcAft>
              <a:buClr>
                <a:srgbClr val="B7B7B7"/>
              </a:buClr>
              <a:buSzPts val="2300"/>
              <a:buChar char="●"/>
            </a:pPr>
            <a:r>
              <a:rPr lang="en" sz="2300">
                <a:solidFill>
                  <a:srgbClr val="B7B7B7"/>
                </a:solidFill>
              </a:rPr>
              <a:t>Use </a:t>
            </a:r>
            <a:r>
              <a:rPr lang="en" sz="2300" b="1">
                <a:solidFill>
                  <a:srgbClr val="B7B7B7"/>
                </a:solidFill>
              </a:rPr>
              <a:t>Uniform Resource Identifiers (URIs)</a:t>
            </a:r>
            <a:r>
              <a:rPr lang="en" sz="2300">
                <a:solidFill>
                  <a:srgbClr val="B7B7B7"/>
                </a:solidFill>
              </a:rPr>
              <a:t> as names for things.</a:t>
            </a:r>
            <a:endParaRPr sz="2300">
              <a:solidFill>
                <a:srgbClr val="B7B7B7"/>
              </a:solidFill>
            </a:endParaRPr>
          </a:p>
          <a:p>
            <a:pPr marL="457200" lvl="0" indent="-374650" algn="l" rtl="0">
              <a:spcBef>
                <a:spcPts val="0"/>
              </a:spcBef>
              <a:spcAft>
                <a:spcPts val="0"/>
              </a:spcAft>
              <a:buClr>
                <a:srgbClr val="B7B7B7"/>
              </a:buClr>
              <a:buSzPts val="2300"/>
              <a:buChar char="●"/>
            </a:pPr>
            <a:r>
              <a:rPr lang="en" sz="2300">
                <a:solidFill>
                  <a:srgbClr val="B7B7B7"/>
                </a:solidFill>
              </a:rPr>
              <a:t>Use </a:t>
            </a:r>
            <a:r>
              <a:rPr lang="en" sz="2300" b="1">
                <a:solidFill>
                  <a:srgbClr val="B7B7B7"/>
                </a:solidFill>
              </a:rPr>
              <a:t>HTTP URIs</a:t>
            </a:r>
            <a:r>
              <a:rPr lang="en" sz="2300">
                <a:solidFill>
                  <a:srgbClr val="B7B7B7"/>
                </a:solidFill>
              </a:rPr>
              <a:t>, so that people can look up those names.</a:t>
            </a:r>
            <a:endParaRPr sz="2300">
              <a:solidFill>
                <a:srgbClr val="B7B7B7"/>
              </a:solidFill>
            </a:endParaRPr>
          </a:p>
          <a:p>
            <a:pPr marL="457200" lvl="0" indent="-374650" algn="l" rtl="0">
              <a:spcBef>
                <a:spcPts val="0"/>
              </a:spcBef>
              <a:spcAft>
                <a:spcPts val="0"/>
              </a:spcAft>
              <a:buClr>
                <a:srgbClr val="B7B7B7"/>
              </a:buClr>
              <a:buSzPts val="2300"/>
              <a:buChar char="●"/>
            </a:pPr>
            <a:r>
              <a:rPr lang="en" sz="2300">
                <a:solidFill>
                  <a:srgbClr val="B7B7B7"/>
                </a:solidFill>
              </a:rPr>
              <a:t>When someone looks up a URI, provide </a:t>
            </a:r>
            <a:r>
              <a:rPr lang="en" sz="2300" b="1">
                <a:solidFill>
                  <a:srgbClr val="B7B7B7"/>
                </a:solidFill>
              </a:rPr>
              <a:t>useful information</a:t>
            </a:r>
            <a:r>
              <a:rPr lang="en" sz="2300">
                <a:solidFill>
                  <a:srgbClr val="B7B7B7"/>
                </a:solidFill>
              </a:rPr>
              <a:t>, using the standards (RDF, RDFS, OWL, SPARQL).</a:t>
            </a:r>
            <a:endParaRPr sz="2300">
              <a:solidFill>
                <a:srgbClr val="B7B7B7"/>
              </a:solidFill>
            </a:endParaRPr>
          </a:p>
          <a:p>
            <a:pPr marL="457200" lvl="0" indent="-374650" algn="l" rtl="0">
              <a:spcBef>
                <a:spcPts val="0"/>
              </a:spcBef>
              <a:spcAft>
                <a:spcPts val="0"/>
              </a:spcAft>
              <a:buClr>
                <a:schemeClr val="dk1"/>
              </a:buClr>
              <a:buSzPts val="2300"/>
              <a:buChar char="●"/>
            </a:pPr>
            <a:r>
              <a:rPr lang="en" sz="2300">
                <a:solidFill>
                  <a:schemeClr val="dk1"/>
                </a:solidFill>
              </a:rPr>
              <a:t>Include </a:t>
            </a:r>
            <a:r>
              <a:rPr lang="en" sz="2300" b="1">
                <a:solidFill>
                  <a:schemeClr val="dk1"/>
                </a:solidFill>
              </a:rPr>
              <a:t>links</a:t>
            </a:r>
            <a:r>
              <a:rPr lang="en" sz="2300">
                <a:solidFill>
                  <a:schemeClr val="dk1"/>
                </a:solidFill>
              </a:rPr>
              <a:t> to other URIs, so that they can discover more things.</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837450" y="28075"/>
            <a:ext cx="4960658" cy="5087350"/>
          </a:xfrm>
          <a:prstGeom prst="rect">
            <a:avLst/>
          </a:prstGeom>
          <a:noFill/>
          <a:ln>
            <a:noFill/>
          </a:ln>
        </p:spPr>
      </p:pic>
      <p:sp>
        <p:nvSpPr>
          <p:cNvPr id="81" name="Google Shape;81;p17"/>
          <p:cNvSpPr txBox="1"/>
          <p:nvPr/>
        </p:nvSpPr>
        <p:spPr>
          <a:xfrm>
            <a:off x="5798100" y="1347650"/>
            <a:ext cx="3085200" cy="226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u="sng">
                <a:solidFill>
                  <a:schemeClr val="hlink"/>
                </a:solidFill>
                <a:hlinkClick r:id="rId4"/>
              </a:rPr>
              <a:t>https://lod-cloud.net/</a:t>
            </a:r>
            <a:endParaRPr sz="2400" i="1" u="sng"/>
          </a:p>
          <a:p>
            <a:pPr marL="0" lvl="0" indent="0" algn="l" rtl="0">
              <a:spcBef>
                <a:spcPts val="0"/>
              </a:spcBef>
              <a:spcAft>
                <a:spcPts val="0"/>
              </a:spcAft>
              <a:buNone/>
            </a:pPr>
            <a:endParaRPr sz="2400" i="1" u="sng"/>
          </a:p>
          <a:p>
            <a:pPr marL="0" marR="0" lvl="0" indent="0" algn="l" rtl="0">
              <a:lnSpc>
                <a:spcPct val="100000"/>
              </a:lnSpc>
              <a:spcBef>
                <a:spcPts val="0"/>
              </a:spcBef>
              <a:spcAft>
                <a:spcPts val="0"/>
              </a:spcAft>
              <a:buNone/>
            </a:pPr>
            <a:r>
              <a:rPr lang="en" sz="2400"/>
              <a:t>1,224 datasets </a:t>
            </a:r>
            <a:endParaRPr sz="2400"/>
          </a:p>
          <a:p>
            <a:pPr marL="0" marR="0" lvl="0" indent="0" algn="l" rtl="0">
              <a:lnSpc>
                <a:spcPct val="100000"/>
              </a:lnSpc>
              <a:spcBef>
                <a:spcPts val="0"/>
              </a:spcBef>
              <a:spcAft>
                <a:spcPts val="0"/>
              </a:spcAft>
              <a:buNone/>
            </a:pPr>
            <a:r>
              <a:rPr lang="en" sz="2400"/>
              <a:t>with </a:t>
            </a:r>
            <a:r>
              <a:rPr lang="en" sz="2400" b="1"/>
              <a:t>16,113 links</a:t>
            </a:r>
            <a:r>
              <a:rPr lang="en" sz="2400"/>
              <a:t> </a:t>
            </a:r>
            <a:endParaRPr sz="2400"/>
          </a:p>
          <a:p>
            <a:pPr marL="0" marR="0" lvl="0" indent="0" algn="l" rtl="0">
              <a:lnSpc>
                <a:spcPct val="100000"/>
              </a:lnSpc>
              <a:spcBef>
                <a:spcPts val="0"/>
              </a:spcBef>
              <a:spcAft>
                <a:spcPts val="0"/>
              </a:spcAft>
              <a:buNone/>
            </a:pPr>
            <a:r>
              <a:rPr lang="en" sz="2400"/>
              <a:t>(as of June 2018)</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Interlinking Datasets </a:t>
            </a:r>
            <a:endParaRPr/>
          </a:p>
        </p:txBody>
      </p:sp>
      <p:sp>
        <p:nvSpPr>
          <p:cNvPr id="87" name="Google Shape;87;p18"/>
          <p:cNvSpPr txBox="1">
            <a:spLocks noGrp="1"/>
          </p:cNvSpPr>
          <p:nvPr>
            <p:ph type="body" idx="1"/>
          </p:nvPr>
        </p:nvSpPr>
        <p:spPr>
          <a:xfrm>
            <a:off x="311700" y="1017725"/>
            <a:ext cx="7957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t>
            </a:r>
            <a:r>
              <a:rPr lang="en" i="1"/>
              <a:t>external RDF link </a:t>
            </a:r>
            <a:r>
              <a:rPr lang="en"/>
              <a:t>is an </a:t>
            </a:r>
            <a:r>
              <a:rPr lang="en" b="1"/>
              <a:t>RDF triple</a:t>
            </a:r>
            <a:r>
              <a:rPr lang="en"/>
              <a:t> in which the </a:t>
            </a:r>
            <a:endParaRPr/>
          </a:p>
          <a:p>
            <a:pPr marL="0" lvl="0" indent="0" algn="l" rtl="0">
              <a:spcBef>
                <a:spcPts val="1600"/>
              </a:spcBef>
              <a:spcAft>
                <a:spcPts val="0"/>
              </a:spcAft>
              <a:buNone/>
            </a:pPr>
            <a:r>
              <a:rPr lang="en" b="1"/>
              <a:t>subject</a:t>
            </a:r>
            <a:r>
              <a:rPr lang="en"/>
              <a:t> of the triple is a URI reference in the namespace of one data set, </a:t>
            </a:r>
            <a:endParaRPr/>
          </a:p>
          <a:p>
            <a:pPr marL="0" lvl="0" indent="0" algn="l" rtl="0">
              <a:spcBef>
                <a:spcPts val="1600"/>
              </a:spcBef>
              <a:spcAft>
                <a:spcPts val="0"/>
              </a:spcAft>
              <a:buNone/>
            </a:pPr>
            <a:r>
              <a:rPr lang="en"/>
              <a:t>while the </a:t>
            </a:r>
            <a:r>
              <a:rPr lang="en" b="1"/>
              <a:t>predicate</a:t>
            </a:r>
            <a:r>
              <a:rPr lang="en"/>
              <a:t> and/or </a:t>
            </a:r>
            <a:r>
              <a:rPr lang="en" b="1"/>
              <a:t>object</a:t>
            </a:r>
            <a:r>
              <a:rPr lang="en"/>
              <a:t> of the triple are URI references pointing into the namespaces of other data sets.</a:t>
            </a:r>
            <a:endParaRPr/>
          </a:p>
          <a:p>
            <a:pPr marL="0" lvl="0" indent="0" algn="l" rtl="0">
              <a:spcBef>
                <a:spcPts val="1600"/>
              </a:spcBef>
              <a:spcAft>
                <a:spcPts val="0"/>
              </a:spcAft>
              <a:buNone/>
            </a:pPr>
            <a:r>
              <a:rPr lang="en"/>
              <a:t>Example:</a:t>
            </a:r>
            <a:endParaRPr/>
          </a:p>
          <a:p>
            <a:pPr marL="0" lvl="0" indent="0" algn="l" rtl="0">
              <a:spcBef>
                <a:spcPts val="1600"/>
              </a:spcBef>
              <a:spcAft>
                <a:spcPts val="0"/>
              </a:spcAft>
              <a:buNone/>
            </a:pPr>
            <a:r>
              <a:rPr lang="en"/>
              <a:t>&lt;</a:t>
            </a:r>
            <a:r>
              <a:rPr lang="en" u="sng">
                <a:solidFill>
                  <a:srgbClr val="0000FF"/>
                </a:solidFill>
                <a:hlinkClick r:id="rId3"/>
              </a:rPr>
              <a:t>http://worldbank.org/</a:t>
            </a:r>
            <a:r>
              <a:rPr lang="en" u="sng">
                <a:solidFill>
                  <a:schemeClr val="hlink"/>
                </a:solidFill>
                <a:hlinkClick r:id="rId3"/>
              </a:rPr>
              <a:t>India</a:t>
            </a:r>
            <a:r>
              <a:rPr lang="en"/>
              <a:t>&gt; </a:t>
            </a:r>
            <a:endParaRPr/>
          </a:p>
          <a:p>
            <a:pPr marL="0" lvl="0" indent="0" algn="l" rtl="0">
              <a:spcBef>
                <a:spcPts val="1600"/>
              </a:spcBef>
              <a:spcAft>
                <a:spcPts val="0"/>
              </a:spcAft>
              <a:buNone/>
            </a:pPr>
            <a:r>
              <a:rPr lang="en"/>
              <a:t>    &lt;</a:t>
            </a:r>
            <a:r>
              <a:rPr lang="en" u="sng">
                <a:solidFill>
                  <a:schemeClr val="hlink"/>
                </a:solidFill>
                <a:hlinkClick r:id="rId4"/>
              </a:rPr>
              <a:t>http://www.w3.org/2002/07/owl#</a:t>
            </a:r>
            <a:r>
              <a:rPr lang="en" u="sng">
                <a:solidFill>
                  <a:srgbClr val="9900FF"/>
                </a:solidFill>
                <a:hlinkClick r:id="rId4"/>
              </a:rPr>
              <a:t>sameAs</a:t>
            </a:r>
            <a:r>
              <a:rPr lang="en"/>
              <a:t>&gt; </a:t>
            </a:r>
            <a:endParaRPr/>
          </a:p>
          <a:p>
            <a:pPr marL="0" lvl="0" indent="0" algn="l" rtl="0">
              <a:spcBef>
                <a:spcPts val="1600"/>
              </a:spcBef>
              <a:spcAft>
                <a:spcPts val="1600"/>
              </a:spcAft>
              <a:buNone/>
            </a:pPr>
            <a:r>
              <a:rPr lang="en"/>
              <a:t>           &lt;</a:t>
            </a:r>
            <a:r>
              <a:rPr lang="en" u="sng">
                <a:solidFill>
                  <a:srgbClr val="CC0000"/>
                </a:solidFill>
                <a:hlinkClick r:id="rId5"/>
              </a:rPr>
              <a:t>http://dbpedia.org/resource/</a:t>
            </a:r>
            <a:r>
              <a:rPr lang="en" u="sng">
                <a:solidFill>
                  <a:schemeClr val="hlink"/>
                </a:solidFill>
                <a:hlinkClick r:id="rId5"/>
              </a:rPr>
              <a:t>India</a:t>
            </a:r>
            <a:r>
              <a:rPr lang="en"/>
              <a:t>&gt;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Links</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Relationship Links </a:t>
            </a:r>
            <a:r>
              <a:rPr lang="en"/>
              <a:t>point at related things in other data sources, for instance, other people, places or genes.</a:t>
            </a:r>
            <a:endParaRPr/>
          </a:p>
          <a:p>
            <a:pPr marL="914400" lvl="1" indent="-317500" algn="l" rtl="0">
              <a:spcBef>
                <a:spcPts val="0"/>
              </a:spcBef>
              <a:spcAft>
                <a:spcPts val="0"/>
              </a:spcAft>
              <a:buSzPts val="1400"/>
              <a:buChar char="○"/>
            </a:pPr>
            <a:r>
              <a:rPr lang="en"/>
              <a:t>Example: ex:Amrapali   foaf:knows      ex:Tim-BernersLee</a:t>
            </a:r>
            <a:endParaRPr/>
          </a:p>
          <a:p>
            <a:pPr marL="457200" lvl="0" indent="-342900" algn="l" rtl="0">
              <a:spcBef>
                <a:spcPts val="0"/>
              </a:spcBef>
              <a:spcAft>
                <a:spcPts val="0"/>
              </a:spcAft>
              <a:buSzPts val="1800"/>
              <a:buChar char="●"/>
            </a:pPr>
            <a:r>
              <a:rPr lang="en" b="1"/>
              <a:t>Identity Links </a:t>
            </a:r>
            <a:r>
              <a:rPr lang="en"/>
              <a:t>point at URI aliases used by other data sources to identify the </a:t>
            </a:r>
            <a:r>
              <a:rPr lang="en" i="1"/>
              <a:t>same</a:t>
            </a:r>
            <a:r>
              <a:rPr lang="en"/>
              <a:t> real-world object or abstract concept. </a:t>
            </a:r>
            <a:endParaRPr/>
          </a:p>
          <a:p>
            <a:pPr marL="914400" lvl="1" indent="-317500" algn="l" rtl="0">
              <a:spcBef>
                <a:spcPts val="0"/>
              </a:spcBef>
              <a:spcAft>
                <a:spcPts val="0"/>
              </a:spcAft>
              <a:buSzPts val="1400"/>
              <a:buChar char="○"/>
            </a:pPr>
            <a:r>
              <a:rPr lang="en"/>
              <a:t>Example:  wb:India   owl:sameAs      db:India</a:t>
            </a:r>
            <a:endParaRPr/>
          </a:p>
          <a:p>
            <a:pPr marL="457200" lvl="0" indent="-342900" algn="l" rtl="0">
              <a:spcBef>
                <a:spcPts val="0"/>
              </a:spcBef>
              <a:spcAft>
                <a:spcPts val="0"/>
              </a:spcAft>
              <a:buSzPts val="1800"/>
              <a:buChar char="●"/>
            </a:pPr>
            <a:r>
              <a:rPr lang="en" b="1"/>
              <a:t>Vocabulary Links</a:t>
            </a:r>
            <a:r>
              <a:rPr lang="en"/>
              <a:t> point from data to the </a:t>
            </a:r>
            <a:r>
              <a:rPr lang="en" i="1"/>
              <a:t>definitions of the vocabulary terms</a:t>
            </a:r>
            <a:r>
              <a:rPr lang="en"/>
              <a:t> that are used to represent the data, as well as from these definitions to the definitions of related terms in other vocabularies. Vocabulary links make data self-descriptive and enable Linked Data applications to understand and integrate data across vocabularies.</a:t>
            </a:r>
            <a:endParaRPr/>
          </a:p>
          <a:p>
            <a:pPr marL="914400" lvl="1" indent="-317500" algn="l" rtl="0">
              <a:spcBef>
                <a:spcPts val="0"/>
              </a:spcBef>
              <a:spcAft>
                <a:spcPts val="0"/>
              </a:spcAft>
              <a:buSzPts val="1400"/>
              <a:buChar char="○"/>
            </a:pPr>
            <a:r>
              <a:rPr lang="en"/>
              <a:t>Example: dbo:Country    rdfs:subClassOf      dbo:PopulatedPlace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Considerations before Interlinking</a:t>
            </a: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 is the added value of the data in the target data set?</a:t>
            </a:r>
            <a:endParaRPr/>
          </a:p>
          <a:p>
            <a:pPr marL="457200" lvl="0" indent="-342900" algn="l" rtl="0">
              <a:spcBef>
                <a:spcPts val="0"/>
              </a:spcBef>
              <a:spcAft>
                <a:spcPts val="0"/>
              </a:spcAft>
              <a:buSzPts val="1800"/>
              <a:buChar char="●"/>
            </a:pPr>
            <a:r>
              <a:rPr lang="en"/>
              <a:t>Is the target data set and its namespace under stable ownership and active maintenance?</a:t>
            </a:r>
            <a:endParaRPr/>
          </a:p>
          <a:p>
            <a:pPr marL="457200" lvl="0" indent="-342900" algn="l" rtl="0">
              <a:spcBef>
                <a:spcPts val="0"/>
              </a:spcBef>
              <a:spcAft>
                <a:spcPts val="0"/>
              </a:spcAft>
              <a:buSzPts val="1800"/>
              <a:buChar char="●"/>
            </a:pPr>
            <a:r>
              <a:rPr lang="en"/>
              <a:t>Are the URIs in the data set stable and unlikely to change?</a:t>
            </a:r>
            <a:endParaRPr/>
          </a:p>
          <a:p>
            <a:pPr marL="457200" lvl="0" indent="-342900" algn="l" rtl="0">
              <a:spcBef>
                <a:spcPts val="0"/>
              </a:spcBef>
              <a:spcAft>
                <a:spcPts val="0"/>
              </a:spcAft>
              <a:buSzPts val="1800"/>
              <a:buChar char="●"/>
            </a:pPr>
            <a:r>
              <a:rPr lang="en"/>
              <a:t>Are there outgoing links to other data set so that applications can tap into a network of interconnected data 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Choosing Predicates for Linking</a:t>
            </a:r>
            <a:endParaRPr/>
          </a:p>
        </p:txBody>
      </p:sp>
      <p:sp>
        <p:nvSpPr>
          <p:cNvPr id="105" name="Google Shape;10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How </a:t>
            </a:r>
            <a:r>
              <a:rPr lang="en" i="1"/>
              <a:t>widely</a:t>
            </a:r>
            <a:r>
              <a:rPr lang="en"/>
              <a:t> is the predicate already used for linking by other data sources?</a:t>
            </a:r>
            <a:endParaRPr/>
          </a:p>
          <a:p>
            <a:pPr marL="457200" lvl="0" indent="-342900" algn="l" rtl="0">
              <a:spcBef>
                <a:spcPts val="0"/>
              </a:spcBef>
              <a:spcAft>
                <a:spcPts val="0"/>
              </a:spcAft>
              <a:buSzPts val="1800"/>
              <a:buChar char="●"/>
            </a:pPr>
            <a:r>
              <a:rPr lang="en"/>
              <a:t>Is the vocabulary well </a:t>
            </a:r>
            <a:r>
              <a:rPr lang="en" i="1"/>
              <a:t>maintained</a:t>
            </a:r>
            <a:r>
              <a:rPr lang="en"/>
              <a:t> and properly published with dereferenceable URIs?</a:t>
            </a:r>
            <a:endParaRPr/>
          </a:p>
          <a:p>
            <a:pPr marL="457200" lvl="0" indent="-342900" algn="l" rtl="0">
              <a:spcBef>
                <a:spcPts val="0"/>
              </a:spcBef>
              <a:spcAft>
                <a:spcPts val="0"/>
              </a:spcAft>
              <a:buSzPts val="1800"/>
              <a:buChar char="●"/>
            </a:pPr>
            <a:r>
              <a:rPr lang="en"/>
              <a:t>How semantically accurate is the relationship? Are the entities the </a:t>
            </a:r>
            <a:r>
              <a:rPr lang="en" i="1"/>
              <a:t>same</a:t>
            </a:r>
            <a:r>
              <a:rPr lang="en"/>
              <a:t> or are they </a:t>
            </a:r>
            <a:r>
              <a:rPr lang="en" i="1"/>
              <a:t>related</a:t>
            </a:r>
            <a:r>
              <a:rPr lang="en"/>
              <a:t>?</a:t>
            </a:r>
            <a:endParaRPr/>
          </a:p>
          <a:p>
            <a:pPr marL="0" lvl="0" indent="0" algn="l" rtl="0">
              <a:spcBef>
                <a:spcPts val="1600"/>
              </a:spcBef>
              <a:spcAft>
                <a:spcPts val="0"/>
              </a:spcAft>
              <a:buNone/>
            </a:pPr>
            <a:r>
              <a:rPr lang="en"/>
              <a:t>Examples:</a:t>
            </a:r>
            <a:endParaRPr/>
          </a:p>
          <a:p>
            <a:pPr marL="457200" lvl="0" indent="-342900" algn="l" rtl="0">
              <a:spcBef>
                <a:spcPts val="1600"/>
              </a:spcBef>
              <a:spcAft>
                <a:spcPts val="0"/>
              </a:spcAft>
              <a:buSzPts val="1800"/>
              <a:buChar char="●"/>
            </a:pPr>
            <a:r>
              <a:rPr lang="en"/>
              <a:t>owl:sameAs</a:t>
            </a:r>
            <a:endParaRPr/>
          </a:p>
          <a:p>
            <a:pPr marL="457200" lvl="0" indent="-342900" algn="l" rtl="0">
              <a:spcBef>
                <a:spcPts val="0"/>
              </a:spcBef>
              <a:spcAft>
                <a:spcPts val="0"/>
              </a:spcAft>
              <a:buSzPts val="1800"/>
              <a:buChar char="●"/>
            </a:pPr>
            <a:r>
              <a:rPr lang="en" u="sng">
                <a:solidFill>
                  <a:schemeClr val="hlink"/>
                </a:solidFill>
                <a:hlinkClick r:id="rId3"/>
              </a:rPr>
              <a:t>skos</a:t>
            </a:r>
            <a:r>
              <a:rPr lang="en"/>
              <a:t>:broader</a:t>
            </a:r>
            <a:endParaRPr/>
          </a:p>
          <a:p>
            <a:pPr marL="457200" lvl="0" indent="-342900" algn="l" rtl="0">
              <a:spcBef>
                <a:spcPts val="0"/>
              </a:spcBef>
              <a:spcAft>
                <a:spcPts val="0"/>
              </a:spcAft>
              <a:buSzPts val="1800"/>
              <a:buChar char="●"/>
            </a:pPr>
            <a:r>
              <a:rPr lang="en"/>
              <a:t>skos:narrower</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1728</Words>
  <Application>Microsoft Office PowerPoint</Application>
  <PresentationFormat>On-screen Show (16:9)</PresentationFormat>
  <Paragraphs>208</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Consolas</vt:lpstr>
      <vt:lpstr>Verdana</vt:lpstr>
      <vt:lpstr>Simple Light</vt:lpstr>
      <vt:lpstr>Building &amp; Mining Knowledge Graphs</vt:lpstr>
      <vt:lpstr>Attendance</vt:lpstr>
      <vt:lpstr>Linked Data Principles</vt:lpstr>
      <vt:lpstr>Linked Data Principles</vt:lpstr>
      <vt:lpstr>PowerPoint Presentation</vt:lpstr>
      <vt:lpstr>Interlinking Datasets </vt:lpstr>
      <vt:lpstr>Types of Links</vt:lpstr>
      <vt:lpstr>Considerations before Interlinking</vt:lpstr>
      <vt:lpstr>Choosing Predicates for Linking</vt:lpstr>
      <vt:lpstr>PowerPoint Presentation</vt:lpstr>
      <vt:lpstr>Link Discovery - Similarity-based Approaches</vt:lpstr>
      <vt:lpstr>Link Discovery Tools</vt:lpstr>
      <vt:lpstr>Interlinking using LIMES tool  (Link Discovery Framework for Metric Spaces) </vt:lpstr>
      <vt:lpstr>Configuration File</vt:lpstr>
      <vt:lpstr>Configuration File</vt:lpstr>
      <vt:lpstr>Configuration File</vt:lpstr>
      <vt:lpstr>Configuration File</vt:lpstr>
      <vt:lpstr>Configuration File</vt:lpstr>
      <vt:lpstr>Configuration File</vt:lpstr>
      <vt:lpstr>Execute LIMES</vt:lpstr>
      <vt:lpstr>Output</vt:lpstr>
      <vt:lpstr>PowerPoint Presentation</vt:lpstr>
      <vt:lpstr>Resources</vt:lpstr>
      <vt:lpstr>PowerPoint Presentation</vt:lpstr>
      <vt:lpstr>Functions: cast to float</vt:lpstr>
      <vt:lpstr>Functions: cast to float</vt:lpstr>
      <vt:lpstr>Functions: langMatches</vt:lpstr>
      <vt:lpstr>Many more functions</vt:lpstr>
      <vt:lpstr>Count</vt:lpstr>
      <vt:lpstr>Optional</vt:lpstr>
      <vt:lpstr>Subqueries</vt:lpstr>
      <vt:lpstr>Subqueries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&amp; Mining Knowledge Graphs</dc:title>
  <cp:lastModifiedBy>Moodley Kody (IDS)</cp:lastModifiedBy>
  <cp:revision>1</cp:revision>
  <dcterms:modified xsi:type="dcterms:W3CDTF">2019-04-11T09:28:05Z</dcterms:modified>
</cp:coreProperties>
</file>