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8" r:id="rId4"/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45FDDC9-101F-4485-B52D-65B1F4FC19D4}">
  <a:tblStyle styleId="{545FDDC9-101F-4485-B52D-65B1F4FC19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inyurl.com/y4mghmc4" TargetMode="Externa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f26008270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f26008270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f2600827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f2600827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and Triple Constraints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Triple format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f2600827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f2600827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f2600827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f2600827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f2600827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f2600827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f2600827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f2600827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f2600827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f2600827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f2600827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f2600827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f2600827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f2600827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f2600827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f2600827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f2600827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f2600827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f260082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f260082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f2600827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f2600827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f26008270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f2600827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f26008270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4f2600827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f2600827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4f2600827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4f26008270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4f2600827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4f26008270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4f26008270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f26008270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f2600827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Answer </a:t>
            </a:r>
            <a:r>
              <a:rPr lang="en" sz="900" u="sng">
                <a:solidFill>
                  <a:schemeClr val="hlink"/>
                </a:solidFill>
                <a:hlinkClick r:id="rId2"/>
              </a:rPr>
              <a:t>https://tinyurl.com/y4mghmc4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f26008270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4f26008270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f2600827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f2600827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f2600c25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f2600c25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f2600827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f2600827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f26008270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f26008270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f282bb6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f282bb6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f26008270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f26008270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f2600827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f2600827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dia lichtblauw" type="title">
  <p:cSld name="TITLE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564588" y="189852"/>
            <a:ext cx="6598200" cy="16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  <a:defRPr b="1" i="0" sz="5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564588" y="1829639"/>
            <a:ext cx="41967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Clr>
                <a:srgbClr val="88898F"/>
              </a:buClr>
              <a:buSzPts val="2800"/>
              <a:buFont typeface="Merriweather Sans"/>
              <a:buNone/>
              <a:defRPr b="0" i="0" sz="2800" u="none" cap="none" strike="noStrike">
                <a:solidFill>
                  <a:srgbClr val="88898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Clr>
                <a:srgbClr val="88898F"/>
              </a:buClr>
              <a:buSzPts val="2400"/>
              <a:buFont typeface="Merriweather Sans"/>
              <a:buNone/>
              <a:defRPr b="0" i="0" sz="2400" u="none" cap="none" strike="noStrike">
                <a:solidFill>
                  <a:srgbClr val="88898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Clr>
                <a:srgbClr val="88898F"/>
              </a:buClr>
              <a:buSzPts val="2000"/>
              <a:buFont typeface="Merriweather Sans"/>
              <a:buNone/>
              <a:defRPr b="0" i="0" sz="2000" u="none" cap="none" strike="noStrike">
                <a:solidFill>
                  <a:srgbClr val="88898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Clr>
                <a:srgbClr val="88898F"/>
              </a:buClr>
              <a:buSzPts val="2000"/>
              <a:buFont typeface="Merriweather Sans"/>
              <a:buNone/>
              <a:defRPr b="0" i="0" sz="2000" u="none" cap="none" strike="noStrike">
                <a:solidFill>
                  <a:srgbClr val="88898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98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98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98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98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98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98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98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98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UM40_RGB_B_blauw.png" id="59" name="Google Shape;59;p14"/>
          <p:cNvPicPr preferRelativeResize="0"/>
          <p:nvPr/>
        </p:nvPicPr>
        <p:blipFill rotWithShape="1">
          <a:blip r:embed="rId2">
            <a:alphaModFix/>
          </a:blip>
          <a:srcRect b="0" l="0" r="20318" t="0"/>
          <a:stretch/>
        </p:blipFill>
        <p:spPr>
          <a:xfrm>
            <a:off x="360001" y="4630501"/>
            <a:ext cx="1590639" cy="381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kstdia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360000" y="310695"/>
            <a:ext cx="83268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b="1" i="0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360000" y="972000"/>
            <a:ext cx="8326800" cy="3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Sans"/>
              <a:buChar char="-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Char char="-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-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-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3234468" y="4738971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4273246" y="4738971"/>
            <a:ext cx="397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316142" y="4738800"/>
            <a:ext cx="370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dia donkerblauw">
  <p:cSld name="Titeldia donkerblauw">
    <p:bg>
      <p:bgPr>
        <a:solidFill>
          <a:schemeClr val="dk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M40_RGB_B_diap.png" id="67" name="Google Shape;67;p16"/>
          <p:cNvPicPr preferRelativeResize="0"/>
          <p:nvPr/>
        </p:nvPicPr>
        <p:blipFill rotWithShape="1">
          <a:blip r:embed="rId2">
            <a:alphaModFix/>
          </a:blip>
          <a:srcRect b="0" l="0" r="20318" t="0"/>
          <a:stretch/>
        </p:blipFill>
        <p:spPr>
          <a:xfrm>
            <a:off x="360001" y="4630499"/>
            <a:ext cx="1590639" cy="381853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6"/>
          <p:cNvSpPr txBox="1"/>
          <p:nvPr>
            <p:ph type="ctrTitle"/>
          </p:nvPr>
        </p:nvSpPr>
        <p:spPr>
          <a:xfrm>
            <a:off x="564588" y="189852"/>
            <a:ext cx="6598200" cy="16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  <a:defRPr b="1" i="0" sz="5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9" name="Google Shape;69;p16"/>
          <p:cNvSpPr txBox="1"/>
          <p:nvPr>
            <p:ph idx="1" type="subTitle"/>
          </p:nvPr>
        </p:nvSpPr>
        <p:spPr>
          <a:xfrm>
            <a:off x="564588" y="1829639"/>
            <a:ext cx="41967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Clr>
                <a:srgbClr val="88898F"/>
              </a:buClr>
              <a:buSzPts val="2800"/>
              <a:buFont typeface="Merriweather Sans"/>
              <a:buNone/>
              <a:defRPr b="0" i="0" sz="2800" u="none" cap="none" strike="noStrike">
                <a:solidFill>
                  <a:srgbClr val="88898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Clr>
                <a:srgbClr val="88898F"/>
              </a:buClr>
              <a:buSzPts val="2400"/>
              <a:buFont typeface="Merriweather Sans"/>
              <a:buNone/>
              <a:defRPr b="0" i="0" sz="2400" u="none" cap="none" strike="noStrike">
                <a:solidFill>
                  <a:srgbClr val="88898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Clr>
                <a:srgbClr val="88898F"/>
              </a:buClr>
              <a:buSzPts val="2000"/>
              <a:buFont typeface="Merriweather Sans"/>
              <a:buNone/>
              <a:defRPr b="0" i="0" sz="2000" u="none" cap="none" strike="noStrike">
                <a:solidFill>
                  <a:srgbClr val="88898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Clr>
                <a:srgbClr val="88898F"/>
              </a:buClr>
              <a:buSzPts val="2000"/>
              <a:buFont typeface="Merriweather Sans"/>
              <a:buNone/>
              <a:defRPr b="0" i="0" sz="2000" u="none" cap="none" strike="noStrike">
                <a:solidFill>
                  <a:srgbClr val="88898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98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98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98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98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98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98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98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98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dia oranje">
  <p:cSld name="Titeldia oranje">
    <p:bg>
      <p:bgPr>
        <a:solidFill>
          <a:schemeClr val="accen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M40_RGB_B_diap.png" id="71" name="Google Shape;71;p17"/>
          <p:cNvPicPr preferRelativeResize="0"/>
          <p:nvPr/>
        </p:nvPicPr>
        <p:blipFill rotWithShape="1">
          <a:blip r:embed="rId2">
            <a:alphaModFix/>
          </a:blip>
          <a:srcRect b="0" l="0" r="20929" t="0"/>
          <a:stretch/>
        </p:blipFill>
        <p:spPr>
          <a:xfrm>
            <a:off x="360001" y="4630499"/>
            <a:ext cx="1578481" cy="381853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7"/>
          <p:cNvSpPr txBox="1"/>
          <p:nvPr>
            <p:ph type="ctrTitle"/>
          </p:nvPr>
        </p:nvSpPr>
        <p:spPr>
          <a:xfrm>
            <a:off x="564588" y="189852"/>
            <a:ext cx="6598200" cy="16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  <a:defRPr b="1" i="0" sz="5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3" name="Google Shape;73;p17"/>
          <p:cNvSpPr txBox="1"/>
          <p:nvPr>
            <p:ph idx="1" type="subTitle"/>
          </p:nvPr>
        </p:nvSpPr>
        <p:spPr>
          <a:xfrm>
            <a:off x="564588" y="1829639"/>
            <a:ext cx="41967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Clr>
                <a:srgbClr val="88898F"/>
              </a:buClr>
              <a:buSzPts val="2800"/>
              <a:buFont typeface="Merriweather Sans"/>
              <a:buNone/>
              <a:defRPr b="0" i="0" sz="2800" u="none" cap="none" strike="noStrike">
                <a:solidFill>
                  <a:srgbClr val="88898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Clr>
                <a:srgbClr val="88898F"/>
              </a:buClr>
              <a:buSzPts val="2400"/>
              <a:buFont typeface="Merriweather Sans"/>
              <a:buNone/>
              <a:defRPr b="0" i="0" sz="2400" u="none" cap="none" strike="noStrike">
                <a:solidFill>
                  <a:srgbClr val="88898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Clr>
                <a:srgbClr val="88898F"/>
              </a:buClr>
              <a:buSzPts val="2000"/>
              <a:buFont typeface="Merriweather Sans"/>
              <a:buNone/>
              <a:defRPr b="0" i="0" sz="2000" u="none" cap="none" strike="noStrike">
                <a:solidFill>
                  <a:srgbClr val="88898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Clr>
                <a:srgbClr val="88898F"/>
              </a:buClr>
              <a:buSzPts val="2000"/>
              <a:buFont typeface="Merriweather Sans"/>
              <a:buNone/>
              <a:defRPr b="0" i="0" sz="2000" u="none" cap="none" strike="noStrike">
                <a:solidFill>
                  <a:srgbClr val="88898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98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98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98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98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98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98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98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98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kstdia donkerblauw">
  <p:cSld name="Tekstdia donkerblauw">
    <p:bg>
      <p:bgPr>
        <a:solidFill>
          <a:schemeClr val="accent3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360000" y="310695"/>
            <a:ext cx="83268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b="1" i="0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>
            <a:off x="360000" y="972000"/>
            <a:ext cx="8326800" cy="3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 Sans"/>
              <a:buChar char="-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erriweather Sans"/>
              <a:buChar char="-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Char char="-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Char char="-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3234468" y="4738971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273246" y="4738971"/>
            <a:ext cx="397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316142" y="4738800"/>
            <a:ext cx="370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UM40_RGB_B_diap.png" id="80" name="Google Shape;80;p18"/>
          <p:cNvPicPr preferRelativeResize="0"/>
          <p:nvPr/>
        </p:nvPicPr>
        <p:blipFill rotWithShape="1">
          <a:blip r:embed="rId2">
            <a:alphaModFix/>
          </a:blip>
          <a:srcRect b="0" l="0" r="21235" t="0"/>
          <a:stretch/>
        </p:blipFill>
        <p:spPr>
          <a:xfrm>
            <a:off x="360001" y="4630499"/>
            <a:ext cx="1572409" cy="381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kstdia lichtblauw">
  <p:cSld name="Tekstdia lichtblauw">
    <p:bg>
      <p:bgPr>
        <a:solidFill>
          <a:schemeClr val="dk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360000" y="310695"/>
            <a:ext cx="83268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3" name="Google Shape;83;p19"/>
          <p:cNvSpPr txBox="1"/>
          <p:nvPr>
            <p:ph idx="1" type="body"/>
          </p:nvPr>
        </p:nvSpPr>
        <p:spPr>
          <a:xfrm>
            <a:off x="360000" y="972000"/>
            <a:ext cx="8326800" cy="3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 Sans"/>
              <a:buChar char="-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erriweather Sans"/>
              <a:buChar char="-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Char char="-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Char char="-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9"/>
          <p:cNvSpPr txBox="1"/>
          <p:nvPr>
            <p:ph idx="10" type="dt"/>
          </p:nvPr>
        </p:nvSpPr>
        <p:spPr>
          <a:xfrm>
            <a:off x="3234468" y="4738971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9"/>
          <p:cNvSpPr txBox="1"/>
          <p:nvPr>
            <p:ph idx="11" type="ftr"/>
          </p:nvPr>
        </p:nvSpPr>
        <p:spPr>
          <a:xfrm>
            <a:off x="4273246" y="4738971"/>
            <a:ext cx="397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316142" y="4738800"/>
            <a:ext cx="370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UM40_RGB_B_blauw.png" id="87" name="Google Shape;87;p19"/>
          <p:cNvPicPr preferRelativeResize="0"/>
          <p:nvPr/>
        </p:nvPicPr>
        <p:blipFill rotWithShape="1">
          <a:blip r:embed="rId2">
            <a:alphaModFix/>
          </a:blip>
          <a:srcRect b="0" l="0" r="20318" t="0"/>
          <a:stretch/>
        </p:blipFill>
        <p:spPr>
          <a:xfrm>
            <a:off x="360001" y="4630501"/>
            <a:ext cx="1590639" cy="381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kst/Foto dia">
  <p:cSld name="Tekst/Foto dia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type="title"/>
          </p:nvPr>
        </p:nvSpPr>
        <p:spPr>
          <a:xfrm>
            <a:off x="360001" y="310695"/>
            <a:ext cx="3934500" cy="11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b="1" i="0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0" name="Google Shape;90;p20"/>
          <p:cNvSpPr txBox="1"/>
          <p:nvPr>
            <p:ph idx="1" type="body"/>
          </p:nvPr>
        </p:nvSpPr>
        <p:spPr>
          <a:xfrm>
            <a:off x="360001" y="1485117"/>
            <a:ext cx="39345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Sans"/>
              <a:buChar char="-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-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-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20"/>
          <p:cNvSpPr txBox="1"/>
          <p:nvPr>
            <p:ph idx="10" type="dt"/>
          </p:nvPr>
        </p:nvSpPr>
        <p:spPr>
          <a:xfrm>
            <a:off x="4595043" y="4738971"/>
            <a:ext cx="550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1" type="ftr"/>
          </p:nvPr>
        </p:nvSpPr>
        <p:spPr>
          <a:xfrm>
            <a:off x="4745252" y="4738971"/>
            <a:ext cx="345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20"/>
          <p:cNvSpPr txBox="1"/>
          <p:nvPr>
            <p:ph idx="12" type="sldNum"/>
          </p:nvPr>
        </p:nvSpPr>
        <p:spPr>
          <a:xfrm>
            <a:off x="8195205" y="4738800"/>
            <a:ext cx="57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20"/>
          <p:cNvSpPr/>
          <p:nvPr>
            <p:ph idx="2" type="pic"/>
          </p:nvPr>
        </p:nvSpPr>
        <p:spPr>
          <a:xfrm>
            <a:off x="4595044" y="0"/>
            <a:ext cx="45489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Sans"/>
              <a:buChar char="-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Char char="-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-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-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95" name="Google Shape;95;p20"/>
          <p:cNvPicPr preferRelativeResize="0"/>
          <p:nvPr/>
        </p:nvPicPr>
        <p:blipFill rotWithShape="1">
          <a:blip r:embed="rId2">
            <a:alphaModFix/>
          </a:blip>
          <a:srcRect b="0" l="0" r="19768" t="0"/>
          <a:stretch/>
        </p:blipFill>
        <p:spPr>
          <a:xfrm>
            <a:off x="360001" y="4630216"/>
            <a:ext cx="1602792" cy="379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todia">
  <p:cSld name="Fotodia"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Sans"/>
              <a:buChar char="-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Char char="-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-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-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21"/>
          <p:cNvSpPr txBox="1"/>
          <p:nvPr>
            <p:ph idx="10" type="dt"/>
          </p:nvPr>
        </p:nvSpPr>
        <p:spPr>
          <a:xfrm>
            <a:off x="3234468" y="4738971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21"/>
          <p:cNvSpPr txBox="1"/>
          <p:nvPr>
            <p:ph idx="11" type="ftr"/>
          </p:nvPr>
        </p:nvSpPr>
        <p:spPr>
          <a:xfrm>
            <a:off x="4359967" y="4738800"/>
            <a:ext cx="3741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21"/>
          <p:cNvSpPr txBox="1"/>
          <p:nvPr>
            <p:ph idx="12" type="sldNum"/>
          </p:nvPr>
        </p:nvSpPr>
        <p:spPr>
          <a:xfrm>
            <a:off x="8316142" y="4738800"/>
            <a:ext cx="370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58700" y="4686937"/>
            <a:ext cx="1533600" cy="2334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erriweather Sans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erriweather Sans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erriweather Sans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erriweather Sans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eldia">
  <p:cSld name="Tabeldia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type="title"/>
          </p:nvPr>
        </p:nvSpPr>
        <p:spPr>
          <a:xfrm>
            <a:off x="360000" y="310695"/>
            <a:ext cx="83268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b="1" i="0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" name="Google Shape;104;p22"/>
          <p:cNvSpPr txBox="1"/>
          <p:nvPr>
            <p:ph idx="10" type="dt"/>
          </p:nvPr>
        </p:nvSpPr>
        <p:spPr>
          <a:xfrm>
            <a:off x="3234468" y="4738971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22"/>
          <p:cNvSpPr txBox="1"/>
          <p:nvPr>
            <p:ph idx="11" type="ftr"/>
          </p:nvPr>
        </p:nvSpPr>
        <p:spPr>
          <a:xfrm>
            <a:off x="4273246" y="4738971"/>
            <a:ext cx="397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8316142" y="4738800"/>
            <a:ext cx="370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7" name="Google Shape;107;p22"/>
          <p:cNvPicPr preferRelativeResize="0"/>
          <p:nvPr/>
        </p:nvPicPr>
        <p:blipFill rotWithShape="1">
          <a:blip r:embed="rId2">
            <a:alphaModFix/>
          </a:blip>
          <a:srcRect b="0" l="0" r="19768" t="0"/>
          <a:stretch/>
        </p:blipFill>
        <p:spPr>
          <a:xfrm>
            <a:off x="360001" y="4630216"/>
            <a:ext cx="1602792" cy="379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60000" y="310695"/>
            <a:ext cx="83268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b="1" i="0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60000" y="972000"/>
            <a:ext cx="8326800" cy="3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Sans"/>
              <a:buChar char="-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Char char="-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-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-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3234468" y="4738971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4273246" y="4738971"/>
            <a:ext cx="397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316142" y="4738800"/>
            <a:ext cx="370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validatingrdf.com/tutorial/iswc2018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rdfshape.weso.es/validate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Relationship Id="rId4" Type="http://schemas.openxmlformats.org/officeDocument/2006/relationships/hyperlink" Target="http://rdfshape.herokuapp.com/validate" TargetMode="External"/><Relationship Id="rId5" Type="http://schemas.openxmlformats.org/officeDocument/2006/relationships/hyperlink" Target="https://www.w3.org/2013/ShEx/FancyShExDemo" TargetMode="External"/><Relationship Id="rId6" Type="http://schemas.openxmlformats.org/officeDocument/2006/relationships/hyperlink" Target="https://tinyurl.com/y65cabyk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www.semantic-web-journal.net/content/quality-assessment-linked-data-survey" TargetMode="External"/><Relationship Id="rId4" Type="http://schemas.openxmlformats.org/officeDocument/2006/relationships/hyperlink" Target="http://book.validatingrdf.com/" TargetMode="External"/><Relationship Id="rId5" Type="http://schemas.openxmlformats.org/officeDocument/2006/relationships/hyperlink" Target="http://www.validatingrdf.com/tutorial/iswc2018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shex.io" TargetMode="External"/><Relationship Id="rId4" Type="http://schemas.openxmlformats.org/officeDocument/2006/relationships/hyperlink" Target="http://shex.io/shex-primer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rdfshape.weso.es/validat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ctrTitle"/>
          </p:nvPr>
        </p:nvSpPr>
        <p:spPr>
          <a:xfrm>
            <a:off x="311700" y="15496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Building &amp; Mining Knowledge Graphs</a:t>
            </a:r>
            <a:endParaRPr sz="3600"/>
          </a:p>
        </p:txBody>
      </p:sp>
      <p:sp>
        <p:nvSpPr>
          <p:cNvPr id="113" name="Google Shape;113;p23"/>
          <p:cNvSpPr txBox="1"/>
          <p:nvPr/>
        </p:nvSpPr>
        <p:spPr>
          <a:xfrm>
            <a:off x="3718950" y="2342275"/>
            <a:ext cx="17061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(KEN4256)</a:t>
            </a:r>
            <a:endParaRPr sz="2400"/>
          </a:p>
        </p:txBody>
      </p:sp>
      <p:pic>
        <p:nvPicPr>
          <p:cNvPr id="114" name="Google Shape;1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00" y="4152875"/>
            <a:ext cx="2631759" cy="85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3"/>
          <p:cNvSpPr txBox="1"/>
          <p:nvPr/>
        </p:nvSpPr>
        <p:spPr>
          <a:xfrm>
            <a:off x="311700" y="3117725"/>
            <a:ext cx="85206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9900"/>
                </a:solidFill>
              </a:rPr>
              <a:t>Lab 6: Knowledge Graph Quality Assessment</a:t>
            </a:r>
            <a:endParaRPr sz="24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A2DB"/>
                </a:solidFill>
                <a:latin typeface="Calibri"/>
                <a:ea typeface="Calibri"/>
                <a:cs typeface="Calibri"/>
                <a:sym typeface="Calibri"/>
              </a:rPr>
              <a:t>ShEx Components </a:t>
            </a:r>
            <a:endParaRPr/>
          </a:p>
        </p:txBody>
      </p:sp>
      <p:sp>
        <p:nvSpPr>
          <p:cNvPr id="173" name="Google Shape;173;p32"/>
          <p:cNvSpPr txBox="1"/>
          <p:nvPr>
            <p:ph idx="1" type="body"/>
          </p:nvPr>
        </p:nvSpPr>
        <p:spPr>
          <a:xfrm>
            <a:off x="1430700" y="1456775"/>
            <a:ext cx="5970300" cy="25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br>
              <a:rPr lang="en"/>
            </a:br>
            <a:r>
              <a:rPr lang="en">
                <a:solidFill>
                  <a:srgbClr val="980000"/>
                </a:solidFill>
              </a:rPr>
              <a:t>:User IRI  </a:t>
            </a:r>
            <a:r>
              <a:rPr lang="en">
                <a:solidFill>
                  <a:srgbClr val="0000FF"/>
                </a:solidFill>
              </a:rPr>
              <a:t>{</a:t>
            </a:r>
            <a:r>
              <a:rPr lang="en"/>
              <a:t> </a:t>
            </a:r>
            <a:br>
              <a:rPr lang="en"/>
            </a:br>
            <a:r>
              <a:rPr lang="en"/>
              <a:t> schema:name          xsd:string  ;</a:t>
            </a:r>
            <a:br>
              <a:rPr lang="en"/>
            </a:br>
            <a:r>
              <a:rPr lang="en"/>
              <a:t> schema:birthDate     xsd:date?  ;</a:t>
            </a:r>
            <a:br>
              <a:rPr lang="en"/>
            </a:br>
            <a:r>
              <a:rPr lang="en"/>
              <a:t> schema:gender        [ schema:Male schema:Female ];</a:t>
            </a:r>
            <a:br>
              <a:rPr lang="en"/>
            </a:br>
            <a:r>
              <a:rPr lang="en"/>
              <a:t> schema:knows         @:User*</a:t>
            </a:r>
            <a:br>
              <a:rPr lang="en"/>
            </a:br>
            <a:r>
              <a:rPr lang="en">
                <a:solidFill>
                  <a:srgbClr val="0000FF"/>
                </a:solidFill>
              </a:rPr>
              <a:t>}</a:t>
            </a:r>
            <a:endParaRPr/>
          </a:p>
        </p:txBody>
      </p:sp>
      <p:sp>
        <p:nvSpPr>
          <p:cNvPr id="174" name="Google Shape;174;p32"/>
          <p:cNvSpPr/>
          <p:nvPr/>
        </p:nvSpPr>
        <p:spPr>
          <a:xfrm rot="1648725">
            <a:off x="991316" y="1653787"/>
            <a:ext cx="706732" cy="176851"/>
          </a:xfrm>
          <a:prstGeom prst="rightArrow">
            <a:avLst>
              <a:gd fmla="val 50000" name="adj1"/>
              <a:gd fmla="val 117685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2"/>
          <p:cNvSpPr txBox="1"/>
          <p:nvPr/>
        </p:nvSpPr>
        <p:spPr>
          <a:xfrm>
            <a:off x="431875" y="1226950"/>
            <a:ext cx="7656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Shape</a:t>
            </a:r>
            <a:br>
              <a:rPr lang="en"/>
            </a:br>
            <a:r>
              <a:rPr lang="en"/>
              <a:t>Label</a:t>
            </a:r>
            <a:endParaRPr/>
          </a:p>
        </p:txBody>
      </p:sp>
      <p:sp>
        <p:nvSpPr>
          <p:cNvPr id="176" name="Google Shape;176;p32"/>
          <p:cNvSpPr txBox="1"/>
          <p:nvPr/>
        </p:nvSpPr>
        <p:spPr>
          <a:xfrm>
            <a:off x="6419550" y="399100"/>
            <a:ext cx="2287200" cy="231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Shape Expression = labeled pattern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0000"/>
                </a:solidFill>
              </a:rPr>
              <a:t>&lt;label&gt; </a:t>
            </a:r>
            <a:r>
              <a:rPr lang="en" sz="1800">
                <a:solidFill>
                  <a:srgbClr val="0000FF"/>
                </a:solidFill>
              </a:rPr>
              <a:t>{</a:t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… pattern ….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}</a:t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1800">
                <a:solidFill>
                  <a:schemeClr val="dk2"/>
                </a:solidFill>
              </a:rPr>
            </a:br>
            <a:endParaRPr/>
          </a:p>
        </p:txBody>
      </p:sp>
      <p:sp>
        <p:nvSpPr>
          <p:cNvPr id="177" name="Google Shape;177;p32"/>
          <p:cNvSpPr/>
          <p:nvPr/>
        </p:nvSpPr>
        <p:spPr>
          <a:xfrm rot="9330102">
            <a:off x="2802592" y="1742230"/>
            <a:ext cx="706834" cy="176677"/>
          </a:xfrm>
          <a:prstGeom prst="rightArrow">
            <a:avLst>
              <a:gd fmla="val 50000" name="adj1"/>
              <a:gd fmla="val 117685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2"/>
          <p:cNvSpPr txBox="1"/>
          <p:nvPr/>
        </p:nvSpPr>
        <p:spPr>
          <a:xfrm>
            <a:off x="3558450" y="1324025"/>
            <a:ext cx="10647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Shape</a:t>
            </a:r>
            <a:br>
              <a:rPr lang="en"/>
            </a:br>
            <a:r>
              <a:rPr lang="en"/>
              <a:t>Expression</a:t>
            </a:r>
            <a:endParaRPr/>
          </a:p>
        </p:txBody>
      </p:sp>
      <p:cxnSp>
        <p:nvCxnSpPr>
          <p:cNvPr id="179" name="Google Shape;179;p32"/>
          <p:cNvCxnSpPr/>
          <p:nvPr/>
        </p:nvCxnSpPr>
        <p:spPr>
          <a:xfrm>
            <a:off x="7283350" y="5227700"/>
            <a:ext cx="942300" cy="94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>
                <a:solidFill>
                  <a:srgbClr val="00A2DB"/>
                </a:solidFill>
                <a:latin typeface="Calibri"/>
                <a:ea typeface="Calibri"/>
                <a:cs typeface="Calibri"/>
                <a:sym typeface="Calibri"/>
              </a:rPr>
              <a:t>Node Constraints</a:t>
            </a:r>
            <a:endParaRPr/>
          </a:p>
        </p:txBody>
      </p:sp>
      <p:pic>
        <p:nvPicPr>
          <p:cNvPr id="185" name="Google Shape;18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27800"/>
            <a:ext cx="8839202" cy="303847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3"/>
          <p:cNvSpPr txBox="1"/>
          <p:nvPr/>
        </p:nvSpPr>
        <p:spPr>
          <a:xfrm>
            <a:off x="363175" y="1128800"/>
            <a:ext cx="50748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Constraints over an RDF node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A2DB"/>
                </a:solidFill>
                <a:latin typeface="Calibri"/>
                <a:ea typeface="Calibri"/>
                <a:cs typeface="Calibri"/>
                <a:sym typeface="Calibri"/>
              </a:rPr>
              <a:t>Triple Constraints</a:t>
            </a:r>
            <a:endParaRPr/>
          </a:p>
        </p:txBody>
      </p:sp>
      <p:sp>
        <p:nvSpPr>
          <p:cNvPr id="192" name="Google Shape;192;p34"/>
          <p:cNvSpPr txBox="1"/>
          <p:nvPr/>
        </p:nvSpPr>
        <p:spPr>
          <a:xfrm>
            <a:off x="363175" y="1128800"/>
            <a:ext cx="63900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basic expression consists of a Triple Constraint</a:t>
            </a:r>
            <a:endParaRPr sz="1800"/>
          </a:p>
        </p:txBody>
      </p:sp>
      <p:sp>
        <p:nvSpPr>
          <p:cNvPr id="193" name="Google Shape;193;p34"/>
          <p:cNvSpPr txBox="1"/>
          <p:nvPr/>
        </p:nvSpPr>
        <p:spPr>
          <a:xfrm>
            <a:off x="363175" y="1501700"/>
            <a:ext cx="63900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Triple constraint ≈ predicate + value constraint + cardinality</a:t>
            </a:r>
            <a:endParaRPr sz="1800"/>
          </a:p>
        </p:txBody>
      </p:sp>
      <p:pic>
        <p:nvPicPr>
          <p:cNvPr id="194" name="Google Shape;19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575" y="2017175"/>
            <a:ext cx="7375555" cy="296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A2DB"/>
                </a:solidFill>
                <a:latin typeface="Calibri"/>
                <a:ea typeface="Calibri"/>
                <a:cs typeface="Calibri"/>
                <a:sym typeface="Calibri"/>
              </a:rPr>
              <a:t>Triple Constraints</a:t>
            </a:r>
            <a:endParaRPr/>
          </a:p>
        </p:txBody>
      </p:sp>
      <p:sp>
        <p:nvSpPr>
          <p:cNvPr id="200" name="Google Shape;200;p35"/>
          <p:cNvSpPr txBox="1"/>
          <p:nvPr/>
        </p:nvSpPr>
        <p:spPr>
          <a:xfrm>
            <a:off x="363175" y="1128800"/>
            <a:ext cx="63900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Constraints about the incoming/outgoing arcs of a node</a:t>
            </a:r>
            <a:endParaRPr sz="1800"/>
          </a:p>
        </p:txBody>
      </p:sp>
      <p:pic>
        <p:nvPicPr>
          <p:cNvPr id="201" name="Google Shape;20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83525"/>
            <a:ext cx="8839203" cy="2137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A2DB"/>
                </a:solidFill>
                <a:latin typeface="Calibri"/>
                <a:ea typeface="Calibri"/>
                <a:cs typeface="Calibri"/>
                <a:sym typeface="Calibri"/>
              </a:rPr>
              <a:t>Simple expressions and groupings</a:t>
            </a:r>
            <a:endParaRPr/>
          </a:p>
        </p:txBody>
      </p:sp>
      <p:sp>
        <p:nvSpPr>
          <p:cNvPr id="207" name="Google Shape;207;p36"/>
          <p:cNvSpPr txBox="1"/>
          <p:nvPr/>
        </p:nvSpPr>
        <p:spPr>
          <a:xfrm>
            <a:off x="363175" y="1128800"/>
            <a:ext cx="63900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operator</a:t>
            </a:r>
            <a:r>
              <a:rPr b="1" lang="en" sz="1800"/>
              <a:t> ;</a:t>
            </a:r>
            <a:r>
              <a:rPr lang="en" sz="1800"/>
              <a:t> can be used to group components</a:t>
            </a:r>
            <a:endParaRPr sz="1800"/>
          </a:p>
        </p:txBody>
      </p:sp>
      <p:pic>
        <p:nvPicPr>
          <p:cNvPr id="208" name="Google Shape;20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54100"/>
            <a:ext cx="8839199" cy="29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A2DB"/>
                </a:solidFill>
                <a:latin typeface="Calibri"/>
                <a:ea typeface="Calibri"/>
                <a:cs typeface="Calibri"/>
                <a:sym typeface="Calibri"/>
              </a:rPr>
              <a:t>Repeated Properties</a:t>
            </a:r>
            <a:endParaRPr/>
          </a:p>
        </p:txBody>
      </p:sp>
      <p:sp>
        <p:nvSpPr>
          <p:cNvPr id="214" name="Google Shape;214;p37"/>
          <p:cNvSpPr txBox="1"/>
          <p:nvPr/>
        </p:nvSpPr>
        <p:spPr>
          <a:xfrm>
            <a:off x="363175" y="1128800"/>
            <a:ext cx="84024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repeated property indicates that </a:t>
            </a:r>
            <a:r>
              <a:rPr b="1" lang="en" sz="1800"/>
              <a:t>each</a:t>
            </a:r>
            <a:r>
              <a:rPr lang="en" sz="1800"/>
              <a:t> of the expressions must be satisfied</a:t>
            </a:r>
            <a:endParaRPr sz="1800"/>
          </a:p>
        </p:txBody>
      </p:sp>
      <p:pic>
        <p:nvPicPr>
          <p:cNvPr id="215" name="Google Shape;21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54100"/>
            <a:ext cx="8507102" cy="333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A2DB"/>
                </a:solidFill>
                <a:latin typeface="Calibri"/>
                <a:ea typeface="Calibri"/>
                <a:cs typeface="Calibri"/>
                <a:sym typeface="Calibri"/>
              </a:rPr>
              <a:t>Cardinalities</a:t>
            </a:r>
            <a:endParaRPr/>
          </a:p>
        </p:txBody>
      </p:sp>
      <p:sp>
        <p:nvSpPr>
          <p:cNvPr id="221" name="Google Shape;221;p38"/>
          <p:cNvSpPr txBox="1"/>
          <p:nvPr/>
        </p:nvSpPr>
        <p:spPr>
          <a:xfrm>
            <a:off x="186475" y="1698125"/>
            <a:ext cx="4505400" cy="13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Inspired by regular expressions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Traditional operators: *, +, 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plus cardinalities {m, n}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If omitted {1,1} = default cardinality</a:t>
            </a:r>
            <a:endParaRPr sz="1800"/>
          </a:p>
        </p:txBody>
      </p:sp>
      <p:graphicFrame>
        <p:nvGraphicFramePr>
          <p:cNvPr id="222" name="Google Shape;222;p38"/>
          <p:cNvGraphicFramePr/>
          <p:nvPr/>
        </p:nvGraphicFramePr>
        <p:xfrm>
          <a:off x="4446950" y="94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{545FDDC9-101F-4485-B52D-65B1F4FC19D4}</a:tableStyleId>
              </a:tblPr>
              <a:tblGrid>
                <a:gridCol w="1003575"/>
                <a:gridCol w="3163075"/>
              </a:tblGrid>
              <a:tr h="581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*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 or more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81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+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 or more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81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?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 or 1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81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{m}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 repetitions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81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{m, n}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Between m and n 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repetitions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81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{m, }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 or more 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repetitions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A2DB"/>
                </a:solidFill>
                <a:latin typeface="Calibri"/>
                <a:ea typeface="Calibri"/>
                <a:cs typeface="Calibri"/>
                <a:sym typeface="Calibri"/>
              </a:rPr>
              <a:t>Example with Cardinalities</a:t>
            </a:r>
            <a:endParaRPr/>
          </a:p>
        </p:txBody>
      </p:sp>
      <p:pic>
        <p:nvPicPr>
          <p:cNvPr id="228" name="Google Shape;22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6" cy="3341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A2DB"/>
                </a:solidFill>
                <a:latin typeface="Calibri"/>
                <a:ea typeface="Calibri"/>
                <a:cs typeface="Calibri"/>
                <a:sym typeface="Calibri"/>
              </a:rPr>
              <a:t>Value Expressions</a:t>
            </a:r>
            <a:endParaRPr/>
          </a:p>
        </p:txBody>
      </p:sp>
      <p:pic>
        <p:nvPicPr>
          <p:cNvPr id="234" name="Google Shape;23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50" y="1017725"/>
            <a:ext cx="8122385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A2DB"/>
                </a:solidFill>
                <a:latin typeface="Calibri"/>
                <a:ea typeface="Calibri"/>
                <a:cs typeface="Calibri"/>
                <a:sym typeface="Calibri"/>
              </a:rPr>
              <a:t>No Constraints</a:t>
            </a:r>
            <a:endParaRPr/>
          </a:p>
        </p:txBody>
      </p:sp>
      <p:pic>
        <p:nvPicPr>
          <p:cNvPr id="240" name="Google Shape;24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15525"/>
            <a:ext cx="8839197" cy="1761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/>
        </p:nvSpPr>
        <p:spPr>
          <a:xfrm>
            <a:off x="628550" y="1965350"/>
            <a:ext cx="8206500" cy="10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73763"/>
                </a:solidFill>
              </a:rPr>
              <a:t>KG Data Quality Assessment</a:t>
            </a:r>
            <a:endParaRPr sz="48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73763"/>
                </a:solidFill>
              </a:rPr>
              <a:t>Using Shape Expressions</a:t>
            </a:r>
            <a:endParaRPr sz="4800">
              <a:solidFill>
                <a:srgbClr val="073763"/>
              </a:solidFill>
            </a:endParaRPr>
          </a:p>
        </p:txBody>
      </p:sp>
      <p:sp>
        <p:nvSpPr>
          <p:cNvPr id="121" name="Google Shape;121;p24"/>
          <p:cNvSpPr txBox="1"/>
          <p:nvPr/>
        </p:nvSpPr>
        <p:spPr>
          <a:xfrm>
            <a:off x="2395075" y="4549250"/>
            <a:ext cx="45840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Calibri"/>
                <a:ea typeface="Calibri"/>
                <a:cs typeface="Calibri"/>
                <a:sym typeface="Calibri"/>
              </a:rPr>
              <a:t>Slides from </a:t>
            </a:r>
            <a:r>
              <a:rPr i="1"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http://www.validatingrdf.com/tutorial/iswc2018/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A2DB"/>
                </a:solidFill>
                <a:latin typeface="Calibri"/>
                <a:ea typeface="Calibri"/>
                <a:cs typeface="Calibri"/>
                <a:sym typeface="Calibri"/>
              </a:rPr>
              <a:t>Datatypes</a:t>
            </a:r>
            <a:endParaRPr/>
          </a:p>
        </p:txBody>
      </p:sp>
      <p:pic>
        <p:nvPicPr>
          <p:cNvPr id="246" name="Google Shape;24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8" cy="2422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A2DB"/>
                </a:solidFill>
                <a:latin typeface="Calibri"/>
                <a:ea typeface="Calibri"/>
                <a:cs typeface="Calibri"/>
                <a:sym typeface="Calibri"/>
              </a:rPr>
              <a:t>Value Sets</a:t>
            </a:r>
            <a:endParaRPr/>
          </a:p>
        </p:txBody>
      </p:sp>
      <p:sp>
        <p:nvSpPr>
          <p:cNvPr id="252" name="Google Shape;252;p43"/>
          <p:cNvSpPr txBox="1"/>
          <p:nvPr/>
        </p:nvSpPr>
        <p:spPr>
          <a:xfrm>
            <a:off x="363175" y="1128800"/>
            <a:ext cx="79017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value must be one of the values of a given set Denoted by [ and ]</a:t>
            </a:r>
            <a:endParaRPr sz="1800"/>
          </a:p>
        </p:txBody>
      </p:sp>
      <p:pic>
        <p:nvPicPr>
          <p:cNvPr id="253" name="Google Shape;25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850" y="1565750"/>
            <a:ext cx="5561668" cy="333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>
                <a:solidFill>
                  <a:srgbClr val="00A2DB"/>
                </a:solidFill>
                <a:latin typeface="Calibri"/>
                <a:ea typeface="Calibri"/>
                <a:cs typeface="Calibri"/>
                <a:sym typeface="Calibri"/>
              </a:rPr>
              <a:t>ShEx Example </a:t>
            </a:r>
            <a:endParaRPr/>
          </a:p>
        </p:txBody>
      </p:sp>
      <p:sp>
        <p:nvSpPr>
          <p:cNvPr id="259" name="Google Shape;259;p44"/>
          <p:cNvSpPr txBox="1"/>
          <p:nvPr>
            <p:ph idx="1" type="body"/>
          </p:nvPr>
        </p:nvSpPr>
        <p:spPr>
          <a:xfrm>
            <a:off x="311700" y="1152475"/>
            <a:ext cx="8520600" cy="37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Shapes specification for a &lt;User&gt;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PREFIX : &lt;http://example.org/&gt;</a:t>
            </a:r>
            <a:br>
              <a:rPr lang="en"/>
            </a:br>
            <a:r>
              <a:rPr lang="en"/>
              <a:t>PREFIX schema: &lt;http://schema.org/&gt;</a:t>
            </a:r>
            <a:br>
              <a:rPr lang="en"/>
            </a:br>
            <a:r>
              <a:rPr lang="en"/>
              <a:t>PREFIX xsd:  &lt;http://www.w3.org/2001/XMLSchema#&gt;</a:t>
            </a:r>
            <a:br>
              <a:rPr lang="en"/>
            </a:br>
            <a:br>
              <a:rPr lang="en"/>
            </a:br>
            <a:r>
              <a:rPr lang="en">
                <a:solidFill>
                  <a:srgbClr val="980000"/>
                </a:solidFill>
              </a:rPr>
              <a:t>:User IRI </a:t>
            </a:r>
            <a:r>
              <a:rPr lang="en"/>
              <a:t> </a:t>
            </a:r>
            <a:r>
              <a:rPr lang="en">
                <a:solidFill>
                  <a:srgbClr val="0000FF"/>
                </a:solidFill>
              </a:rPr>
              <a:t>{</a:t>
            </a:r>
            <a:r>
              <a:rPr lang="en"/>
              <a:t> </a:t>
            </a:r>
            <a:br>
              <a:rPr lang="en"/>
            </a:br>
            <a:r>
              <a:rPr lang="en"/>
              <a:t> schema:name          xsd:string  ;</a:t>
            </a:r>
            <a:br>
              <a:rPr lang="en"/>
            </a:br>
            <a:r>
              <a:rPr lang="en"/>
              <a:t> schema:birthDate     xsd:date?  ;</a:t>
            </a:r>
            <a:br>
              <a:rPr lang="en"/>
            </a:br>
            <a:r>
              <a:rPr lang="en"/>
              <a:t> schema:gender        [ schema:Male schema:Female ];</a:t>
            </a:r>
            <a:br>
              <a:rPr lang="en"/>
            </a:br>
            <a:r>
              <a:rPr lang="en"/>
              <a:t> schema:knows         @:User*</a:t>
            </a:r>
            <a:br>
              <a:rPr lang="en"/>
            </a:br>
            <a:r>
              <a:rPr lang="en">
                <a:solidFill>
                  <a:srgbClr val="0000FF"/>
                </a:solidFill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>
                <a:solidFill>
                  <a:srgbClr val="00A2DB"/>
                </a:solidFill>
                <a:latin typeface="Calibri"/>
                <a:ea typeface="Calibri"/>
                <a:cs typeface="Calibri"/>
                <a:sym typeface="Calibri"/>
              </a:rPr>
              <a:t>ShEx Example</a:t>
            </a:r>
            <a:endParaRPr/>
          </a:p>
        </p:txBody>
      </p:sp>
      <p:sp>
        <p:nvSpPr>
          <p:cNvPr id="265" name="Google Shape;265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:carol  schema:gender  schema:Female ;</a:t>
            </a:r>
            <a:br>
              <a:rPr lang="en"/>
            </a:br>
            <a:r>
              <a:rPr lang="en"/>
              <a:t>           schema:name    "Carol" ;</a:t>
            </a:r>
            <a:br>
              <a:rPr lang="en"/>
            </a:br>
            <a:r>
              <a:rPr lang="en"/>
              <a:t>           foaf:name           "Carol" .</a:t>
            </a:r>
            <a:br>
              <a:rPr lang="en"/>
            </a:br>
            <a:br>
              <a:rPr lang="en"/>
            </a:br>
            <a:r>
              <a:rPr lang="en"/>
              <a:t>:alice  schema:gender  schema:Female ;</a:t>
            </a:r>
            <a:br>
              <a:rPr lang="en"/>
            </a:br>
            <a:r>
              <a:rPr lang="en"/>
              <a:t>          schema:knows   :bob ;</a:t>
            </a:r>
            <a:br>
              <a:rPr lang="en"/>
            </a:br>
            <a:r>
              <a:rPr lang="en"/>
              <a:t>          schema:name    "Alice" .</a:t>
            </a:r>
            <a:br>
              <a:rPr lang="en"/>
            </a:br>
            <a:br>
              <a:rPr lang="en"/>
            </a:br>
            <a:r>
              <a:rPr lang="en"/>
              <a:t>:bob    schema:birthDate   "1980-03-10"^^xsd:date ;</a:t>
            </a:r>
            <a:br>
              <a:rPr lang="en"/>
            </a:br>
            <a:r>
              <a:rPr lang="en"/>
              <a:t>           schema:gender      schema:Male ;</a:t>
            </a:r>
            <a:br>
              <a:rPr lang="en"/>
            </a:br>
            <a:r>
              <a:rPr lang="en"/>
              <a:t>           schema:name        "Robert" .</a:t>
            </a:r>
            <a:endParaRPr/>
          </a:p>
        </p:txBody>
      </p:sp>
      <p:sp>
        <p:nvSpPr>
          <p:cNvPr id="266" name="Google Shape;266;p45"/>
          <p:cNvSpPr txBox="1"/>
          <p:nvPr/>
        </p:nvSpPr>
        <p:spPr>
          <a:xfrm>
            <a:off x="5315825" y="854950"/>
            <a:ext cx="3712800" cy="9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Validator: </a:t>
            </a:r>
            <a:r>
              <a:rPr lang="en" sz="1800" u="sng">
                <a:solidFill>
                  <a:schemeClr val="accent5"/>
                </a:solidFill>
                <a:hlinkClick r:id="rId3"/>
              </a:rPr>
              <a:t>http://rdfshape.weso.es/validate</a:t>
            </a:r>
            <a:endParaRPr sz="1800"/>
          </a:p>
        </p:txBody>
      </p:sp>
      <p:sp>
        <p:nvSpPr>
          <p:cNvPr id="267" name="Google Shape;267;p45"/>
          <p:cNvSpPr txBox="1"/>
          <p:nvPr>
            <p:ph idx="1" type="body"/>
          </p:nvPr>
        </p:nvSpPr>
        <p:spPr>
          <a:xfrm>
            <a:off x="5355100" y="1936675"/>
            <a:ext cx="3410400" cy="1628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:User IRI { </a:t>
            </a:r>
            <a:br>
              <a:rPr lang="en" sz="1400"/>
            </a:br>
            <a:r>
              <a:rPr lang="en" sz="1400"/>
              <a:t>schema:gender        [ schema:Male schema:Female ];</a:t>
            </a:r>
            <a:br>
              <a:rPr lang="en" sz="1400"/>
            </a:br>
            <a:r>
              <a:rPr lang="en" sz="1400"/>
              <a:t> schema:name          xsd:string  ;</a:t>
            </a:r>
            <a:br>
              <a:rPr lang="en" sz="1400"/>
            </a:br>
            <a:r>
              <a:rPr lang="en" sz="1400"/>
              <a:t> schema:knows         @:User    *</a:t>
            </a:r>
            <a:br>
              <a:rPr lang="en" sz="1400"/>
            </a:br>
            <a:r>
              <a:rPr lang="en" sz="1400"/>
              <a:t>}</a:t>
            </a:r>
            <a:endParaRPr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>
                <a:solidFill>
                  <a:srgbClr val="00A2DB"/>
                </a:solidFill>
                <a:latin typeface="Calibri"/>
                <a:ea typeface="Calibri"/>
                <a:cs typeface="Calibri"/>
                <a:sym typeface="Calibri"/>
              </a:rPr>
              <a:t>ShEx Example Results</a:t>
            </a:r>
            <a:endParaRPr/>
          </a:p>
        </p:txBody>
      </p:sp>
      <p:pic>
        <p:nvPicPr>
          <p:cNvPr id="273" name="Google Shape;27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434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7"/>
          <p:cNvSpPr txBox="1"/>
          <p:nvPr/>
        </p:nvSpPr>
        <p:spPr>
          <a:xfrm>
            <a:off x="628550" y="1965350"/>
            <a:ext cx="8206500" cy="10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73763"/>
                </a:solidFill>
              </a:rPr>
              <a:t>Questions?</a:t>
            </a:r>
            <a:endParaRPr sz="48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575" y="245425"/>
            <a:ext cx="7912376" cy="451992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8"/>
          <p:cNvSpPr txBox="1"/>
          <p:nvPr>
            <p:ph type="title"/>
          </p:nvPr>
        </p:nvSpPr>
        <p:spPr>
          <a:xfrm>
            <a:off x="311700" y="-85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>
                <a:solidFill>
                  <a:srgbClr val="00A2DB"/>
                </a:solidFill>
                <a:latin typeface="Calibri"/>
                <a:ea typeface="Calibri"/>
                <a:cs typeface="Calibri"/>
                <a:sym typeface="Calibri"/>
              </a:rPr>
              <a:t>Exercise</a:t>
            </a:r>
            <a:endParaRPr/>
          </a:p>
        </p:txBody>
      </p:sp>
      <p:sp>
        <p:nvSpPr>
          <p:cNvPr id="285" name="Google Shape;285;p48"/>
          <p:cNvSpPr txBox="1"/>
          <p:nvPr/>
        </p:nvSpPr>
        <p:spPr>
          <a:xfrm>
            <a:off x="1511625" y="2110375"/>
            <a:ext cx="1020900" cy="30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:employee</a:t>
            </a:r>
            <a:endParaRPr/>
          </a:p>
        </p:txBody>
      </p:sp>
      <p:sp>
        <p:nvSpPr>
          <p:cNvPr id="286" name="Google Shape;286;p48"/>
          <p:cNvSpPr txBox="1"/>
          <p:nvPr/>
        </p:nvSpPr>
        <p:spPr>
          <a:xfrm>
            <a:off x="706750" y="4312100"/>
            <a:ext cx="56538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http://rdfshape.herokuapp.com/validate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https://www.w3.org/2013/ShEx/FancyShExDemo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with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https://tinyurl.com/y65cabyk</a:t>
            </a:r>
            <a:r>
              <a:rPr lang="en"/>
              <a:t>  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9"/>
          <p:cNvSpPr txBox="1"/>
          <p:nvPr>
            <p:ph type="title"/>
          </p:nvPr>
        </p:nvSpPr>
        <p:spPr>
          <a:xfrm>
            <a:off x="360000" y="310695"/>
            <a:ext cx="8326800" cy="56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92" name="Google Shape;292;p49"/>
          <p:cNvSpPr txBox="1"/>
          <p:nvPr>
            <p:ph idx="1" type="body"/>
          </p:nvPr>
        </p:nvSpPr>
        <p:spPr>
          <a:xfrm>
            <a:off x="360000" y="972000"/>
            <a:ext cx="8326800" cy="403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Quality Assessment for Linked Data: A Survey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u="sng">
                <a:solidFill>
                  <a:schemeClr val="hlink"/>
                </a:solidFill>
                <a:hlinkClick r:id="rId3"/>
              </a:rPr>
              <a:t>http://www.semantic-web-journal.net/content/quality-assessment-linked-data-survey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Validating RDF Data Book: 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u="sng">
                <a:solidFill>
                  <a:schemeClr val="hlink"/>
                </a:solidFill>
                <a:hlinkClick r:id="rId4"/>
              </a:rPr>
              <a:t>http://book.validatingrdf.com/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2800"/>
            </a:br>
            <a:r>
              <a:rPr lang="en" sz="2800"/>
              <a:t>Validating RDF Data Tutorial: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u="sng">
                <a:solidFill>
                  <a:schemeClr val="hlink"/>
                </a:solidFill>
                <a:hlinkClick r:id="rId5"/>
              </a:rPr>
              <a:t>http://www.validatingrdf.com/tutorial/iswc2018/</a:t>
            </a:r>
            <a:r>
              <a:rPr lang="en" sz="2800"/>
              <a:t> 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60000" y="310695"/>
            <a:ext cx="8326800" cy="56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Shape Expression Language (ShEx)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60000" y="972000"/>
            <a:ext cx="8326800" cy="33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schema language for describing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RDF graph </a:t>
            </a:r>
            <a:r>
              <a:rPr b="1" lang="en"/>
              <a:t>structures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60000" y="310695"/>
            <a:ext cx="8326800" cy="56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Constraints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60000" y="972000"/>
            <a:ext cx="8326800" cy="33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Match the </a:t>
            </a:r>
            <a:r>
              <a:rPr b="1" lang="en" sz="2400"/>
              <a:t>datatype</a:t>
            </a:r>
            <a:r>
              <a:rPr lang="en" sz="2400"/>
              <a:t> of a value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Literal should be a string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Value must be of specified </a:t>
            </a:r>
            <a:r>
              <a:rPr b="1" lang="en" sz="2400"/>
              <a:t>shape</a:t>
            </a:r>
            <a:endParaRPr b="1"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A person must have one property name of type string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Value must be an element of a </a:t>
            </a:r>
            <a:r>
              <a:rPr b="1" lang="en" sz="2400"/>
              <a:t>set</a:t>
            </a:r>
            <a:endParaRPr b="1"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A person must have two parents, one male and one female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" sz="2400"/>
              <a:t>Constraints</a:t>
            </a:r>
            <a:endParaRPr b="1"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A person should never have a birth date after a death date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60000" y="310695"/>
            <a:ext cx="8326800" cy="56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Shape Expression Language (ShEx)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60000" y="972000"/>
            <a:ext cx="8326800" cy="33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Goal: RDF validation &amp; description</a:t>
            </a:r>
            <a:br>
              <a:rPr lang="en" sz="2800"/>
            </a:b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Design objectives: High level, concise, human- readable, machine processable language</a:t>
            </a:r>
            <a:br>
              <a:rPr lang="en" sz="2800"/>
            </a:b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Syntax inspired by SPARQL, Turtle 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Official info: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http://shex.io</a:t>
            </a:r>
            <a:r>
              <a:rPr lang="en" sz="2800"/>
              <a:t> and </a:t>
            </a:r>
            <a:r>
              <a:rPr lang="en" sz="2800" u="sng">
                <a:solidFill>
                  <a:schemeClr val="hlink"/>
                </a:solidFill>
                <a:hlinkClick r:id="rId4"/>
              </a:rPr>
              <a:t>http://shex.io/shex-primer/</a:t>
            </a:r>
            <a:r>
              <a:rPr lang="en" sz="2800"/>
              <a:t>  </a:t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>
                <a:solidFill>
                  <a:srgbClr val="00A2DB"/>
                </a:solidFill>
                <a:latin typeface="Calibri"/>
                <a:ea typeface="Calibri"/>
                <a:cs typeface="Calibri"/>
                <a:sym typeface="Calibri"/>
              </a:rPr>
              <a:t>ShEx Example 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475"/>
            <a:ext cx="8520600" cy="37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Shapes specification for a &lt;User&gt;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PREFIX : &lt;http://example.org/&gt;</a:t>
            </a:r>
            <a:br>
              <a:rPr lang="en"/>
            </a:br>
            <a:r>
              <a:rPr lang="en"/>
              <a:t>PREFIX schema: &lt;http://schema.org/&gt;</a:t>
            </a:r>
            <a:br>
              <a:rPr lang="en"/>
            </a:br>
            <a:r>
              <a:rPr lang="en"/>
              <a:t>PREFIX xsd:  &lt;http://www.w3.org/2001/XMLSchema#&gt;</a:t>
            </a:r>
            <a:br>
              <a:rPr lang="en"/>
            </a:br>
            <a:br>
              <a:rPr lang="en"/>
            </a:br>
            <a:r>
              <a:rPr lang="en">
                <a:solidFill>
                  <a:srgbClr val="980000"/>
                </a:solidFill>
              </a:rPr>
              <a:t>:User IRI </a:t>
            </a:r>
            <a:r>
              <a:rPr lang="en"/>
              <a:t> </a:t>
            </a:r>
            <a:r>
              <a:rPr lang="en">
                <a:solidFill>
                  <a:srgbClr val="0000FF"/>
                </a:solidFill>
              </a:rPr>
              <a:t>{</a:t>
            </a:r>
            <a:r>
              <a:rPr lang="en"/>
              <a:t> </a:t>
            </a:r>
            <a:br>
              <a:rPr lang="en"/>
            </a:br>
            <a:r>
              <a:rPr lang="en"/>
              <a:t> schema:name          xsd:string  ;</a:t>
            </a:r>
            <a:br>
              <a:rPr lang="en"/>
            </a:br>
            <a:r>
              <a:rPr lang="en"/>
              <a:t> schema:birthDate     xsd:date?  ;</a:t>
            </a:r>
            <a:br>
              <a:rPr lang="en"/>
            </a:br>
            <a:r>
              <a:rPr lang="en"/>
              <a:t> schema:gender        [ schema:Male schema:Female ];</a:t>
            </a:r>
            <a:br>
              <a:rPr lang="en"/>
            </a:br>
            <a:r>
              <a:rPr lang="en"/>
              <a:t> schema:knows         @:User*</a:t>
            </a:r>
            <a:br>
              <a:rPr lang="en"/>
            </a:br>
            <a:r>
              <a:rPr lang="en">
                <a:solidFill>
                  <a:srgbClr val="0000FF"/>
                </a:solidFill>
              </a:rPr>
              <a:t>}</a:t>
            </a:r>
            <a:endParaRPr/>
          </a:p>
        </p:txBody>
      </p:sp>
      <p:sp>
        <p:nvSpPr>
          <p:cNvPr id="146" name="Google Shape;146;p28"/>
          <p:cNvSpPr txBox="1"/>
          <p:nvPr/>
        </p:nvSpPr>
        <p:spPr>
          <a:xfrm>
            <a:off x="5516500" y="598925"/>
            <a:ext cx="32490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http://rdfshape.weso.es/validate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>
                <a:solidFill>
                  <a:srgbClr val="00A2DB"/>
                </a:solidFill>
                <a:latin typeface="Calibri"/>
                <a:ea typeface="Calibri"/>
                <a:cs typeface="Calibri"/>
                <a:sym typeface="Calibri"/>
              </a:rPr>
              <a:t>ShEx Example</a:t>
            </a:r>
            <a:endParaRPr/>
          </a:p>
        </p:txBody>
      </p:sp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:carol  schema:gender  schema:Female ;</a:t>
            </a:r>
            <a:br>
              <a:rPr lang="en"/>
            </a:br>
            <a:r>
              <a:rPr lang="en"/>
              <a:t>           schema:name    "Carol" ;</a:t>
            </a:r>
            <a:br>
              <a:rPr lang="en"/>
            </a:br>
            <a:r>
              <a:rPr lang="en"/>
              <a:t>           foaf:name           "Carol" .</a:t>
            </a:r>
            <a:br>
              <a:rPr lang="en"/>
            </a:br>
            <a:br>
              <a:rPr lang="en"/>
            </a:br>
            <a:r>
              <a:rPr lang="en"/>
              <a:t>:alice  schema:gender  schema:Female ;</a:t>
            </a:r>
            <a:br>
              <a:rPr lang="en"/>
            </a:br>
            <a:r>
              <a:rPr lang="en"/>
              <a:t>          schema:knows   :bob ;</a:t>
            </a:r>
            <a:br>
              <a:rPr lang="en"/>
            </a:br>
            <a:r>
              <a:rPr lang="en"/>
              <a:t>          schema:name    "Alice" .</a:t>
            </a:r>
            <a:br>
              <a:rPr lang="en"/>
            </a:br>
            <a:br>
              <a:rPr lang="en"/>
            </a:br>
            <a:r>
              <a:rPr lang="en"/>
              <a:t>:bob    schema:birthDate   "1980-03-10"^^xsd:date ;</a:t>
            </a:r>
            <a:br>
              <a:rPr lang="en"/>
            </a:br>
            <a:r>
              <a:rPr lang="en"/>
              <a:t>           schema:gender      schema:Male ;</a:t>
            </a:r>
            <a:br>
              <a:rPr lang="en"/>
            </a:br>
            <a:r>
              <a:rPr lang="en"/>
              <a:t>           schema:name        "Robert" .</a:t>
            </a:r>
            <a:endParaRPr/>
          </a:p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5276575" y="1269200"/>
            <a:ext cx="3410400" cy="1628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:User IRI { </a:t>
            </a:r>
            <a:br>
              <a:rPr lang="en" sz="1400"/>
            </a:br>
            <a:r>
              <a:rPr lang="en" sz="1400"/>
              <a:t>schema:gender        [ schema:Male schema:Female ];</a:t>
            </a:r>
            <a:br>
              <a:rPr lang="en" sz="1400"/>
            </a:br>
            <a:r>
              <a:rPr lang="en" sz="1400"/>
              <a:t> schema:name          xsd:string  ;</a:t>
            </a:r>
            <a:br>
              <a:rPr lang="en" sz="1400"/>
            </a:br>
            <a:r>
              <a:rPr lang="en" sz="1400"/>
              <a:t> schema:knows         @:User    *</a:t>
            </a:r>
            <a:br>
              <a:rPr lang="en" sz="1400"/>
            </a:br>
            <a:r>
              <a:rPr lang="en" sz="1400"/>
              <a:t>}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>
                <a:solidFill>
                  <a:srgbClr val="00A2DB"/>
                </a:solidFill>
                <a:latin typeface="Calibri"/>
                <a:ea typeface="Calibri"/>
                <a:cs typeface="Calibri"/>
                <a:sym typeface="Calibri"/>
              </a:rPr>
              <a:t>ShEx Example Results</a:t>
            </a:r>
            <a:endParaRPr/>
          </a:p>
        </p:txBody>
      </p:sp>
      <p:pic>
        <p:nvPicPr>
          <p:cNvPr id="159" name="Google Shape;1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434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>
                <a:solidFill>
                  <a:srgbClr val="00A2DB"/>
                </a:solidFill>
                <a:latin typeface="Calibri"/>
                <a:ea typeface="Calibri"/>
                <a:cs typeface="Calibri"/>
                <a:sym typeface="Calibri"/>
              </a:rPr>
              <a:t>How does a Shape work?</a:t>
            </a:r>
            <a:endParaRPr/>
          </a:p>
        </p:txBody>
      </p:sp>
      <p:pic>
        <p:nvPicPr>
          <p:cNvPr id="165" name="Google Shape;1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700" y="1562775"/>
            <a:ext cx="8001000" cy="21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1"/>
          <p:cNvSpPr txBox="1"/>
          <p:nvPr/>
        </p:nvSpPr>
        <p:spPr>
          <a:xfrm>
            <a:off x="6370500" y="4701600"/>
            <a:ext cx="2660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Picture by Dimitris Kontokostas</a:t>
            </a:r>
            <a:br>
              <a:rPr lang="en"/>
            </a:br>
            <a:endParaRPr/>
          </a:p>
        </p:txBody>
      </p:sp>
      <p:pic>
        <p:nvPicPr>
          <p:cNvPr id="167" name="Google Shape;16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6179" y="103413"/>
            <a:ext cx="1175976" cy="98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astricht University">
  <a:themeElements>
    <a:clrScheme name="UM">
      <a:dk1>
        <a:srgbClr val="001C3D"/>
      </a:dk1>
      <a:lt1>
        <a:srgbClr val="FFFFFF"/>
      </a:lt1>
      <a:dk2>
        <a:srgbClr val="00A2DB"/>
      </a:dk2>
      <a:lt2>
        <a:srgbClr val="FFFFFF"/>
      </a:lt2>
      <a:accent1>
        <a:srgbClr val="E84E10"/>
      </a:accent1>
      <a:accent2>
        <a:srgbClr val="00A2DB"/>
      </a:accent2>
      <a:accent3>
        <a:srgbClr val="001C3D"/>
      </a:accent3>
      <a:accent4>
        <a:srgbClr val="F3A687"/>
      </a:accent4>
      <a:accent5>
        <a:srgbClr val="7FD0ED"/>
      </a:accent5>
      <a:accent6>
        <a:srgbClr val="7F8D9E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