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72443b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72443b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feb83df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feb83df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72443b5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72443b5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72443b5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72443b5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72443b5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72443b5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72443b5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72443b5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72443b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72443b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72443b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72443b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eb83df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eb83df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dbms.cs.helsinki.fi/assets/DataSet/Film_dataset.zip" TargetMode="External"/><Relationship Id="rId4" Type="http://schemas.openxmlformats.org/officeDocument/2006/relationships/hyperlink" Target="http://udbms.cs.helsinki.fi/?datasets/film_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io2vec.net/graph_embeddings/function#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st.github.com/mommi84/07f7c044fa18aaaa7b5133230207d8d4" TargetMode="External"/><Relationship Id="rId4" Type="http://schemas.openxmlformats.org/officeDocument/2006/relationships/hyperlink" Target="https://github.com/shiralkarprashant/knowledgestre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20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rgbClr val="1C4587"/>
                </a:solidFill>
              </a:rPr>
              <a:t>Building &amp; Mining Knowledge Graphs</a:t>
            </a:r>
            <a:endParaRPr b="1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98588"/>
            <a:ext cx="8520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Remzi Celebi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3718950" y="1524650"/>
            <a:ext cx="1706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(KEN4256)</a:t>
            </a:r>
            <a:endParaRPr sz="24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4152875"/>
            <a:ext cx="2631759" cy="8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010150" y="2367300"/>
            <a:ext cx="5123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</a:rPr>
              <a:t>Lab 7</a:t>
            </a:r>
            <a:r>
              <a:rPr lang="en-GB" sz="2400">
                <a:solidFill>
                  <a:schemeClr val="accent1"/>
                </a:solidFill>
              </a:rPr>
              <a:t>: Knowledge graph completion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B5394"/>
                </a:solidFill>
              </a:rPr>
              <a:t>Goal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708300" y="2086050"/>
            <a:ext cx="7727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/>
              <a:t>Apply embedding methods for link prediction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Gensim Word2Vec Implementation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58150"/>
            <a:ext cx="8520600" cy="32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Word2Vec()</a:t>
            </a:r>
            <a:r>
              <a:rPr lang="en-GB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In this first step, I set up the parameters of the model one-by-one.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.build_vocab()</a:t>
            </a:r>
            <a:r>
              <a:rPr lang="en-GB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254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Here it builds the vocabulary from a sequence of sentences and thus initialized the model.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.train()</a:t>
            </a:r>
            <a:r>
              <a:rPr lang="en-GB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254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Finally, trains the model.</a:t>
            </a:r>
            <a:endParaRPr sz="1400">
              <a:solidFill>
                <a:schemeClr val="dk1"/>
              </a:solidFill>
            </a:endParaRPr>
          </a:p>
          <a:p>
            <a:pPr indent="0" lvl="0" marL="0" marR="254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.wv.most_similar()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254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 F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ind the most similar words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Gensim Word2Vec Implementation</a:t>
            </a:r>
            <a:r>
              <a:rPr lang="en-GB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The parameters: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min_count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800080"/>
                </a:solidFill>
              </a:rPr>
              <a:t>=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008000"/>
                </a:solidFill>
              </a:rPr>
              <a:t>int</a:t>
            </a:r>
            <a:r>
              <a:rPr lang="en-GB" sz="1400">
                <a:solidFill>
                  <a:schemeClr val="dk1"/>
                </a:solidFill>
              </a:rPr>
              <a:t> - Ignores all words with total absolute frequency lower than this - (2, 100)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800080"/>
                </a:solidFill>
              </a:rPr>
              <a:t>=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008000"/>
                </a:solidFill>
              </a:rPr>
              <a:t>int</a:t>
            </a:r>
            <a:r>
              <a:rPr lang="en-GB" sz="1400">
                <a:solidFill>
                  <a:schemeClr val="dk1"/>
                </a:solidFill>
              </a:rPr>
              <a:t> - The maximum distance between the current and predicted word within a sentence. E.g. </a:t>
            </a:r>
            <a:r>
              <a:rPr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-GB" sz="1400">
                <a:solidFill>
                  <a:schemeClr val="dk1"/>
                </a:solidFill>
              </a:rPr>
              <a:t> words on the left and </a:t>
            </a:r>
            <a:r>
              <a:rPr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-GB" sz="1400">
                <a:solidFill>
                  <a:schemeClr val="dk1"/>
                </a:solidFill>
              </a:rPr>
              <a:t> words on the left of our target - (2, 10)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800080"/>
                </a:solidFill>
              </a:rPr>
              <a:t>=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008000"/>
                </a:solidFill>
              </a:rPr>
              <a:t>int</a:t>
            </a:r>
            <a:r>
              <a:rPr lang="en-GB" sz="1400">
                <a:solidFill>
                  <a:schemeClr val="dk1"/>
                </a:solidFill>
              </a:rPr>
              <a:t> - Dimensionality of the feature vectors. - (50, 300)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sample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800080"/>
                </a:solidFill>
              </a:rPr>
              <a:t>=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008000"/>
                </a:solidFill>
              </a:rPr>
              <a:t>float</a:t>
            </a:r>
            <a:r>
              <a:rPr lang="en-GB" sz="1400">
                <a:solidFill>
                  <a:schemeClr val="dk1"/>
                </a:solidFill>
              </a:rPr>
              <a:t> - The threshold for configuring which higher-frequency words are randomly downsampled. Highly influencial. - (0, 1e-5)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alpha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800080"/>
                </a:solidFill>
              </a:rPr>
              <a:t>=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008000"/>
                </a:solidFill>
              </a:rPr>
              <a:t>float</a:t>
            </a:r>
            <a:r>
              <a:rPr lang="en-GB" sz="1400">
                <a:solidFill>
                  <a:schemeClr val="dk1"/>
                </a:solidFill>
              </a:rPr>
              <a:t> - The initial learning rate - (0.01, 0.05)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min_alpha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800080"/>
                </a:solidFill>
              </a:rPr>
              <a:t>=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008000"/>
                </a:solidFill>
              </a:rPr>
              <a:t>float</a:t>
            </a:r>
            <a:r>
              <a:rPr lang="en-GB" sz="1400">
                <a:solidFill>
                  <a:schemeClr val="dk1"/>
                </a:solidFill>
              </a:rPr>
              <a:t> - Learning rate will linearly drop to </a:t>
            </a:r>
            <a:r>
              <a:rPr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min_alpha</a:t>
            </a:r>
            <a:r>
              <a:rPr lang="en-GB" sz="1400">
                <a:solidFill>
                  <a:schemeClr val="dk1"/>
                </a:solidFill>
              </a:rPr>
              <a:t> as training progresses. To set it: alpha - (min_alpha * epochs) ~ 0.00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negative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800080"/>
                </a:solidFill>
              </a:rPr>
              <a:t>=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008000"/>
                </a:solidFill>
              </a:rPr>
              <a:t>int</a:t>
            </a:r>
            <a:r>
              <a:rPr lang="en-GB" sz="1400">
                <a:solidFill>
                  <a:schemeClr val="dk1"/>
                </a:solidFill>
              </a:rPr>
              <a:t> - If &gt; 0, negative sampling will be used, the int for negative specifies how many "noise words" should be drown. If set to 0, no negative sampling is used. - (5, 20)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workers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800080"/>
                </a:solidFill>
              </a:rPr>
              <a:t>=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rgbClr val="008000"/>
                </a:solidFill>
              </a:rPr>
              <a:t>int</a:t>
            </a:r>
            <a:r>
              <a:rPr lang="en-GB" sz="1400">
                <a:solidFill>
                  <a:schemeClr val="dk1"/>
                </a:solidFill>
              </a:rPr>
              <a:t> - Use these many worker threads to train the model (=faster training with multicore machines)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73763"/>
                </a:solidFill>
              </a:rPr>
              <a:t>Gensim Word2Vec Implementation</a:t>
            </a:r>
            <a:endParaRPr b="1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76557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gensim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build vocabulary and train model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 =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gensim.models.Word2Vec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documents,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=150,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=10,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min_count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=2,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workers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=10)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.build_vocab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sentences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.train(sentences, total_examples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model.corpus_count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epochs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=5</a:t>
            </a: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wv.most_similar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positive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=['woman', 'king'], </a:t>
            </a: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negative</a:t>
            </a: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=['man'])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RDF2Vec Implementation using Gensim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Movie Dataset :</a:t>
            </a:r>
            <a:r>
              <a:rPr lang="en-GB" u="sng">
                <a:solidFill>
                  <a:srgbClr val="6E92B7"/>
                </a:solidFill>
                <a:highlight>
                  <a:srgbClr val="FFFFFF"/>
                </a:highlight>
                <a:hlinkClick r:id="rId3"/>
              </a:rPr>
              <a:t>Film.zip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From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http://udbms.cs.helsinki.fi/?datasets/film_dataset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</a:rPr>
              <a:t>Embedding based Similarity 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Vec2SPARQL project provides a set of functions which can be called in a SPARQL query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mostSimilar</a:t>
            </a: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(entity, n) - returns most similar n entities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similarity</a:t>
            </a: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(entity1, entity2) - returns similarity value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Open this link: </a:t>
            </a:r>
            <a:r>
              <a:rPr b="1" lang="en-GB"/>
              <a:t>http://sparql.bio2vec.net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</a:rPr>
              <a:t>SPARQL: Gene- Disease associations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94300"/>
            <a:ext cx="8520600" cy="3949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PREFIX b2v: &lt;</a:t>
            </a:r>
            <a:r>
              <a:rPr lang="en-GB" sz="12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http://bio2vec.net/graph_embeddings/function#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PREFIX MGI: &lt;http://www.informatics.jax.org/gene/MGI_&gt;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PREFIX obo: &lt;http://purl.obolibrary.org/&gt;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PREFIX rdfs: &lt;http://www.w3.org/2000/01/rdf-schema#&gt;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?sim ?dis (b2v:similarity(?sim, MGI:2148705) as ?val)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?sim b2v:mostSimilar(MGI:2148705 10000) .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?sim a obo:disease .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?sim rdfs:label ?dis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Resources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Libraries for applying various KG completion techniques: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https://gist.github.com/mommi84/07f7c044fa18aaaa7b5133230207d8d4</a:t>
            </a:r>
            <a:r>
              <a:rPr lang="en-GB"/>
              <a:t> (embedding-based methods)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https://github.com/shiralkarprashant/knowledgestream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(path-based methods)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