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b277abf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b277abf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0b08142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0b0814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0b08142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0b08142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Cypher is inspired by a number of different approaches and builds on established practices for expressive querying. Many of the keywords, such as WHERE and ORDER BY, are inspired by SQL. Pattern matching borrows expression approaches from SPARQL. Some of the list semantics are borrowed from languages such as Haskell and Python. Cypher’s constructs, based on English prose and neat iconography, make queries easy both to write, and to read.</a:t>
            </a:r>
            <a:endParaRPr sz="1400">
              <a:solidFill>
                <a:schemeClr val="dk1"/>
              </a:solidFill>
            </a:endParaRPr>
          </a:p>
          <a:p>
            <a:pPr indent="0" lvl="0" marL="0" rtl="0" algn="l">
              <a:spcBef>
                <a:spcPts val="0"/>
              </a:spcBef>
              <a:spcAft>
                <a:spcPts val="0"/>
              </a:spcAft>
              <a:buNone/>
            </a:pPr>
            <a:r>
              <a:t/>
            </a:r>
            <a:endParaRPr sz="950">
              <a:solidFill>
                <a:srgbClr val="22222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0b08142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0b08142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950">
                <a:solidFill>
                  <a:srgbClr val="222222"/>
                </a:solidFill>
                <a:highlight>
                  <a:srgbClr val="FFFFFF"/>
                </a:highlight>
              </a:rPr>
              <a:t>Node labels</a:t>
            </a:r>
            <a:endParaRPr sz="950">
              <a:solidFill>
                <a:srgbClr val="222222"/>
              </a:solidFill>
              <a:highlight>
                <a:srgbClr val="FFFFFF"/>
              </a:highlight>
            </a:endParaRPr>
          </a:p>
          <a:p>
            <a:pPr indent="0" lvl="0" marL="0" rtl="0" algn="l">
              <a:lnSpc>
                <a:spcPct val="140000"/>
              </a:lnSpc>
              <a:spcBef>
                <a:spcPts val="0"/>
              </a:spcBef>
              <a:spcAft>
                <a:spcPts val="0"/>
              </a:spcAft>
              <a:buNone/>
            </a:pPr>
            <a:r>
              <a:rPr lang="en" sz="950">
                <a:solidFill>
                  <a:srgbClr val="222222"/>
                </a:solidFill>
                <a:highlight>
                  <a:srgbClr val="FFFFFF"/>
                </a:highlight>
              </a:rPr>
              <a:t>Camel case, beginning with an upper-case character</a:t>
            </a:r>
            <a:endParaRPr sz="950">
              <a:solidFill>
                <a:srgbClr val="222222"/>
              </a:solidFill>
              <a:highlight>
                <a:srgbClr val="FFFFFF"/>
              </a:highlight>
            </a:endParaRPr>
          </a:p>
          <a:p>
            <a:pPr indent="0" lvl="0" marL="0" rtl="0" algn="l">
              <a:lnSpc>
                <a:spcPct val="140000"/>
              </a:lnSpc>
              <a:spcBef>
                <a:spcPts val="0"/>
              </a:spcBef>
              <a:spcAft>
                <a:spcPts val="0"/>
              </a:spcAft>
              <a:buNone/>
            </a:pPr>
            <a:r>
              <a:rPr lang="en" sz="800">
                <a:solidFill>
                  <a:srgbClr val="C7254E"/>
                </a:solidFill>
                <a:highlight>
                  <a:srgbClr val="FFFFFF"/>
                </a:highlight>
                <a:latin typeface="Consolas"/>
                <a:ea typeface="Consolas"/>
                <a:cs typeface="Consolas"/>
                <a:sym typeface="Consolas"/>
              </a:rPr>
              <a:t>:VehicleOwner</a:t>
            </a:r>
            <a:r>
              <a:rPr lang="en" sz="950">
                <a:solidFill>
                  <a:srgbClr val="222222"/>
                </a:solidFill>
                <a:highlight>
                  <a:srgbClr val="FFFFFF"/>
                </a:highlight>
              </a:rPr>
              <a:t> rather than </a:t>
            </a:r>
            <a:r>
              <a:rPr lang="en" sz="800">
                <a:solidFill>
                  <a:srgbClr val="C7254E"/>
                </a:solidFill>
                <a:highlight>
                  <a:srgbClr val="FFFFFF"/>
                </a:highlight>
                <a:latin typeface="Consolas"/>
                <a:ea typeface="Consolas"/>
                <a:cs typeface="Consolas"/>
                <a:sym typeface="Consolas"/>
              </a:rPr>
              <a:t>:vehice_owner</a:t>
            </a:r>
            <a:r>
              <a:rPr lang="en" sz="950">
                <a:solidFill>
                  <a:srgbClr val="222222"/>
                </a:solidFill>
                <a:highlight>
                  <a:srgbClr val="FFFFFF"/>
                </a:highlight>
              </a:rPr>
              <a:t> etc.</a:t>
            </a:r>
            <a:endParaRPr sz="950">
              <a:solidFill>
                <a:srgbClr val="222222"/>
              </a:solidFill>
              <a:highlight>
                <a:srgbClr val="FFFFFF"/>
              </a:highlight>
            </a:endParaRPr>
          </a:p>
          <a:p>
            <a:pPr indent="0" lvl="0" marL="0" rtl="0" algn="l">
              <a:lnSpc>
                <a:spcPct val="140000"/>
              </a:lnSpc>
              <a:spcBef>
                <a:spcPts val="0"/>
              </a:spcBef>
              <a:spcAft>
                <a:spcPts val="0"/>
              </a:spcAft>
              <a:buNone/>
            </a:pPr>
            <a:r>
              <a:rPr lang="en" sz="950">
                <a:solidFill>
                  <a:srgbClr val="222222"/>
                </a:solidFill>
                <a:highlight>
                  <a:srgbClr val="FFFFFF"/>
                </a:highlight>
              </a:rPr>
              <a:t>Relationship types</a:t>
            </a:r>
            <a:endParaRPr sz="950">
              <a:solidFill>
                <a:srgbClr val="222222"/>
              </a:solidFill>
              <a:highlight>
                <a:srgbClr val="FFFFFF"/>
              </a:highlight>
            </a:endParaRPr>
          </a:p>
          <a:p>
            <a:pPr indent="0" lvl="0" marL="0" rtl="0" algn="l">
              <a:lnSpc>
                <a:spcPct val="140000"/>
              </a:lnSpc>
              <a:spcBef>
                <a:spcPts val="0"/>
              </a:spcBef>
              <a:spcAft>
                <a:spcPts val="0"/>
              </a:spcAft>
              <a:buNone/>
            </a:pPr>
            <a:r>
              <a:rPr lang="en" sz="950">
                <a:solidFill>
                  <a:srgbClr val="222222"/>
                </a:solidFill>
                <a:highlight>
                  <a:srgbClr val="FFFFFF"/>
                </a:highlight>
              </a:rPr>
              <a:t>Upper case, using underscore to separate words</a:t>
            </a:r>
            <a:endParaRPr sz="950">
              <a:solidFill>
                <a:srgbClr val="222222"/>
              </a:solidFill>
              <a:highlight>
                <a:srgbClr val="FFFFFF"/>
              </a:highlight>
            </a:endParaRPr>
          </a:p>
          <a:p>
            <a:pPr indent="0" lvl="0" marL="0" rtl="0" algn="l">
              <a:lnSpc>
                <a:spcPct val="140000"/>
              </a:lnSpc>
              <a:spcBef>
                <a:spcPts val="0"/>
              </a:spcBef>
              <a:spcAft>
                <a:spcPts val="0"/>
              </a:spcAft>
              <a:buNone/>
            </a:pPr>
            <a:r>
              <a:rPr lang="en" sz="800">
                <a:solidFill>
                  <a:srgbClr val="C7254E"/>
                </a:solidFill>
                <a:highlight>
                  <a:srgbClr val="FFFFFF"/>
                </a:highlight>
                <a:latin typeface="Consolas"/>
                <a:ea typeface="Consolas"/>
                <a:cs typeface="Consolas"/>
                <a:sym typeface="Consolas"/>
              </a:rPr>
              <a:t>:OWNS_VEHICLE</a:t>
            </a:r>
            <a:r>
              <a:rPr lang="en" sz="950">
                <a:solidFill>
                  <a:srgbClr val="222222"/>
                </a:solidFill>
                <a:highlight>
                  <a:srgbClr val="FFFFFF"/>
                </a:highlight>
              </a:rPr>
              <a:t> rather than </a:t>
            </a:r>
            <a:r>
              <a:rPr lang="en" sz="800">
                <a:solidFill>
                  <a:srgbClr val="C7254E"/>
                </a:solidFill>
                <a:highlight>
                  <a:srgbClr val="FFFFFF"/>
                </a:highlight>
                <a:latin typeface="Consolas"/>
                <a:ea typeface="Consolas"/>
                <a:cs typeface="Consolas"/>
                <a:sym typeface="Consolas"/>
              </a:rPr>
              <a:t>:ownsVehicle</a:t>
            </a:r>
            <a:r>
              <a:rPr lang="en" sz="950">
                <a:solidFill>
                  <a:srgbClr val="222222"/>
                </a:solidFill>
                <a:highlight>
                  <a:srgbClr val="FFFFFF"/>
                </a:highlight>
              </a:rPr>
              <a:t> etc</a:t>
            </a:r>
            <a:endParaRPr sz="950">
              <a:solidFill>
                <a:srgbClr val="2222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b2b1c080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b2b1c080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1ff83bae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1ff83bae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1ff83bae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1ff83bae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1ff83bae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1ff83bae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1ff83bae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1ff83bae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1ff83bae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1ff83bae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ff83bae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ff83bae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d0b08142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d0b08142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chemeClr val="lt1"/>
                </a:highlight>
              </a:rPr>
              <a:t>For instance, the early adopters of graph technology reimagined their businesses around the value of data relationships. These companies have now become industry leaders: LinkedIn, Google, Facebook and PayPal.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1ff83bae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1ff83bae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1ff83bae9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1ff83bae9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eae0320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eae0320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d0b08142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0b08142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Neo4J is the first and most popular native Graph Database according to DB Engines website. It is an open source project implemented in Java and it has its own query language called Cypher. The community is quite active in Github and Stackoverflow, in addition to available blog posts and ebooks. The access to Neo4J database can be done using the Java API or using the RESTful API.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12dcd5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12dcd5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b277abf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b277abf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d0b0814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d0b0814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0b08142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0b08142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d0b08142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d0b08142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0b0814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0b0814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496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1C4587"/>
                </a:solidFill>
              </a:rPr>
              <a:t>Building &amp; Mining Knowledge Graphs</a:t>
            </a:r>
            <a:endParaRPr sz="3600"/>
          </a:p>
        </p:txBody>
      </p:sp>
      <p:sp>
        <p:nvSpPr>
          <p:cNvPr id="55" name="Google Shape;55;p13"/>
          <p:cNvSpPr txBox="1"/>
          <p:nvPr/>
        </p:nvSpPr>
        <p:spPr>
          <a:xfrm>
            <a:off x="3718950" y="2342275"/>
            <a:ext cx="17061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(KEN4256)</a:t>
            </a:r>
            <a:endParaRPr sz="2400"/>
          </a:p>
        </p:txBody>
      </p:sp>
      <p:pic>
        <p:nvPicPr>
          <p:cNvPr id="56" name="Google Shape;56;p13"/>
          <p:cNvPicPr preferRelativeResize="0"/>
          <p:nvPr/>
        </p:nvPicPr>
        <p:blipFill>
          <a:blip r:embed="rId3">
            <a:alphaModFix/>
          </a:blip>
          <a:stretch>
            <a:fillRect/>
          </a:stretch>
        </p:blipFill>
        <p:spPr>
          <a:xfrm>
            <a:off x="140000" y="4152875"/>
            <a:ext cx="2631759" cy="850750"/>
          </a:xfrm>
          <a:prstGeom prst="rect">
            <a:avLst/>
          </a:prstGeom>
          <a:noFill/>
          <a:ln>
            <a:noFill/>
          </a:ln>
        </p:spPr>
      </p:pic>
      <p:sp>
        <p:nvSpPr>
          <p:cNvPr id="57" name="Google Shape;57;p13"/>
          <p:cNvSpPr txBox="1"/>
          <p:nvPr/>
        </p:nvSpPr>
        <p:spPr>
          <a:xfrm>
            <a:off x="762750" y="3135275"/>
            <a:ext cx="7618500" cy="4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9900"/>
                </a:solidFill>
              </a:rPr>
              <a:t>Lab 8: Neo4J &amp; Cypher</a:t>
            </a:r>
            <a:endParaRPr sz="2400">
              <a:solidFill>
                <a:srgbClr val="FF9900"/>
              </a:solidFill>
            </a:endParaRPr>
          </a:p>
        </p:txBody>
      </p:sp>
      <p:sp>
        <p:nvSpPr>
          <p:cNvPr id="58" name="Google Shape;58;p13"/>
          <p:cNvSpPr txBox="1"/>
          <p:nvPr/>
        </p:nvSpPr>
        <p:spPr>
          <a:xfrm>
            <a:off x="2464500" y="3840675"/>
            <a:ext cx="4215000" cy="5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595959"/>
                </a:solidFill>
              </a:rPr>
              <a:t>Pedro Hernandez</a:t>
            </a:r>
            <a:endParaRPr sz="24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Cypher: Syntax</a:t>
            </a:r>
            <a:endParaRPr/>
          </a:p>
          <a:p>
            <a:pPr indent="0" lvl="0" marL="0" rtl="0" algn="l">
              <a:spcBef>
                <a:spcPts val="0"/>
              </a:spcBef>
              <a:spcAft>
                <a:spcPts val="0"/>
              </a:spcAft>
              <a:buNone/>
            </a:pPr>
            <a:r>
              <a:t/>
            </a:r>
            <a:endParaRPr/>
          </a:p>
        </p:txBody>
      </p:sp>
      <p:sp>
        <p:nvSpPr>
          <p:cNvPr id="146" name="Google Shape;146;p22"/>
          <p:cNvSpPr txBox="1"/>
          <p:nvPr/>
        </p:nvSpPr>
        <p:spPr>
          <a:xfrm>
            <a:off x="378825" y="1425350"/>
            <a:ext cx="2053200" cy="3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    Node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Relation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Property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Label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-&gt;    Direction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Comment</a:t>
            </a:r>
            <a:endParaRPr b="1" sz="1800"/>
          </a:p>
        </p:txBody>
      </p:sp>
      <p:sp>
        <p:nvSpPr>
          <p:cNvPr id="147" name="Google Shape;147;p22"/>
          <p:cNvSpPr txBox="1"/>
          <p:nvPr/>
        </p:nvSpPr>
        <p:spPr>
          <a:xfrm>
            <a:off x="2264500" y="3665750"/>
            <a:ext cx="6513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Person</a:t>
            </a:r>
            <a:r>
              <a:rPr lang="en"/>
              <a:t> named ‘Dan’ is </a:t>
            </a:r>
            <a:r>
              <a:rPr lang="en">
                <a:solidFill>
                  <a:srgbClr val="3D85C6"/>
                </a:solidFill>
              </a:rPr>
              <a:t>MARRIED</a:t>
            </a:r>
            <a:r>
              <a:rPr lang="en"/>
              <a:t> since 2005-02-14 to </a:t>
            </a:r>
            <a:r>
              <a:rPr lang="en">
                <a:solidFill>
                  <a:srgbClr val="38761D"/>
                </a:solidFill>
              </a:rPr>
              <a:t>Person</a:t>
            </a:r>
            <a:r>
              <a:rPr lang="en"/>
              <a:t> named ‘Ann’</a:t>
            </a:r>
            <a:endParaRPr/>
          </a:p>
        </p:txBody>
      </p:sp>
      <p:sp>
        <p:nvSpPr>
          <p:cNvPr id="148" name="Google Shape;148;p22"/>
          <p:cNvSpPr txBox="1"/>
          <p:nvPr/>
        </p:nvSpPr>
        <p:spPr>
          <a:xfrm>
            <a:off x="2049425" y="2153200"/>
            <a:ext cx="7008600" cy="6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rgbClr val="38761D"/>
                </a:solidFill>
              </a:rPr>
              <a:t>Person</a:t>
            </a:r>
            <a:r>
              <a:rPr lang="en">
                <a:solidFill>
                  <a:schemeClr val="dk1"/>
                </a:solidFill>
              </a:rPr>
              <a:t> {name: ‘Dan’} )- [:</a:t>
            </a:r>
            <a:r>
              <a:rPr lang="en">
                <a:solidFill>
                  <a:srgbClr val="3D85C6"/>
                </a:solidFill>
              </a:rPr>
              <a:t>MARRIED</a:t>
            </a:r>
            <a:r>
              <a:rPr lang="en">
                <a:solidFill>
                  <a:schemeClr val="dk1"/>
                </a:solidFill>
              </a:rPr>
              <a:t> {since: 2005-02-14} ] -&gt;(:</a:t>
            </a:r>
            <a:r>
              <a:rPr lang="en">
                <a:solidFill>
                  <a:srgbClr val="38761D"/>
                </a:solidFill>
              </a:rPr>
              <a:t>Person</a:t>
            </a:r>
            <a:r>
              <a:rPr lang="en">
                <a:solidFill>
                  <a:schemeClr val="dk1"/>
                </a:solidFill>
              </a:rPr>
              <a:t> {name: Ann} )</a:t>
            </a:r>
            <a:endParaRPr/>
          </a:p>
        </p:txBody>
      </p:sp>
      <p:cxnSp>
        <p:nvCxnSpPr>
          <p:cNvPr id="149" name="Google Shape;149;p22"/>
          <p:cNvCxnSpPr/>
          <p:nvPr/>
        </p:nvCxnSpPr>
        <p:spPr>
          <a:xfrm rot="10800000">
            <a:off x="4535800" y="2515625"/>
            <a:ext cx="86400" cy="6006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2"/>
          <p:cNvSpPr txBox="1"/>
          <p:nvPr/>
        </p:nvSpPr>
        <p:spPr>
          <a:xfrm>
            <a:off x="5993525" y="3056775"/>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Adverb</a:t>
            </a:r>
            <a:endParaRPr sz="1800"/>
          </a:p>
        </p:txBody>
      </p:sp>
      <p:cxnSp>
        <p:nvCxnSpPr>
          <p:cNvPr id="151" name="Google Shape;151;p22"/>
          <p:cNvCxnSpPr>
            <a:stCxn id="150" idx="1"/>
          </p:cNvCxnSpPr>
          <p:nvPr/>
        </p:nvCxnSpPr>
        <p:spPr>
          <a:xfrm rot="10800000">
            <a:off x="5399525" y="2525325"/>
            <a:ext cx="594000" cy="6963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2"/>
          <p:cNvSpPr txBox="1"/>
          <p:nvPr/>
        </p:nvSpPr>
        <p:spPr>
          <a:xfrm>
            <a:off x="4318713" y="3056775"/>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Verb</a:t>
            </a:r>
            <a:endParaRPr sz="1800"/>
          </a:p>
        </p:txBody>
      </p:sp>
      <p:cxnSp>
        <p:nvCxnSpPr>
          <p:cNvPr id="153" name="Google Shape;153;p22"/>
          <p:cNvCxnSpPr/>
          <p:nvPr/>
        </p:nvCxnSpPr>
        <p:spPr>
          <a:xfrm rot="10800000">
            <a:off x="2579825" y="2512350"/>
            <a:ext cx="385800" cy="5112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2"/>
          <p:cNvSpPr txBox="1"/>
          <p:nvPr/>
        </p:nvSpPr>
        <p:spPr>
          <a:xfrm>
            <a:off x="2796300" y="3056763"/>
            <a:ext cx="815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Noun</a:t>
            </a:r>
            <a:endParaRPr sz="1800"/>
          </a:p>
        </p:txBody>
      </p:sp>
      <p:sp>
        <p:nvSpPr>
          <p:cNvPr id="155" name="Google Shape;155;p22"/>
          <p:cNvSpPr txBox="1"/>
          <p:nvPr/>
        </p:nvSpPr>
        <p:spPr>
          <a:xfrm>
            <a:off x="7423125" y="3056950"/>
            <a:ext cx="11178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Adjective</a:t>
            </a:r>
            <a:endParaRPr sz="1800"/>
          </a:p>
        </p:txBody>
      </p:sp>
      <p:cxnSp>
        <p:nvCxnSpPr>
          <p:cNvPr id="156" name="Google Shape;156;p22"/>
          <p:cNvCxnSpPr>
            <a:stCxn id="155" idx="0"/>
          </p:cNvCxnSpPr>
          <p:nvPr/>
        </p:nvCxnSpPr>
        <p:spPr>
          <a:xfrm rot="10800000">
            <a:off x="7843125" y="2490550"/>
            <a:ext cx="138900" cy="5664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2"/>
          <p:cNvSpPr txBox="1"/>
          <p:nvPr/>
        </p:nvSpPr>
        <p:spPr>
          <a:xfrm>
            <a:off x="3047825" y="1088250"/>
            <a:ext cx="55047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R</a:t>
            </a:r>
            <a:r>
              <a:rPr lang="en" sz="2400"/>
              <a:t>epresentation with properties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Cypher: </a:t>
            </a:r>
            <a:r>
              <a:rPr lang="en"/>
              <a:t>Clauses</a:t>
            </a:r>
            <a:endParaRPr/>
          </a:p>
        </p:txBody>
      </p:sp>
      <p:sp>
        <p:nvSpPr>
          <p:cNvPr id="163" name="Google Shape;163;p23"/>
          <p:cNvSpPr txBox="1"/>
          <p:nvPr/>
        </p:nvSpPr>
        <p:spPr>
          <a:xfrm>
            <a:off x="378825" y="1425350"/>
            <a:ext cx="8384700" cy="19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MATCH</a:t>
            </a:r>
            <a:r>
              <a:rPr lang="en" sz="1800">
                <a:solidFill>
                  <a:srgbClr val="333333"/>
                </a:solidFill>
              </a:rPr>
              <a:t>: The graph pattern to match. This is the most common way to get data from the graph.</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WHERE</a:t>
            </a:r>
            <a:r>
              <a:rPr lang="en" sz="1800">
                <a:solidFill>
                  <a:srgbClr val="333333"/>
                </a:solidFill>
              </a:rPr>
              <a:t>: Adds constraints to a pattern or filters </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RETURN</a:t>
            </a:r>
            <a:r>
              <a:rPr lang="en" sz="1800">
                <a:solidFill>
                  <a:srgbClr val="333333"/>
                </a:solidFill>
              </a:rPr>
              <a:t>: Return the variables stated.</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LIMIT</a:t>
            </a:r>
            <a:r>
              <a:rPr lang="en" sz="1800">
                <a:solidFill>
                  <a:srgbClr val="333333"/>
                </a:solidFill>
              </a:rPr>
              <a:t>: Limits the query result.</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CREATE</a:t>
            </a:r>
            <a:r>
              <a:rPr lang="en" sz="1800">
                <a:solidFill>
                  <a:srgbClr val="333333"/>
                </a:solidFill>
              </a:rPr>
              <a:t> (and </a:t>
            </a:r>
            <a:r>
              <a:rPr lang="en" sz="1800">
                <a:solidFill>
                  <a:srgbClr val="C7254E"/>
                </a:solidFill>
                <a:latin typeface="Consolas"/>
                <a:ea typeface="Consolas"/>
                <a:cs typeface="Consolas"/>
                <a:sym typeface="Consolas"/>
              </a:rPr>
              <a:t>DELETE</a:t>
            </a:r>
            <a:r>
              <a:rPr lang="en" sz="1800">
                <a:solidFill>
                  <a:srgbClr val="333333"/>
                </a:solidFill>
              </a:rPr>
              <a:t>): Create (and delete) nodes and relationships.</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SET</a:t>
            </a:r>
            <a:r>
              <a:rPr lang="en" sz="1800">
                <a:solidFill>
                  <a:srgbClr val="333333"/>
                </a:solidFill>
              </a:rPr>
              <a:t> (and </a:t>
            </a:r>
            <a:r>
              <a:rPr lang="en" sz="1800">
                <a:solidFill>
                  <a:srgbClr val="C7254E"/>
                </a:solidFill>
                <a:latin typeface="Consolas"/>
                <a:ea typeface="Consolas"/>
                <a:cs typeface="Consolas"/>
                <a:sym typeface="Consolas"/>
              </a:rPr>
              <a:t>REMOVE</a:t>
            </a:r>
            <a:r>
              <a:rPr lang="en" sz="1800">
                <a:solidFill>
                  <a:srgbClr val="333333"/>
                </a:solidFill>
              </a:rPr>
              <a:t>): Set values to properties and add labels on nodes using </a:t>
            </a:r>
            <a:r>
              <a:rPr lang="en" sz="1800">
                <a:solidFill>
                  <a:srgbClr val="C7254E"/>
                </a:solidFill>
                <a:latin typeface="Consolas"/>
                <a:ea typeface="Consolas"/>
                <a:cs typeface="Consolas"/>
                <a:sym typeface="Consolas"/>
              </a:rPr>
              <a:t>SET</a:t>
            </a:r>
            <a:r>
              <a:rPr lang="en" sz="1800">
                <a:solidFill>
                  <a:srgbClr val="333333"/>
                </a:solidFill>
              </a:rPr>
              <a:t> and use </a:t>
            </a:r>
            <a:r>
              <a:rPr lang="en" sz="1800">
                <a:solidFill>
                  <a:srgbClr val="C7254E"/>
                </a:solidFill>
                <a:latin typeface="Consolas"/>
                <a:ea typeface="Consolas"/>
                <a:cs typeface="Consolas"/>
                <a:sym typeface="Consolas"/>
              </a:rPr>
              <a:t>REMOVE</a:t>
            </a:r>
            <a:r>
              <a:rPr lang="en" sz="1800">
                <a:solidFill>
                  <a:srgbClr val="333333"/>
                </a:solidFill>
              </a:rPr>
              <a:t> to remove them.</a:t>
            </a:r>
            <a:endParaRPr sz="1800">
              <a:solidFill>
                <a:srgbClr val="333333"/>
              </a:solidFill>
            </a:endParaRPr>
          </a:p>
          <a:p>
            <a:pPr indent="-342900" lvl="0" marL="457200" rtl="0" algn="l">
              <a:lnSpc>
                <a:spcPct val="115000"/>
              </a:lnSpc>
              <a:spcBef>
                <a:spcPts val="0"/>
              </a:spcBef>
              <a:spcAft>
                <a:spcPts val="0"/>
              </a:spcAft>
              <a:buClr>
                <a:srgbClr val="333333"/>
              </a:buClr>
              <a:buSzPts val="1800"/>
              <a:buChar char="●"/>
            </a:pPr>
            <a:r>
              <a:rPr lang="en" sz="1800">
                <a:solidFill>
                  <a:srgbClr val="C7254E"/>
                </a:solidFill>
                <a:latin typeface="Consolas"/>
                <a:ea typeface="Consolas"/>
                <a:cs typeface="Consolas"/>
                <a:sym typeface="Consolas"/>
              </a:rPr>
              <a:t>MERGE</a:t>
            </a:r>
            <a:r>
              <a:rPr lang="en" sz="1800">
                <a:solidFill>
                  <a:srgbClr val="333333"/>
                </a:solidFill>
              </a:rPr>
              <a:t>: Ensures that the supplied pattern exists in the graph, either by reusing existing nodes and relationships that match the supplied predicates, or by creating new nodes and relationships.</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Cypher: Queries</a:t>
            </a:r>
            <a:endParaRPr/>
          </a:p>
        </p:txBody>
      </p:sp>
      <p:sp>
        <p:nvSpPr>
          <p:cNvPr id="169" name="Google Shape;169;p24"/>
          <p:cNvSpPr txBox="1"/>
          <p:nvPr/>
        </p:nvSpPr>
        <p:spPr>
          <a:xfrm>
            <a:off x="2062025" y="1446550"/>
            <a:ext cx="4888800" cy="15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CREATE</a:t>
            </a:r>
            <a:r>
              <a:rPr lang="en" sz="1800"/>
              <a:t> (</a:t>
            </a:r>
            <a:r>
              <a:rPr b="1" lang="en" sz="1800">
                <a:solidFill>
                  <a:schemeClr val="accent5"/>
                </a:solidFill>
              </a:rPr>
              <a:t>dan</a:t>
            </a:r>
            <a:r>
              <a:rPr lang="en" sz="1800"/>
              <a:t>:Person {name: "Dan"}),</a:t>
            </a:r>
            <a:br>
              <a:rPr lang="en" sz="1800"/>
            </a:br>
            <a:r>
              <a:rPr lang="en" sz="1800">
                <a:solidFill>
                  <a:srgbClr val="FF0000"/>
                </a:solidFill>
              </a:rPr>
              <a:t>		 </a:t>
            </a:r>
            <a:r>
              <a:rPr lang="en" sz="1800"/>
              <a:t>(</a:t>
            </a:r>
            <a:r>
              <a:rPr b="1" lang="en" sz="1800">
                <a:solidFill>
                  <a:schemeClr val="accent5"/>
                </a:solidFill>
              </a:rPr>
              <a:t>ann</a:t>
            </a:r>
            <a:r>
              <a:rPr lang="en" sz="1800"/>
              <a:t>:Person {name: "Ann"}),</a:t>
            </a:r>
            <a:br>
              <a:rPr lang="en" sz="1800"/>
            </a:br>
            <a:r>
              <a:rPr lang="en" sz="1800">
                <a:solidFill>
                  <a:srgbClr val="FF0000"/>
                </a:solidFill>
              </a:rPr>
              <a:t>		 </a:t>
            </a:r>
            <a:r>
              <a:rPr lang="en" sz="1800"/>
              <a:t>(</a:t>
            </a:r>
            <a:r>
              <a:rPr b="1" lang="en" sz="1800">
                <a:solidFill>
                  <a:schemeClr val="accent5"/>
                </a:solidFill>
              </a:rPr>
              <a:t>dan</a:t>
            </a:r>
            <a:r>
              <a:rPr lang="en" sz="1800"/>
              <a:t>)-[m:MARRIED]-&gt;(ann)</a:t>
            </a:r>
            <a:br>
              <a:rPr lang="en" sz="1800"/>
            </a:br>
            <a:r>
              <a:rPr lang="en" sz="1800">
                <a:solidFill>
                  <a:srgbClr val="FF0000"/>
                </a:solidFill>
              </a:rPr>
              <a:t>RETURN</a:t>
            </a:r>
            <a:r>
              <a:rPr lang="en" sz="1800"/>
              <a:t> </a:t>
            </a:r>
            <a:r>
              <a:rPr b="1" lang="en" sz="1800">
                <a:solidFill>
                  <a:schemeClr val="accent5"/>
                </a:solidFill>
              </a:rPr>
              <a:t>dan</a:t>
            </a:r>
            <a:r>
              <a:rPr lang="en" sz="1800"/>
              <a:t>, </a:t>
            </a:r>
            <a:r>
              <a:rPr b="1" lang="en" sz="1800">
                <a:solidFill>
                  <a:schemeClr val="accent5"/>
                </a:solidFill>
              </a:rPr>
              <a:t>m</a:t>
            </a:r>
            <a:r>
              <a:rPr lang="en" sz="1800"/>
              <a:t>, </a:t>
            </a:r>
            <a:r>
              <a:rPr b="1" lang="en" sz="1800">
                <a:solidFill>
                  <a:schemeClr val="accent5"/>
                </a:solidFill>
              </a:rPr>
              <a:t>ann</a:t>
            </a:r>
            <a:endParaRPr sz="1800"/>
          </a:p>
        </p:txBody>
      </p:sp>
      <p:pic>
        <p:nvPicPr>
          <p:cNvPr id="170" name="Google Shape;170;p24"/>
          <p:cNvPicPr preferRelativeResize="0"/>
          <p:nvPr/>
        </p:nvPicPr>
        <p:blipFill>
          <a:blip r:embed="rId3">
            <a:alphaModFix/>
          </a:blip>
          <a:stretch>
            <a:fillRect/>
          </a:stretch>
        </p:blipFill>
        <p:spPr>
          <a:xfrm>
            <a:off x="2202850" y="3192675"/>
            <a:ext cx="3880292" cy="1317300"/>
          </a:xfrm>
          <a:prstGeom prst="rect">
            <a:avLst/>
          </a:prstGeom>
          <a:noFill/>
          <a:ln>
            <a:noFill/>
          </a:ln>
        </p:spPr>
      </p:pic>
      <p:cxnSp>
        <p:nvCxnSpPr>
          <p:cNvPr id="171" name="Google Shape;171;p24"/>
          <p:cNvCxnSpPr/>
          <p:nvPr/>
        </p:nvCxnSpPr>
        <p:spPr>
          <a:xfrm rot="10800000">
            <a:off x="4552550" y="2543650"/>
            <a:ext cx="2571900" cy="6372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4"/>
          <p:cNvSpPr txBox="1"/>
          <p:nvPr/>
        </p:nvSpPr>
        <p:spPr>
          <a:xfrm>
            <a:off x="7205550" y="3088150"/>
            <a:ext cx="1183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Variables</a:t>
            </a:r>
            <a:endParaRPr sz="1800"/>
          </a:p>
        </p:txBody>
      </p:sp>
      <p:cxnSp>
        <p:nvCxnSpPr>
          <p:cNvPr id="173" name="Google Shape;173;p24"/>
          <p:cNvCxnSpPr/>
          <p:nvPr/>
        </p:nvCxnSpPr>
        <p:spPr>
          <a:xfrm flipH="1">
            <a:off x="4704925" y="1248650"/>
            <a:ext cx="1870500" cy="2283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4"/>
          <p:cNvSpPr txBox="1"/>
          <p:nvPr/>
        </p:nvSpPr>
        <p:spPr>
          <a:xfrm>
            <a:off x="6773725" y="1017725"/>
            <a:ext cx="11334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Patterns</a:t>
            </a:r>
            <a:endParaRPr sz="1800"/>
          </a:p>
        </p:txBody>
      </p:sp>
      <p:cxnSp>
        <p:nvCxnSpPr>
          <p:cNvPr id="175" name="Google Shape;175;p24"/>
          <p:cNvCxnSpPr/>
          <p:nvPr/>
        </p:nvCxnSpPr>
        <p:spPr>
          <a:xfrm flipH="1" rot="10800000">
            <a:off x="973725" y="1858050"/>
            <a:ext cx="911700" cy="4674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4"/>
          <p:cNvSpPr txBox="1"/>
          <p:nvPr/>
        </p:nvSpPr>
        <p:spPr>
          <a:xfrm>
            <a:off x="488150" y="2407325"/>
            <a:ext cx="11838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Clauses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nvSpPr>
        <p:spPr>
          <a:xfrm>
            <a:off x="311700" y="340950"/>
            <a:ext cx="8553000" cy="20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t>Go to:</a:t>
            </a:r>
            <a:endParaRPr sz="6000"/>
          </a:p>
          <a:p>
            <a:pPr indent="0" lvl="0" marL="0" rtl="0" algn="l">
              <a:spcBef>
                <a:spcPts val="0"/>
              </a:spcBef>
              <a:spcAft>
                <a:spcPts val="0"/>
              </a:spcAft>
              <a:buNone/>
            </a:pPr>
            <a:r>
              <a:rPr b="1" lang="en" sz="6000"/>
              <a:t>neo4j.com/sandbox-v2</a:t>
            </a:r>
            <a:endParaRPr b="1" sz="6000"/>
          </a:p>
          <a:p>
            <a:pPr indent="0" lvl="0" marL="0" rtl="0" algn="l">
              <a:spcBef>
                <a:spcPts val="0"/>
              </a:spcBef>
              <a:spcAft>
                <a:spcPts val="0"/>
              </a:spcAft>
              <a:buNone/>
            </a:pPr>
            <a:r>
              <a:t/>
            </a:r>
            <a:endParaRPr b="1" sz="6000"/>
          </a:p>
          <a:p>
            <a:pPr indent="0" lvl="0" marL="0" rtl="0" algn="ctr">
              <a:spcBef>
                <a:spcPts val="0"/>
              </a:spcBef>
              <a:spcAft>
                <a:spcPts val="0"/>
              </a:spcAft>
              <a:buNone/>
            </a:pPr>
            <a:r>
              <a:t/>
            </a:r>
            <a:endParaRPr sz="6000"/>
          </a:p>
        </p:txBody>
      </p:sp>
      <p:pic>
        <p:nvPicPr>
          <p:cNvPr id="182" name="Google Shape;182;p25"/>
          <p:cNvPicPr preferRelativeResize="0"/>
          <p:nvPr/>
        </p:nvPicPr>
        <p:blipFill rotWithShape="1">
          <a:blip r:embed="rId3">
            <a:alphaModFix/>
          </a:blip>
          <a:srcRect b="14799" l="49196" r="5652" t="48404"/>
          <a:stretch/>
        </p:blipFill>
        <p:spPr>
          <a:xfrm>
            <a:off x="1860275" y="2356350"/>
            <a:ext cx="5683449" cy="2466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nodes with properties</a:t>
            </a:r>
            <a:endParaRPr/>
          </a:p>
        </p:txBody>
      </p:sp>
      <p:sp>
        <p:nvSpPr>
          <p:cNvPr id="188" name="Google Shape;188;p26"/>
          <p:cNvSpPr txBox="1"/>
          <p:nvPr>
            <p:ph idx="1" type="body"/>
          </p:nvPr>
        </p:nvSpPr>
        <p:spPr>
          <a:xfrm>
            <a:off x="2064300" y="1152475"/>
            <a:ext cx="528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CREATE (:Person {name: "Pedro"})</a:t>
            </a:r>
            <a:endParaRPr sz="2400"/>
          </a:p>
          <a:p>
            <a:pPr indent="0" lvl="0" marL="0" rtl="0" algn="l">
              <a:spcBef>
                <a:spcPts val="1600"/>
              </a:spcBef>
              <a:spcAft>
                <a:spcPts val="0"/>
              </a:spcAft>
              <a:buClr>
                <a:schemeClr val="dk1"/>
              </a:buClr>
              <a:buSzPts val="1100"/>
              <a:buFont typeface="Arial"/>
              <a:buNone/>
            </a:pPr>
            <a:r>
              <a:t/>
            </a:r>
            <a:endParaRPr sz="2400"/>
          </a:p>
          <a:p>
            <a:pPr indent="0" lvl="0" marL="0" rtl="0" algn="l">
              <a:spcBef>
                <a:spcPts val="1600"/>
              </a:spcBef>
              <a:spcAft>
                <a:spcPts val="0"/>
              </a:spcAft>
              <a:buClr>
                <a:schemeClr val="dk1"/>
              </a:buClr>
              <a:buSzPts val="1100"/>
              <a:buFont typeface="Arial"/>
              <a:buNone/>
            </a:pPr>
            <a:r>
              <a:rPr lang="en" sz="2400"/>
              <a:t>CREATE (:Person {name: "Kody", </a:t>
            </a:r>
            <a:endParaRPr sz="2400"/>
          </a:p>
          <a:p>
            <a:pPr indent="0" lvl="0" marL="0" rtl="0" algn="l">
              <a:spcBef>
                <a:spcPts val="1600"/>
              </a:spcBef>
              <a:spcAft>
                <a:spcPts val="0"/>
              </a:spcAft>
              <a:buClr>
                <a:schemeClr val="dk1"/>
              </a:buClr>
              <a:buSzPts val="1100"/>
              <a:buFont typeface="Arial"/>
              <a:buNone/>
            </a:pPr>
            <a:r>
              <a:rPr lang="en" sz="2400"/>
              <a:t>                department: "IDS", </a:t>
            </a:r>
            <a:endParaRPr sz="2400"/>
          </a:p>
          <a:p>
            <a:pPr indent="0" lvl="0" marL="0" rtl="0" algn="l">
              <a:spcBef>
                <a:spcPts val="1600"/>
              </a:spcBef>
              <a:spcAft>
                <a:spcPts val="1600"/>
              </a:spcAft>
              <a:buNone/>
            </a:pPr>
            <a:r>
              <a:rPr lang="en" sz="2400"/>
              <a:t>                hobby: "Cricket"})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nodes, a relation and return them</a:t>
            </a:r>
            <a:endParaRPr/>
          </a:p>
        </p:txBody>
      </p:sp>
      <p:sp>
        <p:nvSpPr>
          <p:cNvPr id="194" name="Google Shape;19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0"/>
              </a:spcAft>
              <a:buClr>
                <a:schemeClr val="dk1"/>
              </a:buClr>
              <a:buSzPts val="1100"/>
              <a:buFont typeface="Arial"/>
              <a:buNone/>
            </a:pPr>
            <a:r>
              <a:rPr lang="en" sz="2400"/>
              <a:t>CREATE (r:Person {name: "Remzi", position: "Postdoc"}), </a:t>
            </a:r>
            <a:endParaRPr sz="2400"/>
          </a:p>
          <a:p>
            <a:pPr indent="0" lvl="0" marL="0" rtl="0" algn="l">
              <a:spcBef>
                <a:spcPts val="1600"/>
              </a:spcBef>
              <a:spcAft>
                <a:spcPts val="0"/>
              </a:spcAft>
              <a:buClr>
                <a:schemeClr val="dk1"/>
              </a:buClr>
              <a:buSzPts val="1100"/>
              <a:buFont typeface="Arial"/>
              <a:buNone/>
            </a:pPr>
            <a:r>
              <a:rPr lang="en" sz="2400"/>
              <a:t>               (a:Person {name: "Amrapali", department: "IDS"}),</a:t>
            </a:r>
            <a:endParaRPr sz="2400"/>
          </a:p>
          <a:p>
            <a:pPr indent="0" lvl="0" marL="0" rtl="0" algn="l">
              <a:spcBef>
                <a:spcPts val="1600"/>
              </a:spcBef>
              <a:spcAft>
                <a:spcPts val="0"/>
              </a:spcAft>
              <a:buClr>
                <a:schemeClr val="dk1"/>
              </a:buClr>
              <a:buSzPts val="1100"/>
              <a:buFont typeface="Arial"/>
              <a:buNone/>
            </a:pPr>
            <a:r>
              <a:rPr lang="en" sz="2400"/>
              <a:t>               </a:t>
            </a:r>
            <a:r>
              <a:rPr lang="en" sz="2400"/>
              <a:t>(r)</a:t>
            </a:r>
            <a:r>
              <a:rPr lang="en" sz="2400"/>
              <a:t> - [:KNOWS] -&gt; (a)</a:t>
            </a:r>
            <a:endParaRPr sz="2400"/>
          </a:p>
          <a:p>
            <a:pPr indent="0" lvl="0" marL="0" rtl="0" algn="l">
              <a:spcBef>
                <a:spcPts val="1600"/>
              </a:spcBef>
              <a:spcAft>
                <a:spcPts val="1600"/>
              </a:spcAft>
              <a:buNone/>
            </a:pPr>
            <a:r>
              <a:rPr lang="en" sz="2400"/>
              <a:t>RETURN r, 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relations and properties of existing nodes</a:t>
            </a:r>
            <a:endParaRPr/>
          </a:p>
        </p:txBody>
      </p:sp>
      <p:sp>
        <p:nvSpPr>
          <p:cNvPr id="200" name="Google Shape;200;p28"/>
          <p:cNvSpPr txBox="1"/>
          <p:nvPr>
            <p:ph idx="1" type="body"/>
          </p:nvPr>
        </p:nvSpPr>
        <p:spPr>
          <a:xfrm>
            <a:off x="311700" y="1152475"/>
            <a:ext cx="8520600" cy="21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MATCH (p:Person {name:"Pedro"}), </a:t>
            </a:r>
            <a:br>
              <a:rPr lang="en" sz="2400"/>
            </a:br>
            <a:r>
              <a:rPr lang="en" sz="2400"/>
              <a:t>		   (k:Person{name: "Kody"}) </a:t>
            </a:r>
            <a:br>
              <a:rPr lang="en" sz="2400"/>
            </a:br>
            <a:r>
              <a:rPr lang="en" sz="2400"/>
              <a:t>MERGE (p)-[:KNOWS]-&gt;(k)</a:t>
            </a:r>
            <a:br>
              <a:rPr lang="en" sz="2400"/>
            </a:br>
            <a:r>
              <a:rPr lang="en" sz="2400"/>
              <a:t>RETURN p, k</a:t>
            </a:r>
            <a:endParaRPr sz="2400"/>
          </a:p>
          <a:p>
            <a:pPr indent="0" lvl="0" marL="0" rtl="0" algn="l">
              <a:spcBef>
                <a:spcPts val="1600"/>
              </a:spcBef>
              <a:spcAft>
                <a:spcPts val="1600"/>
              </a:spcAft>
              <a:buNone/>
            </a:pPr>
            <a:r>
              <a:t/>
            </a:r>
            <a:endParaRPr sz="2400"/>
          </a:p>
        </p:txBody>
      </p:sp>
      <p:sp>
        <p:nvSpPr>
          <p:cNvPr id="201" name="Google Shape;201;p28"/>
          <p:cNvSpPr txBox="1"/>
          <p:nvPr/>
        </p:nvSpPr>
        <p:spPr>
          <a:xfrm>
            <a:off x="3876875" y="2983350"/>
            <a:ext cx="5028900" cy="18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2"/>
                </a:solidFill>
              </a:rPr>
              <a:t>MATCH (n {name: "Pedro" })</a:t>
            </a:r>
            <a:br>
              <a:rPr lang="en" sz="2400">
                <a:solidFill>
                  <a:schemeClr val="dk2"/>
                </a:solidFill>
              </a:rPr>
            </a:br>
            <a:r>
              <a:rPr lang="en" sz="2400">
                <a:solidFill>
                  <a:schemeClr val="dk2"/>
                </a:solidFill>
              </a:rPr>
              <a:t>SET n.department = "IDS"</a:t>
            </a:r>
            <a:br>
              <a:rPr lang="en" sz="2400">
                <a:solidFill>
                  <a:schemeClr val="dk2"/>
                </a:solidFill>
              </a:rPr>
            </a:br>
            <a:r>
              <a:rPr lang="en" sz="2400">
                <a:solidFill>
                  <a:schemeClr val="dk2"/>
                </a:solidFill>
              </a:rPr>
              <a:t>SET n.hobby = "Cooking"</a:t>
            </a:r>
            <a:br>
              <a:rPr lang="en" sz="2400">
                <a:solidFill>
                  <a:schemeClr val="dk2"/>
                </a:solidFill>
              </a:rPr>
            </a:br>
            <a:r>
              <a:rPr lang="en" sz="2400">
                <a:solidFill>
                  <a:schemeClr val="dk2"/>
                </a:solidFill>
              </a:rPr>
              <a:t>RETURN n</a:t>
            </a:r>
            <a:endParaRPr sz="24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nodes and paths</a:t>
            </a:r>
            <a:endParaRPr/>
          </a:p>
        </p:txBody>
      </p:sp>
      <p:sp>
        <p:nvSpPr>
          <p:cNvPr id="207" name="Google Shape;207;p29"/>
          <p:cNvSpPr txBox="1"/>
          <p:nvPr>
            <p:ph idx="1" type="body"/>
          </p:nvPr>
        </p:nvSpPr>
        <p:spPr>
          <a:xfrm>
            <a:off x="311700" y="1152475"/>
            <a:ext cx="8520600" cy="16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MATCH (n</a:t>
            </a:r>
            <a:r>
              <a:rPr lang="en" sz="2400"/>
              <a:t>ode</a:t>
            </a:r>
            <a:r>
              <a:rPr lang="en" sz="2400"/>
              <a:t>:Person) -- ()</a:t>
            </a:r>
            <a:br>
              <a:rPr lang="en" sz="2400"/>
            </a:br>
            <a:r>
              <a:rPr lang="en" sz="2400"/>
              <a:t>WHERE </a:t>
            </a:r>
            <a:r>
              <a:rPr lang="en" sz="2400"/>
              <a:t>node</a:t>
            </a:r>
            <a:r>
              <a:rPr lang="en" sz="2400"/>
              <a:t>.department = "IDS" </a:t>
            </a:r>
            <a:br>
              <a:rPr lang="en" sz="2400"/>
            </a:br>
            <a:r>
              <a:rPr lang="en" sz="2400"/>
              <a:t>RETURN </a:t>
            </a:r>
            <a:r>
              <a:rPr lang="en" sz="2400"/>
              <a:t>node</a:t>
            </a:r>
            <a:endParaRPr sz="2400"/>
          </a:p>
        </p:txBody>
      </p:sp>
      <p:sp>
        <p:nvSpPr>
          <p:cNvPr id="208" name="Google Shape;208;p29"/>
          <p:cNvSpPr txBox="1"/>
          <p:nvPr/>
        </p:nvSpPr>
        <p:spPr>
          <a:xfrm>
            <a:off x="3161725" y="3218975"/>
            <a:ext cx="5235000" cy="9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2"/>
                </a:solidFill>
              </a:rPr>
              <a:t>MATCH path = ( ) - [:KNOWS] -&gt; ( ) </a:t>
            </a:r>
            <a:endParaRPr sz="2400">
              <a:solidFill>
                <a:schemeClr val="dk2"/>
              </a:solidFill>
            </a:endParaRPr>
          </a:p>
          <a:p>
            <a:pPr indent="0" lvl="0" marL="0" rtl="0" algn="l">
              <a:spcBef>
                <a:spcPts val="0"/>
              </a:spcBef>
              <a:spcAft>
                <a:spcPts val="0"/>
              </a:spcAft>
              <a:buClr>
                <a:schemeClr val="dk1"/>
              </a:buClr>
              <a:buSzPts val="1100"/>
              <a:buFont typeface="Arial"/>
              <a:buNone/>
            </a:pPr>
            <a:r>
              <a:rPr lang="en" sz="2400">
                <a:solidFill>
                  <a:schemeClr val="dk2"/>
                </a:solidFill>
              </a:rPr>
              <a:t>RETURN path</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relations with different type of nodes</a:t>
            </a:r>
            <a:endParaRPr/>
          </a:p>
        </p:txBody>
      </p:sp>
      <p:sp>
        <p:nvSpPr>
          <p:cNvPr id="214" name="Google Shape;214;p30"/>
          <p:cNvSpPr txBox="1"/>
          <p:nvPr>
            <p:ph idx="1" type="body"/>
          </p:nvPr>
        </p:nvSpPr>
        <p:spPr>
          <a:xfrm>
            <a:off x="311700" y="1152475"/>
            <a:ext cx="8520600" cy="28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1600"/>
              </a:spcAft>
              <a:buNone/>
            </a:pPr>
            <a:r>
              <a:rPr lang="en" sz="2400"/>
              <a:t>CREATE (:Course {title: "Graphs"})</a:t>
            </a:r>
            <a:br>
              <a:rPr lang="en" sz="2400"/>
            </a:br>
            <a:br>
              <a:rPr lang="en" sz="2400"/>
            </a:br>
            <a:r>
              <a:rPr lang="en" sz="2400"/>
              <a:t>MATCH (c:Course), (p:Person)</a:t>
            </a:r>
            <a:br>
              <a:rPr lang="en" sz="2400"/>
            </a:br>
            <a:r>
              <a:rPr lang="en" sz="2400"/>
              <a:t>WHERE p.name IN ["Remzi", "Kody", "Amrapali"]</a:t>
            </a:r>
            <a:br>
              <a:rPr lang="en" sz="2400"/>
            </a:br>
            <a:r>
              <a:rPr lang="en" sz="2400"/>
              <a:t>CREATE (p)-[:TEACH]-&gt;(c)</a:t>
            </a:r>
            <a:endParaRPr sz="2400"/>
          </a:p>
        </p:txBody>
      </p:sp>
      <p:sp>
        <p:nvSpPr>
          <p:cNvPr id="215" name="Google Shape;215;p30"/>
          <p:cNvSpPr txBox="1"/>
          <p:nvPr/>
        </p:nvSpPr>
        <p:spPr>
          <a:xfrm>
            <a:off x="311700" y="4169775"/>
            <a:ext cx="52350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Click on TEACH relation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full path</a:t>
            </a:r>
            <a:endParaRPr/>
          </a:p>
        </p:txBody>
      </p:sp>
      <p:sp>
        <p:nvSpPr>
          <p:cNvPr id="221" name="Google Shape;221;p31"/>
          <p:cNvSpPr txBox="1"/>
          <p:nvPr>
            <p:ph idx="1" type="body"/>
          </p:nvPr>
        </p:nvSpPr>
        <p:spPr>
          <a:xfrm>
            <a:off x="263475" y="1152475"/>
            <a:ext cx="8880600" cy="16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600"/>
              </a:spcBef>
              <a:spcAft>
                <a:spcPts val="0"/>
              </a:spcAft>
              <a:buNone/>
            </a:pPr>
            <a:r>
              <a:rPr lang="en" sz="2400"/>
              <a:t>CREATE path = (:Person { name:"Michel" })-[:TEACH]-&gt;</a:t>
            </a:r>
            <a:endParaRPr sz="2400"/>
          </a:p>
          <a:p>
            <a:pPr indent="0" lvl="0" marL="0" rtl="0" algn="l">
              <a:spcBef>
                <a:spcPts val="1600"/>
              </a:spcBef>
              <a:spcAft>
                <a:spcPts val="0"/>
              </a:spcAft>
              <a:buNone/>
            </a:pPr>
            <a:r>
              <a:rPr lang="en" sz="2400"/>
              <a:t>(:Course {title: "FAIR"})&lt;-[:TEACH]-(:Person { name: "Ricardo" })</a:t>
            </a:r>
            <a:br>
              <a:rPr lang="en" sz="2400"/>
            </a:br>
            <a:endParaRPr sz="600"/>
          </a:p>
          <a:p>
            <a:pPr indent="0" lvl="0" marL="0" rtl="0" algn="l">
              <a:spcBef>
                <a:spcPts val="1600"/>
              </a:spcBef>
              <a:spcAft>
                <a:spcPts val="1600"/>
              </a:spcAft>
              <a:buNone/>
            </a:pPr>
            <a:r>
              <a:rPr lang="en" sz="2400"/>
              <a:t>RETURN path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579225" y="1007850"/>
            <a:ext cx="7228800" cy="30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4"/>
          <p:cNvPicPr preferRelativeResize="0"/>
          <p:nvPr/>
        </p:nvPicPr>
        <p:blipFill rotWithShape="1">
          <a:blip r:embed="rId3">
            <a:alphaModFix/>
          </a:blip>
          <a:srcRect b="0" l="21844" r="25971" t="0"/>
          <a:stretch/>
        </p:blipFill>
        <p:spPr>
          <a:xfrm>
            <a:off x="192800" y="503525"/>
            <a:ext cx="3070051" cy="3309224"/>
          </a:xfrm>
          <a:prstGeom prst="rect">
            <a:avLst/>
          </a:prstGeom>
          <a:noFill/>
          <a:ln>
            <a:noFill/>
          </a:ln>
        </p:spPr>
      </p:pic>
      <p:pic>
        <p:nvPicPr>
          <p:cNvPr id="65" name="Google Shape;65;p14"/>
          <p:cNvPicPr preferRelativeResize="0"/>
          <p:nvPr/>
        </p:nvPicPr>
        <p:blipFill>
          <a:blip r:embed="rId4">
            <a:alphaModFix/>
          </a:blip>
          <a:stretch>
            <a:fillRect/>
          </a:stretch>
        </p:blipFill>
        <p:spPr>
          <a:xfrm>
            <a:off x="3961625" y="76200"/>
            <a:ext cx="4733807" cy="49911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Metagraph and features</a:t>
            </a:r>
            <a:endParaRPr/>
          </a:p>
        </p:txBody>
      </p:sp>
      <p:sp>
        <p:nvSpPr>
          <p:cNvPr id="227" name="Google Shape;227;p32"/>
          <p:cNvSpPr txBox="1"/>
          <p:nvPr>
            <p:ph idx="1" type="body"/>
          </p:nvPr>
        </p:nvSpPr>
        <p:spPr>
          <a:xfrm>
            <a:off x="311700" y="1152475"/>
            <a:ext cx="8520600" cy="18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CALL db.schema()</a:t>
            </a:r>
            <a:endParaRPr sz="3000"/>
          </a:p>
          <a:p>
            <a:pPr indent="-342900" lvl="0" marL="457200" rtl="0" algn="l">
              <a:spcBef>
                <a:spcPts val="1600"/>
              </a:spcBef>
              <a:spcAft>
                <a:spcPts val="0"/>
              </a:spcAft>
              <a:buSzPts val="1800"/>
              <a:buChar char="●"/>
            </a:pPr>
            <a:r>
              <a:rPr lang="en"/>
              <a:t>Get all (*)</a:t>
            </a:r>
            <a:endParaRPr/>
          </a:p>
          <a:p>
            <a:pPr indent="-342900" lvl="0" marL="457200" rtl="0" algn="l">
              <a:spcBef>
                <a:spcPts val="0"/>
              </a:spcBef>
              <a:spcAft>
                <a:spcPts val="0"/>
              </a:spcAft>
              <a:buSzPts val="1800"/>
              <a:buChar char="●"/>
            </a:pPr>
            <a:r>
              <a:rPr lang="en"/>
              <a:t>Color and size of nodes and relations</a:t>
            </a:r>
            <a:endParaRPr/>
          </a:p>
          <a:p>
            <a:pPr indent="-342900" lvl="0" marL="457200" rtl="0" algn="l">
              <a:spcBef>
                <a:spcPts val="0"/>
              </a:spcBef>
              <a:spcAft>
                <a:spcPts val="0"/>
              </a:spcAft>
              <a:buSzPts val="1800"/>
              <a:buChar char="●"/>
            </a:pPr>
            <a:r>
              <a:rPr lang="en"/>
              <a:t>Export options, image and table</a:t>
            </a:r>
            <a:endParaRPr/>
          </a:p>
          <a:p>
            <a:pPr indent="0" lvl="0" marL="0" rtl="0" algn="l">
              <a:spcBef>
                <a:spcPts val="1600"/>
              </a:spcBef>
              <a:spcAft>
                <a:spcPts val="1600"/>
              </a:spcAft>
              <a:buNone/>
            </a:pPr>
            <a:r>
              <a:t/>
            </a:r>
            <a:endParaRPr sz="3000"/>
          </a:p>
        </p:txBody>
      </p:sp>
      <p:sp>
        <p:nvSpPr>
          <p:cNvPr id="228" name="Google Shape;228;p32"/>
          <p:cNvSpPr txBox="1"/>
          <p:nvPr/>
        </p:nvSpPr>
        <p:spPr>
          <a:xfrm>
            <a:off x="4685275" y="3264800"/>
            <a:ext cx="3642900" cy="14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2"/>
                </a:solidFill>
              </a:rPr>
              <a:t>MATCH (n)</a:t>
            </a:r>
            <a:br>
              <a:rPr lang="en" sz="3000">
                <a:solidFill>
                  <a:schemeClr val="dk2"/>
                </a:solidFill>
              </a:rPr>
            </a:br>
            <a:r>
              <a:rPr lang="en" sz="3000">
                <a:solidFill>
                  <a:schemeClr val="dk2"/>
                </a:solidFill>
              </a:rPr>
              <a:t>DETACH DELETE 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explore the movie graph</a:t>
            </a:r>
            <a:endParaRPr/>
          </a:p>
        </p:txBody>
      </p:sp>
      <p:sp>
        <p:nvSpPr>
          <p:cNvPr id="234" name="Google Shape;234;p33"/>
          <p:cNvSpPr txBox="1"/>
          <p:nvPr>
            <p:ph idx="1" type="body"/>
          </p:nvPr>
        </p:nvSpPr>
        <p:spPr>
          <a:xfrm>
            <a:off x="311700" y="1152475"/>
            <a:ext cx="8520600" cy="18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:play movie-graph</a:t>
            </a:r>
            <a:endParaRPr/>
          </a:p>
          <a:p>
            <a:pPr indent="0" lvl="0" marL="0" rtl="0" algn="l">
              <a:spcBef>
                <a:spcPts val="1600"/>
              </a:spcBef>
              <a:spcAft>
                <a:spcPts val="1600"/>
              </a:spcAft>
              <a:buNone/>
            </a:pPr>
            <a:r>
              <a:t/>
            </a:r>
            <a:endParaRPr sz="3000"/>
          </a:p>
        </p:txBody>
      </p:sp>
      <p:pic>
        <p:nvPicPr>
          <p:cNvPr id="235" name="Google Shape;235;p33"/>
          <p:cNvPicPr preferRelativeResize="0"/>
          <p:nvPr/>
        </p:nvPicPr>
        <p:blipFill>
          <a:blip r:embed="rId3">
            <a:alphaModFix/>
          </a:blip>
          <a:stretch>
            <a:fillRect/>
          </a:stretch>
        </p:blipFill>
        <p:spPr>
          <a:xfrm>
            <a:off x="408925" y="1863625"/>
            <a:ext cx="8520600" cy="2333797"/>
          </a:xfrm>
          <a:prstGeom prst="rect">
            <a:avLst/>
          </a:prstGeom>
          <a:noFill/>
          <a:ln>
            <a:noFill/>
          </a:ln>
        </p:spPr>
      </p:pic>
      <p:cxnSp>
        <p:nvCxnSpPr>
          <p:cNvPr id="236" name="Google Shape;236;p33"/>
          <p:cNvCxnSpPr/>
          <p:nvPr/>
        </p:nvCxnSpPr>
        <p:spPr>
          <a:xfrm flipH="1" rot="10800000">
            <a:off x="5235150" y="2978550"/>
            <a:ext cx="3115800" cy="1638000"/>
          </a:xfrm>
          <a:prstGeom prst="straightConnector1">
            <a:avLst/>
          </a:prstGeom>
          <a:noFill/>
          <a:ln cap="flat" cmpd="sng" w="19050">
            <a:solidFill>
              <a:schemeClr val="dk2"/>
            </a:solidFill>
            <a:prstDash val="solid"/>
            <a:round/>
            <a:headEnd len="med" w="med" type="none"/>
            <a:tailEnd len="med" w="med" type="triangle"/>
          </a:ln>
        </p:spPr>
      </p:cxnSp>
      <p:sp>
        <p:nvSpPr>
          <p:cNvPr id="237" name="Google Shape;237;p33"/>
          <p:cNvSpPr txBox="1"/>
          <p:nvPr/>
        </p:nvSpPr>
        <p:spPr>
          <a:xfrm>
            <a:off x="4340100" y="4391425"/>
            <a:ext cx="148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Click</a:t>
            </a:r>
            <a:endParaRPr sz="2400"/>
          </a:p>
        </p:txBody>
      </p:sp>
      <p:sp>
        <p:nvSpPr>
          <p:cNvPr id="238" name="Google Shape;238;p33"/>
          <p:cNvSpPr txBox="1"/>
          <p:nvPr/>
        </p:nvSpPr>
        <p:spPr>
          <a:xfrm>
            <a:off x="4248025" y="1242975"/>
            <a:ext cx="2613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Write command</a:t>
            </a:r>
            <a:endParaRPr sz="2400"/>
          </a:p>
        </p:txBody>
      </p:sp>
      <p:sp>
        <p:nvSpPr>
          <p:cNvPr id="239" name="Google Shape;239;p33"/>
          <p:cNvSpPr/>
          <p:nvPr/>
        </p:nvSpPr>
        <p:spPr>
          <a:xfrm>
            <a:off x="3616450" y="1271550"/>
            <a:ext cx="469800" cy="4353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nvSpPr>
        <p:spPr>
          <a:xfrm>
            <a:off x="5453450" y="1347225"/>
            <a:ext cx="3518700" cy="336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600"/>
              <a:t>You have created your first Labeled Property Graph!</a:t>
            </a:r>
            <a:endParaRPr sz="3600"/>
          </a:p>
          <a:p>
            <a:pPr indent="0" lvl="0" marL="0" rtl="0" algn="ctr">
              <a:spcBef>
                <a:spcPts val="1600"/>
              </a:spcBef>
              <a:spcAft>
                <a:spcPts val="0"/>
              </a:spcAft>
              <a:buNone/>
            </a:pPr>
            <a:r>
              <a:t/>
            </a:r>
            <a:endParaRPr/>
          </a:p>
        </p:txBody>
      </p:sp>
      <p:pic>
        <p:nvPicPr>
          <p:cNvPr id="245" name="Google Shape;245;p34"/>
          <p:cNvPicPr preferRelativeResize="0"/>
          <p:nvPr/>
        </p:nvPicPr>
        <p:blipFill>
          <a:blip r:embed="rId3">
            <a:alphaModFix/>
          </a:blip>
          <a:stretch>
            <a:fillRect/>
          </a:stretch>
        </p:blipFill>
        <p:spPr>
          <a:xfrm>
            <a:off x="152400" y="152400"/>
            <a:ext cx="5234625" cy="4720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139025" y="4753225"/>
            <a:ext cx="612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https://db-engines.com/en/ranking_trend/graph+dbms</a:t>
            </a:r>
            <a:endParaRPr sz="1000"/>
          </a:p>
        </p:txBody>
      </p:sp>
      <p:pic>
        <p:nvPicPr>
          <p:cNvPr id="71" name="Google Shape;71;p15"/>
          <p:cNvPicPr preferRelativeResize="0"/>
          <p:nvPr/>
        </p:nvPicPr>
        <p:blipFill>
          <a:blip r:embed="rId3">
            <a:alphaModFix/>
          </a:blip>
          <a:stretch>
            <a:fillRect/>
          </a:stretch>
        </p:blipFill>
        <p:spPr>
          <a:xfrm>
            <a:off x="533400" y="685800"/>
            <a:ext cx="7869302" cy="4039376"/>
          </a:xfrm>
          <a:prstGeom prst="rect">
            <a:avLst/>
          </a:prstGeom>
          <a:noFill/>
          <a:ln>
            <a:noFill/>
          </a:ln>
        </p:spPr>
      </p:pic>
      <p:sp>
        <p:nvSpPr>
          <p:cNvPr id="72" name="Google Shape;72;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Neo4j</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358300" y="1793675"/>
            <a:ext cx="8391600" cy="3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It contains nodes and relationships.</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Nodes and relations are </a:t>
            </a:r>
            <a:r>
              <a:rPr b="1" lang="en" sz="2000"/>
              <a:t>labeled</a:t>
            </a:r>
            <a:r>
              <a:rPr lang="en" sz="2000"/>
              <a:t> and can store </a:t>
            </a:r>
            <a:r>
              <a:rPr b="1" lang="en" sz="2000"/>
              <a:t>properties</a:t>
            </a:r>
            <a:r>
              <a:rPr lang="en" sz="2000"/>
              <a:t>.</a:t>
            </a:r>
            <a:endParaRPr sz="2000"/>
          </a:p>
          <a:p>
            <a:pPr indent="-355600" lvl="0" marL="457200" rtl="0" algn="l">
              <a:spcBef>
                <a:spcPts val="0"/>
              </a:spcBef>
              <a:spcAft>
                <a:spcPts val="0"/>
              </a:spcAft>
              <a:buSzPts val="2000"/>
              <a:buChar char="●"/>
            </a:pPr>
            <a:r>
              <a:rPr lang="en" sz="2000"/>
              <a:t>Nodes can be labeled with </a:t>
            </a:r>
            <a:r>
              <a:rPr b="1" lang="en" sz="2000"/>
              <a:t>one or more labels.</a:t>
            </a:r>
            <a:endParaRPr b="1" sz="2000"/>
          </a:p>
          <a:p>
            <a:pPr indent="-355600" lvl="0" marL="457200" rtl="0" algn="l">
              <a:spcBef>
                <a:spcPts val="0"/>
              </a:spcBef>
              <a:spcAft>
                <a:spcPts val="0"/>
              </a:spcAft>
              <a:buSzPts val="2000"/>
              <a:buChar char="●"/>
            </a:pPr>
            <a:r>
              <a:rPr lang="en" sz="2000"/>
              <a:t>Relationships are always </a:t>
            </a:r>
            <a:r>
              <a:rPr b="1" lang="en" sz="2000"/>
              <a:t>named</a:t>
            </a:r>
            <a:r>
              <a:rPr lang="en" sz="2000"/>
              <a:t>, always have a start and end node.</a:t>
            </a:r>
            <a:endParaRPr sz="2000"/>
          </a:p>
          <a:p>
            <a:pPr indent="-355600" lvl="0" marL="457200" rtl="0" algn="l">
              <a:spcBef>
                <a:spcPts val="0"/>
              </a:spcBef>
              <a:spcAft>
                <a:spcPts val="0"/>
              </a:spcAft>
              <a:buSzPts val="2000"/>
              <a:buChar char="●"/>
            </a:pPr>
            <a:r>
              <a:rPr lang="en" sz="2000">
                <a:solidFill>
                  <a:schemeClr val="dk1"/>
                </a:solidFill>
              </a:rPr>
              <a:t>The graph model should be </a:t>
            </a:r>
            <a:r>
              <a:rPr b="1" lang="en" sz="2000">
                <a:solidFill>
                  <a:schemeClr val="dk1"/>
                </a:solidFill>
              </a:rPr>
              <a:t>interpretable</a:t>
            </a:r>
            <a:r>
              <a:rPr lang="en" sz="2000">
                <a:solidFill>
                  <a:schemeClr val="dk1"/>
                </a:solidFill>
              </a:rPr>
              <a:t> as a natural language.</a:t>
            </a:r>
            <a:endParaRPr sz="2000"/>
          </a:p>
        </p:txBody>
      </p:sp>
      <p:sp>
        <p:nvSpPr>
          <p:cNvPr id="78" name="Google Shape;78;p1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Labeled Property Graphs (LPG)</a:t>
            </a:r>
            <a:endParaRPr/>
          </a:p>
        </p:txBody>
      </p:sp>
      <p:sp>
        <p:nvSpPr>
          <p:cNvPr id="79" name="Google Shape;79;p16"/>
          <p:cNvSpPr txBox="1"/>
          <p:nvPr/>
        </p:nvSpPr>
        <p:spPr>
          <a:xfrm>
            <a:off x="1349100" y="1167100"/>
            <a:ext cx="65451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 A labeled property graph has the following characteristics: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116200" y="1854313"/>
            <a:ext cx="4512774" cy="3264100"/>
          </a:xfrm>
          <a:prstGeom prst="rect">
            <a:avLst/>
          </a:prstGeom>
          <a:noFill/>
          <a:ln>
            <a:noFill/>
          </a:ln>
        </p:spPr>
      </p:pic>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Labeled Property Graphs (LPG)</a:t>
            </a:r>
            <a:endParaRPr/>
          </a:p>
        </p:txBody>
      </p:sp>
      <p:sp>
        <p:nvSpPr>
          <p:cNvPr id="86" name="Google Shape;86;p17"/>
          <p:cNvSpPr txBox="1"/>
          <p:nvPr/>
        </p:nvSpPr>
        <p:spPr>
          <a:xfrm>
            <a:off x="1349100" y="1014700"/>
            <a:ext cx="65451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1"/>
                </a:solidFill>
              </a:rPr>
              <a:t>Nodes and relations are labeled and can store properties</a:t>
            </a:r>
            <a:endParaRPr sz="1800"/>
          </a:p>
        </p:txBody>
      </p:sp>
      <p:pic>
        <p:nvPicPr>
          <p:cNvPr id="87" name="Google Shape;87;p17"/>
          <p:cNvPicPr preferRelativeResize="0"/>
          <p:nvPr/>
        </p:nvPicPr>
        <p:blipFill>
          <a:blip r:embed="rId4">
            <a:alphaModFix/>
          </a:blip>
          <a:stretch>
            <a:fillRect/>
          </a:stretch>
        </p:blipFill>
        <p:spPr>
          <a:xfrm>
            <a:off x="1974676" y="1752075"/>
            <a:ext cx="4492448" cy="3366326"/>
          </a:xfrm>
          <a:prstGeom prst="rect">
            <a:avLst/>
          </a:prstGeom>
          <a:noFill/>
          <a:ln>
            <a:noFill/>
          </a:ln>
        </p:spPr>
      </p:pic>
      <p:pic>
        <p:nvPicPr>
          <p:cNvPr id="88" name="Google Shape;88;p17"/>
          <p:cNvPicPr preferRelativeResize="0"/>
          <p:nvPr/>
        </p:nvPicPr>
        <p:blipFill>
          <a:blip r:embed="rId5">
            <a:alphaModFix/>
          </a:blip>
          <a:stretch>
            <a:fillRect/>
          </a:stretch>
        </p:blipFill>
        <p:spPr>
          <a:xfrm>
            <a:off x="2131988" y="1727000"/>
            <a:ext cx="4270425" cy="336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Labeled Property Graphs (LPG)</a:t>
            </a:r>
            <a:endParaRPr/>
          </a:p>
        </p:txBody>
      </p:sp>
      <p:sp>
        <p:nvSpPr>
          <p:cNvPr id="94" name="Google Shape;94;p18"/>
          <p:cNvSpPr txBox="1"/>
          <p:nvPr/>
        </p:nvSpPr>
        <p:spPr>
          <a:xfrm>
            <a:off x="1349100" y="1014700"/>
            <a:ext cx="70935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1"/>
                </a:solidFill>
              </a:rPr>
              <a:t>The graph model should be interpretable as a natural language</a:t>
            </a:r>
            <a:endParaRPr sz="1800"/>
          </a:p>
        </p:txBody>
      </p:sp>
      <p:pic>
        <p:nvPicPr>
          <p:cNvPr id="95" name="Google Shape;95;p18"/>
          <p:cNvPicPr preferRelativeResize="0"/>
          <p:nvPr/>
        </p:nvPicPr>
        <p:blipFill>
          <a:blip r:embed="rId3">
            <a:alphaModFix/>
          </a:blip>
          <a:stretch>
            <a:fillRect/>
          </a:stretch>
        </p:blipFill>
        <p:spPr>
          <a:xfrm>
            <a:off x="469175" y="1659700"/>
            <a:ext cx="4270425" cy="3366325"/>
          </a:xfrm>
          <a:prstGeom prst="rect">
            <a:avLst/>
          </a:prstGeom>
          <a:noFill/>
          <a:ln>
            <a:noFill/>
          </a:ln>
        </p:spPr>
      </p:pic>
      <p:sp>
        <p:nvSpPr>
          <p:cNvPr id="96" name="Google Shape;96;p18"/>
          <p:cNvSpPr txBox="1"/>
          <p:nvPr/>
        </p:nvSpPr>
        <p:spPr>
          <a:xfrm>
            <a:off x="5166800" y="1999350"/>
            <a:ext cx="3518700" cy="179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Noun: </a:t>
            </a:r>
            <a:r>
              <a:rPr lang="en"/>
              <a:t>Node label</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Adjective: </a:t>
            </a:r>
            <a:r>
              <a:rPr lang="en"/>
              <a:t>Node property</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Verb: </a:t>
            </a:r>
            <a:r>
              <a:rPr lang="en"/>
              <a:t>Relation label</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Adverb: </a:t>
            </a:r>
            <a:r>
              <a:rPr lang="en"/>
              <a:t>Relation property</a:t>
            </a:r>
            <a:endParaRPr/>
          </a:p>
        </p:txBody>
      </p:sp>
      <p:cxnSp>
        <p:nvCxnSpPr>
          <p:cNvPr id="97" name="Google Shape;97;p18"/>
          <p:cNvCxnSpPr/>
          <p:nvPr/>
        </p:nvCxnSpPr>
        <p:spPr>
          <a:xfrm rot="10800000">
            <a:off x="3984300" y="3540075"/>
            <a:ext cx="967500" cy="3798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8"/>
          <p:cNvSpPr txBox="1"/>
          <p:nvPr/>
        </p:nvSpPr>
        <p:spPr>
          <a:xfrm>
            <a:off x="4937475" y="4586350"/>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Adverb</a:t>
            </a:r>
            <a:endParaRPr/>
          </a:p>
        </p:txBody>
      </p:sp>
      <p:cxnSp>
        <p:nvCxnSpPr>
          <p:cNvPr id="99" name="Google Shape;99;p18"/>
          <p:cNvCxnSpPr/>
          <p:nvPr/>
        </p:nvCxnSpPr>
        <p:spPr>
          <a:xfrm rot="10800000">
            <a:off x="4437675" y="4208450"/>
            <a:ext cx="499800" cy="4782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8"/>
          <p:cNvSpPr txBox="1"/>
          <p:nvPr/>
        </p:nvSpPr>
        <p:spPr>
          <a:xfrm>
            <a:off x="4982375" y="3821425"/>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Verb</a:t>
            </a:r>
            <a:endParaRPr/>
          </a:p>
        </p:txBody>
      </p:sp>
      <p:cxnSp>
        <p:nvCxnSpPr>
          <p:cNvPr id="101" name="Google Shape;101;p18"/>
          <p:cNvCxnSpPr>
            <a:stCxn id="102" idx="1"/>
          </p:cNvCxnSpPr>
          <p:nvPr/>
        </p:nvCxnSpPr>
        <p:spPr>
          <a:xfrm rot="10800000">
            <a:off x="1297125" y="3045725"/>
            <a:ext cx="297300" cy="42990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8"/>
          <p:cNvSpPr txBox="1"/>
          <p:nvPr/>
        </p:nvSpPr>
        <p:spPr>
          <a:xfrm>
            <a:off x="1594425" y="3310775"/>
            <a:ext cx="815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Noun</a:t>
            </a:r>
            <a:endParaRPr/>
          </a:p>
        </p:txBody>
      </p:sp>
      <p:sp>
        <p:nvSpPr>
          <p:cNvPr id="103" name="Google Shape;103;p18"/>
          <p:cNvSpPr txBox="1"/>
          <p:nvPr/>
        </p:nvSpPr>
        <p:spPr>
          <a:xfrm>
            <a:off x="120100" y="3310775"/>
            <a:ext cx="933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Adjective</a:t>
            </a:r>
            <a:endParaRPr/>
          </a:p>
        </p:txBody>
      </p:sp>
      <p:cxnSp>
        <p:nvCxnSpPr>
          <p:cNvPr id="104" name="Google Shape;104;p18"/>
          <p:cNvCxnSpPr/>
          <p:nvPr/>
        </p:nvCxnSpPr>
        <p:spPr>
          <a:xfrm flipH="1" rot="10800000">
            <a:off x="379800" y="2371850"/>
            <a:ext cx="315300" cy="98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Labeled Property Graphs (LPG)</a:t>
            </a:r>
            <a:endParaRPr/>
          </a:p>
        </p:txBody>
      </p:sp>
      <p:pic>
        <p:nvPicPr>
          <p:cNvPr id="110" name="Google Shape;110;p19"/>
          <p:cNvPicPr preferRelativeResize="0"/>
          <p:nvPr/>
        </p:nvPicPr>
        <p:blipFill>
          <a:blip r:embed="rId3">
            <a:alphaModFix/>
          </a:blip>
          <a:stretch>
            <a:fillRect/>
          </a:stretch>
        </p:blipFill>
        <p:spPr>
          <a:xfrm>
            <a:off x="469175" y="1659700"/>
            <a:ext cx="4270425" cy="3366325"/>
          </a:xfrm>
          <a:prstGeom prst="rect">
            <a:avLst/>
          </a:prstGeom>
          <a:noFill/>
          <a:ln>
            <a:noFill/>
          </a:ln>
        </p:spPr>
      </p:pic>
      <p:sp>
        <p:nvSpPr>
          <p:cNvPr id="111" name="Google Shape;111;p19"/>
          <p:cNvSpPr txBox="1"/>
          <p:nvPr/>
        </p:nvSpPr>
        <p:spPr>
          <a:xfrm>
            <a:off x="4865475" y="1659700"/>
            <a:ext cx="3869100" cy="257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Person named ‘Dan’ born in 1975 is MARRIED since 2005-02-14 to Person named ‘Ann’ born in 1977</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Person named ‘Ann’ born in 1977 OWNS a Location Residence with postal code: 2839</a:t>
            </a:r>
            <a:br>
              <a:rPr lang="en"/>
            </a:br>
            <a:endParaRPr/>
          </a:p>
        </p:txBody>
      </p:sp>
      <p:cxnSp>
        <p:nvCxnSpPr>
          <p:cNvPr id="112" name="Google Shape;112;p19"/>
          <p:cNvCxnSpPr/>
          <p:nvPr/>
        </p:nvCxnSpPr>
        <p:spPr>
          <a:xfrm rot="10800000">
            <a:off x="3984300" y="3540075"/>
            <a:ext cx="967500" cy="3798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9"/>
          <p:cNvSpPr txBox="1"/>
          <p:nvPr/>
        </p:nvSpPr>
        <p:spPr>
          <a:xfrm>
            <a:off x="4937475" y="4586350"/>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Adverb</a:t>
            </a:r>
            <a:endParaRPr/>
          </a:p>
        </p:txBody>
      </p:sp>
      <p:cxnSp>
        <p:nvCxnSpPr>
          <p:cNvPr id="114" name="Google Shape;114;p19"/>
          <p:cNvCxnSpPr/>
          <p:nvPr/>
        </p:nvCxnSpPr>
        <p:spPr>
          <a:xfrm rot="10800000">
            <a:off x="4437675" y="4208450"/>
            <a:ext cx="499800" cy="4782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9"/>
          <p:cNvSpPr txBox="1"/>
          <p:nvPr/>
        </p:nvSpPr>
        <p:spPr>
          <a:xfrm>
            <a:off x="4982375" y="3821425"/>
            <a:ext cx="9675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Verb</a:t>
            </a:r>
            <a:endParaRPr/>
          </a:p>
        </p:txBody>
      </p:sp>
      <p:cxnSp>
        <p:nvCxnSpPr>
          <p:cNvPr id="116" name="Google Shape;116;p19"/>
          <p:cNvCxnSpPr>
            <a:stCxn id="117" idx="1"/>
          </p:cNvCxnSpPr>
          <p:nvPr/>
        </p:nvCxnSpPr>
        <p:spPr>
          <a:xfrm rot="10800000">
            <a:off x="1297125" y="3045725"/>
            <a:ext cx="297300" cy="4299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9"/>
          <p:cNvSpPr txBox="1"/>
          <p:nvPr/>
        </p:nvSpPr>
        <p:spPr>
          <a:xfrm>
            <a:off x="1594425" y="3310775"/>
            <a:ext cx="815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Noun</a:t>
            </a:r>
            <a:endParaRPr/>
          </a:p>
        </p:txBody>
      </p:sp>
      <p:sp>
        <p:nvSpPr>
          <p:cNvPr id="118" name="Google Shape;118;p19"/>
          <p:cNvSpPr txBox="1"/>
          <p:nvPr/>
        </p:nvSpPr>
        <p:spPr>
          <a:xfrm>
            <a:off x="120100" y="3310775"/>
            <a:ext cx="9333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Adjective</a:t>
            </a:r>
            <a:endParaRPr/>
          </a:p>
        </p:txBody>
      </p:sp>
      <p:cxnSp>
        <p:nvCxnSpPr>
          <p:cNvPr id="119" name="Google Shape;119;p19"/>
          <p:cNvCxnSpPr/>
          <p:nvPr/>
        </p:nvCxnSpPr>
        <p:spPr>
          <a:xfrm flipH="1" rot="10800000">
            <a:off x="379800" y="2371850"/>
            <a:ext cx="315300" cy="9819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9"/>
          <p:cNvSpPr txBox="1"/>
          <p:nvPr/>
        </p:nvSpPr>
        <p:spPr>
          <a:xfrm>
            <a:off x="1349100" y="1014700"/>
            <a:ext cx="6545100" cy="64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800">
                <a:solidFill>
                  <a:schemeClr val="dk1"/>
                </a:solidFill>
              </a:rPr>
              <a:t>Examples of relation creation.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Cypher Query Language</a:t>
            </a:r>
            <a:endParaRPr/>
          </a:p>
        </p:txBody>
      </p:sp>
      <p:sp>
        <p:nvSpPr>
          <p:cNvPr id="126" name="Google Shape;126;p20"/>
          <p:cNvSpPr txBox="1"/>
          <p:nvPr>
            <p:ph idx="1" type="body"/>
          </p:nvPr>
        </p:nvSpPr>
        <p:spPr>
          <a:xfrm>
            <a:off x="311700" y="1152475"/>
            <a:ext cx="8520600" cy="2066400"/>
          </a:xfrm>
          <a:prstGeom prst="rect">
            <a:avLst/>
          </a:prstGeom>
        </p:spPr>
        <p:txBody>
          <a:bodyPr anchorCtr="0" anchor="t" bIns="91425" lIns="91425" spcFirstLastPara="1" rIns="91425" wrap="square" tIns="91425">
            <a:noAutofit/>
          </a:bodyPr>
          <a:lstStyle/>
          <a:p>
            <a:pPr indent="-374650" lvl="0" marL="457200" rtl="0" algn="l">
              <a:spcBef>
                <a:spcPts val="1200"/>
              </a:spcBef>
              <a:spcAft>
                <a:spcPts val="0"/>
              </a:spcAft>
              <a:buClr>
                <a:schemeClr val="dk1"/>
              </a:buClr>
              <a:buSzPts val="2300"/>
              <a:buChar char="●"/>
            </a:pPr>
            <a:r>
              <a:rPr lang="en" sz="2300">
                <a:solidFill>
                  <a:schemeClr val="dk1"/>
                </a:solidFill>
              </a:rPr>
              <a:t>Cypher is Neo4j’s graph query language (SQL for graphs!).</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Cypher is a declarative query language: it describes what you are interested in, not how it is acquired.</a:t>
            </a:r>
            <a:endParaRPr sz="2300">
              <a:solidFill>
                <a:schemeClr val="dk1"/>
              </a:solidFill>
            </a:endParaRPr>
          </a:p>
          <a:p>
            <a:pPr indent="-374650" lvl="0" marL="457200" rtl="0" algn="l">
              <a:spcBef>
                <a:spcPts val="0"/>
              </a:spcBef>
              <a:spcAft>
                <a:spcPts val="0"/>
              </a:spcAft>
              <a:buClr>
                <a:schemeClr val="dk1"/>
              </a:buClr>
              <a:buSzPts val="2300"/>
              <a:buChar char="●"/>
            </a:pPr>
            <a:r>
              <a:rPr lang="en" sz="2300">
                <a:solidFill>
                  <a:schemeClr val="dk1"/>
                </a:solidFill>
              </a:rPr>
              <a:t>Cypher is meant to be very readable and expressive.</a:t>
            </a:r>
            <a:endParaRPr sz="2300"/>
          </a:p>
        </p:txBody>
      </p:sp>
      <p:sp>
        <p:nvSpPr>
          <p:cNvPr id="127" name="Google Shape;127;p20"/>
          <p:cNvSpPr txBox="1"/>
          <p:nvPr/>
        </p:nvSpPr>
        <p:spPr>
          <a:xfrm>
            <a:off x="446775" y="3218975"/>
            <a:ext cx="8305200" cy="1592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800">
                <a:solidFill>
                  <a:srgbClr val="9C3328"/>
                </a:solidFill>
                <a:latin typeface="Consolas"/>
                <a:ea typeface="Consolas"/>
                <a:cs typeface="Consolas"/>
                <a:sym typeface="Consolas"/>
              </a:rPr>
              <a:t>()</a:t>
            </a:r>
            <a:r>
              <a:rPr lang="en" sz="1800">
                <a:solidFill>
                  <a:srgbClr val="2E383C"/>
                </a:solidFill>
                <a:latin typeface="Consolas"/>
                <a:ea typeface="Consolas"/>
                <a:cs typeface="Consolas"/>
                <a:sym typeface="Consolas"/>
              </a:rPr>
              <a:t>               </a:t>
            </a:r>
            <a:r>
              <a:rPr lang="en" sz="1800">
                <a:solidFill>
                  <a:srgbClr val="75787B"/>
                </a:solidFill>
                <a:latin typeface="Consolas"/>
                <a:ea typeface="Consolas"/>
                <a:cs typeface="Consolas"/>
                <a:sym typeface="Consolas"/>
              </a:rPr>
              <a:t>//anonymous node (no label or variable)</a:t>
            </a:r>
            <a:br>
              <a:rPr lang="en" sz="1800">
                <a:solidFill>
                  <a:srgbClr val="2E383C"/>
                </a:solidFill>
                <a:latin typeface="Consolas"/>
                <a:ea typeface="Consolas"/>
                <a:cs typeface="Consolas"/>
                <a:sym typeface="Consolas"/>
              </a:rPr>
            </a:br>
            <a:r>
              <a:rPr lang="en" sz="1800">
                <a:solidFill>
                  <a:srgbClr val="9C3328"/>
                </a:solidFill>
                <a:latin typeface="Consolas"/>
                <a:ea typeface="Consolas"/>
                <a:cs typeface="Consolas"/>
                <a:sym typeface="Consolas"/>
              </a:rPr>
              <a:t>(</a:t>
            </a:r>
            <a:r>
              <a:rPr lang="en" sz="1800">
                <a:solidFill>
                  <a:srgbClr val="75438A"/>
                </a:solidFill>
                <a:latin typeface="Consolas"/>
                <a:ea typeface="Consolas"/>
                <a:cs typeface="Consolas"/>
                <a:sym typeface="Consolas"/>
              </a:rPr>
              <a:t>p:Person</a:t>
            </a:r>
            <a:r>
              <a:rPr lang="en" sz="1800">
                <a:solidFill>
                  <a:srgbClr val="9C3328"/>
                </a:solidFill>
                <a:latin typeface="Consolas"/>
                <a:ea typeface="Consolas"/>
                <a:cs typeface="Consolas"/>
                <a:sym typeface="Consolas"/>
              </a:rPr>
              <a:t>)</a:t>
            </a:r>
            <a:r>
              <a:rPr lang="en" sz="1800">
                <a:solidFill>
                  <a:srgbClr val="2E383C"/>
                </a:solidFill>
                <a:latin typeface="Consolas"/>
                <a:ea typeface="Consolas"/>
                <a:cs typeface="Consolas"/>
                <a:sym typeface="Consolas"/>
              </a:rPr>
              <a:t>       </a:t>
            </a:r>
            <a:r>
              <a:rPr lang="en" sz="1800">
                <a:solidFill>
                  <a:srgbClr val="75787B"/>
                </a:solidFill>
                <a:latin typeface="Consolas"/>
                <a:ea typeface="Consolas"/>
                <a:cs typeface="Consolas"/>
                <a:sym typeface="Consolas"/>
              </a:rPr>
              <a:t>//using variable p and label Person</a:t>
            </a:r>
            <a:br>
              <a:rPr lang="en" sz="1800">
                <a:solidFill>
                  <a:srgbClr val="2E383C"/>
                </a:solidFill>
                <a:latin typeface="Consolas"/>
                <a:ea typeface="Consolas"/>
                <a:cs typeface="Consolas"/>
                <a:sym typeface="Consolas"/>
              </a:rPr>
            </a:br>
            <a:r>
              <a:rPr lang="en" sz="1800">
                <a:solidFill>
                  <a:srgbClr val="9C3328"/>
                </a:solidFill>
                <a:latin typeface="Consolas"/>
                <a:ea typeface="Consolas"/>
                <a:cs typeface="Consolas"/>
                <a:sym typeface="Consolas"/>
              </a:rPr>
              <a:t>(</a:t>
            </a:r>
            <a:r>
              <a:rPr lang="en" sz="1800">
                <a:solidFill>
                  <a:srgbClr val="047D65"/>
                </a:solidFill>
                <a:latin typeface="Consolas"/>
                <a:ea typeface="Consolas"/>
                <a:cs typeface="Consolas"/>
                <a:sym typeface="Consolas"/>
              </a:rPr>
              <a:t>:Technology</a:t>
            </a:r>
            <a:r>
              <a:rPr lang="en" sz="1800">
                <a:solidFill>
                  <a:srgbClr val="9C3328"/>
                </a:solidFill>
                <a:latin typeface="Consolas"/>
                <a:ea typeface="Consolas"/>
                <a:cs typeface="Consolas"/>
                <a:sym typeface="Consolas"/>
              </a:rPr>
              <a:t>)</a:t>
            </a:r>
            <a:r>
              <a:rPr lang="en" sz="1800">
                <a:solidFill>
                  <a:srgbClr val="2E383C"/>
                </a:solidFill>
                <a:latin typeface="Consolas"/>
                <a:ea typeface="Consolas"/>
                <a:cs typeface="Consolas"/>
                <a:sym typeface="Consolas"/>
              </a:rPr>
              <a:t>    </a:t>
            </a:r>
            <a:r>
              <a:rPr lang="en" sz="1800">
                <a:solidFill>
                  <a:srgbClr val="75787B"/>
                </a:solidFill>
                <a:latin typeface="Consolas"/>
                <a:ea typeface="Consolas"/>
                <a:cs typeface="Consolas"/>
                <a:sym typeface="Consolas"/>
              </a:rPr>
              <a:t>//no variable, label Technology</a:t>
            </a:r>
            <a:br>
              <a:rPr lang="en" sz="1800">
                <a:solidFill>
                  <a:srgbClr val="2E383C"/>
                </a:solidFill>
                <a:latin typeface="Consolas"/>
                <a:ea typeface="Consolas"/>
                <a:cs typeface="Consolas"/>
                <a:sym typeface="Consolas"/>
              </a:rPr>
            </a:br>
            <a:r>
              <a:rPr lang="en" sz="1800">
                <a:solidFill>
                  <a:srgbClr val="9C3328"/>
                </a:solidFill>
                <a:latin typeface="Consolas"/>
                <a:ea typeface="Consolas"/>
                <a:cs typeface="Consolas"/>
                <a:sym typeface="Consolas"/>
              </a:rPr>
              <a:t>(</a:t>
            </a:r>
            <a:r>
              <a:rPr lang="en" sz="1800">
                <a:solidFill>
                  <a:srgbClr val="75438A"/>
                </a:solidFill>
                <a:latin typeface="Consolas"/>
                <a:ea typeface="Consolas"/>
                <a:cs typeface="Consolas"/>
                <a:sym typeface="Consolas"/>
              </a:rPr>
              <a:t>work:Company</a:t>
            </a:r>
            <a:r>
              <a:rPr lang="en" sz="1800">
                <a:solidFill>
                  <a:srgbClr val="9C3328"/>
                </a:solidFill>
                <a:latin typeface="Consolas"/>
                <a:ea typeface="Consolas"/>
                <a:cs typeface="Consolas"/>
                <a:sym typeface="Consolas"/>
              </a:rPr>
              <a:t>)</a:t>
            </a:r>
            <a:r>
              <a:rPr lang="en" sz="1800">
                <a:solidFill>
                  <a:srgbClr val="2E383C"/>
                </a:solidFill>
                <a:latin typeface="Consolas"/>
                <a:ea typeface="Consolas"/>
                <a:cs typeface="Consolas"/>
                <a:sym typeface="Consolas"/>
              </a:rPr>
              <a:t>   </a:t>
            </a:r>
            <a:r>
              <a:rPr lang="en" sz="1800">
                <a:solidFill>
                  <a:srgbClr val="75787B"/>
                </a:solidFill>
                <a:latin typeface="Consolas"/>
                <a:ea typeface="Consolas"/>
                <a:cs typeface="Consolas"/>
                <a:sym typeface="Consolas"/>
              </a:rPr>
              <a:t>//using variable work and label Company</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Cypher: </a:t>
            </a:r>
            <a:r>
              <a:rPr lang="en"/>
              <a:t>Syntax</a:t>
            </a:r>
            <a:endParaRPr/>
          </a:p>
        </p:txBody>
      </p:sp>
      <p:sp>
        <p:nvSpPr>
          <p:cNvPr id="133" name="Google Shape;133;p21"/>
          <p:cNvSpPr txBox="1"/>
          <p:nvPr/>
        </p:nvSpPr>
        <p:spPr>
          <a:xfrm>
            <a:off x="3122129" y="1912425"/>
            <a:ext cx="55371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a:t>
            </a:r>
            <a:r>
              <a:rPr lang="en" sz="2400">
                <a:solidFill>
                  <a:srgbClr val="38761D"/>
                </a:solidFill>
              </a:rPr>
              <a:t>Person</a:t>
            </a:r>
            <a:r>
              <a:rPr lang="en" sz="2400">
                <a:solidFill>
                  <a:schemeClr val="dk1"/>
                </a:solidFill>
              </a:rPr>
              <a:t>) - [:</a:t>
            </a:r>
            <a:r>
              <a:rPr lang="en" sz="2400">
                <a:solidFill>
                  <a:srgbClr val="3D85C6"/>
                </a:solidFill>
              </a:rPr>
              <a:t>MARRIED</a:t>
            </a:r>
            <a:r>
              <a:rPr lang="en" sz="2400">
                <a:solidFill>
                  <a:schemeClr val="dk1"/>
                </a:solidFill>
              </a:rPr>
              <a:t>] -&gt; (:</a:t>
            </a:r>
            <a:r>
              <a:rPr lang="en" sz="2400">
                <a:solidFill>
                  <a:srgbClr val="38761D"/>
                </a:solidFill>
              </a:rPr>
              <a:t>Person</a:t>
            </a:r>
            <a:r>
              <a:rPr lang="en" sz="2400">
                <a:solidFill>
                  <a:schemeClr val="dk1"/>
                </a:solidFill>
              </a:rPr>
              <a:t>)</a:t>
            </a:r>
            <a:endParaRPr sz="2400">
              <a:solidFill>
                <a:schemeClr val="dk1"/>
              </a:solidFill>
            </a:endParaRPr>
          </a:p>
        </p:txBody>
      </p:sp>
      <p:sp>
        <p:nvSpPr>
          <p:cNvPr id="134" name="Google Shape;134;p21"/>
          <p:cNvSpPr txBox="1"/>
          <p:nvPr/>
        </p:nvSpPr>
        <p:spPr>
          <a:xfrm>
            <a:off x="378825" y="1425350"/>
            <a:ext cx="2053200" cy="3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 )    Node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Relation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Property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Label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t>
            </a:r>
            <a:r>
              <a:rPr b="1" lang="en" sz="1800"/>
              <a:t>&gt;    Direction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 //    Comment</a:t>
            </a:r>
            <a:endParaRPr b="1" sz="1800"/>
          </a:p>
        </p:txBody>
      </p:sp>
      <p:sp>
        <p:nvSpPr>
          <p:cNvPr id="135" name="Google Shape;135;p21"/>
          <p:cNvSpPr txBox="1"/>
          <p:nvPr/>
        </p:nvSpPr>
        <p:spPr>
          <a:xfrm>
            <a:off x="3524275" y="3320625"/>
            <a:ext cx="44412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rPr>
              <a:t>Person</a:t>
            </a:r>
            <a:r>
              <a:rPr lang="en" sz="2400">
                <a:solidFill>
                  <a:schemeClr val="dk1"/>
                </a:solidFill>
              </a:rPr>
              <a:t> is </a:t>
            </a:r>
            <a:r>
              <a:rPr lang="en" sz="2400">
                <a:solidFill>
                  <a:srgbClr val="3D85C6"/>
                </a:solidFill>
              </a:rPr>
              <a:t>MARRIED</a:t>
            </a:r>
            <a:r>
              <a:rPr lang="en" sz="2400">
                <a:solidFill>
                  <a:schemeClr val="dk1"/>
                </a:solidFill>
              </a:rPr>
              <a:t> to </a:t>
            </a:r>
            <a:r>
              <a:rPr lang="en" sz="2400">
                <a:solidFill>
                  <a:srgbClr val="38761D"/>
                </a:solidFill>
              </a:rPr>
              <a:t>Person</a:t>
            </a:r>
            <a:endParaRPr sz="2400"/>
          </a:p>
        </p:txBody>
      </p:sp>
      <p:sp>
        <p:nvSpPr>
          <p:cNvPr id="136" name="Google Shape;136;p21"/>
          <p:cNvSpPr txBox="1"/>
          <p:nvPr/>
        </p:nvSpPr>
        <p:spPr>
          <a:xfrm>
            <a:off x="4218700" y="1088250"/>
            <a:ext cx="41052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Basic representation</a:t>
            </a:r>
            <a:endParaRPr sz="2400"/>
          </a:p>
        </p:txBody>
      </p:sp>
      <p:sp>
        <p:nvSpPr>
          <p:cNvPr id="137" name="Google Shape;137;p21"/>
          <p:cNvSpPr txBox="1"/>
          <p:nvPr/>
        </p:nvSpPr>
        <p:spPr>
          <a:xfrm>
            <a:off x="5261125" y="2618775"/>
            <a:ext cx="1077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Cypher</a:t>
            </a:r>
            <a:endParaRPr sz="1800"/>
          </a:p>
        </p:txBody>
      </p:sp>
      <p:sp>
        <p:nvSpPr>
          <p:cNvPr id="138" name="Google Shape;138;p21"/>
          <p:cNvSpPr txBox="1"/>
          <p:nvPr/>
        </p:nvSpPr>
        <p:spPr>
          <a:xfrm>
            <a:off x="5246200" y="3960150"/>
            <a:ext cx="1077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English</a:t>
            </a:r>
            <a:endParaRPr sz="1800"/>
          </a:p>
        </p:txBody>
      </p:sp>
      <p:sp>
        <p:nvSpPr>
          <p:cNvPr id="139" name="Google Shape;139;p21"/>
          <p:cNvSpPr/>
          <p:nvPr/>
        </p:nvSpPr>
        <p:spPr>
          <a:xfrm rot="5400000">
            <a:off x="5540475" y="25875"/>
            <a:ext cx="332100" cy="50061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rot="5400000">
            <a:off x="5500125" y="1666425"/>
            <a:ext cx="332100" cy="43158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