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3"/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f2840ab7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f2840ab7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rule could be defined in form of Horn clauses. These rules can be used to predict missing links.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0595a919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0595a91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Rules might be erroneous and might make incorrect predictions.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rules can be ranked by the ratio of correct versus incorrect predictions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f7191056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f7191056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Rules might be erroneous and might make incorrect predictions.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rules can be ranked by the ratio of correct versus incorrect predictions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f2840ab7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f2840ab7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The confidence of a rule is the fraction of facts predicted by the rule that are indeed true in the KG. </a:t>
            </a:r>
            <a:r>
              <a:rPr lang="en"/>
              <a:t>We have conf(r2) = ⅙,  since all people that are predicted to have siblings by r2  already have siblings in the available graph.  </a:t>
            </a:r>
            <a:r>
              <a:rPr lang="en"/>
              <a:t>c</a:t>
            </a:r>
            <a:r>
              <a:rPr lang="en"/>
              <a:t>onfidence=  hits /(misses+hits).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quality metrics such as actionability, and unexpectedness have been proposed.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f2840ab7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f2840ab7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recorded the number of times you land on each node,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Problem: </a:t>
            </a:r>
            <a:r>
              <a:rPr lang="en"/>
              <a:t>Ignores edge types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f7191056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f7191056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learns to rank graph nodes y relative to a query node x by training a logistic regression to learn weights of path type(rules).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key idea of PRA is to explicitly use paths that connect two entities as features to predict potential relations between them. Here a path is a sequence of relations ⟨r1, r2, · · · , rℓ⟩ that link two entities. , PRA then finds the paths by performing random walks over the graph, recording those starting from h and ending at t with bounded lengths.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Given a specific relation, random walks are first employed to find paths between two entities that have the given relation.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that a set of paths are selected as features, according to some precision-recall measure (Lao et al., 2011), or simply frequency (Gardner et al., 2014).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an entity pair (h, t) and a path π, PRA computes the feature value as a random walk probability p(t|h, π), i.e., the probability of arriving at t given a random walk starting from h and following exactly all relations in π.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Gardner and Mitchell (2015) recently showed that such probabilities offer no discernible benefits. So they just used a binary value to indicate the presence or absence of each path. Similarly, Shi and Weninger (2015) used the frequency of a path as its feature 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walk following a particular edge type sequence can encode certain meaning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 features from different edge type sequences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6656ad5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06656ad5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f7191056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f7191056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Specifically, given a KG, entities and relations are first represented in a low-dimensional vector space, and for each triple, a scoring function is defined to measure its plausibility. Then, the representations of entities and relations (i.e. embeddings) are learned by maximizing the total plausibility of existing facts.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f2840ab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f2840ab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f2840ab7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f2840ab7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f364c7c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f364c7c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f2840ab7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f2840ab7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f2840ab7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f2840ab7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f2840ab7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f2840ab7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f2840ab7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f2840ab7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f2840ab7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f2840ab7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f7191056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f7191056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06656ad5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06656ad5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f2840ab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f2840ab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trains an artificial neural network model for each (head &lt;h&gt;, relation &lt;r&gt;, tail &lt;t&gt;) triplet to minimize the difference between vectors representing h + r and t</a:t>
            </a:r>
            <a:endParaRPr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f719105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f719105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07bbdfe1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07bbdfe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7191056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7191056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07bbdfe1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07bbdfe1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5a88b76d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5a88b76d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f2840ab7d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4f2840ab7d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7191056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7191056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edb7e6469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4edb7e646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4edb7e6469_0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0595a919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0595a919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f2840ab7d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f2840ab7d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595a91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595a91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f7191056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f7191056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5334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5638800" y="4972050"/>
            <a:ext cx="3505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0" y="4972051"/>
            <a:ext cx="21336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5334000" y="4972050"/>
            <a:ext cx="3810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0" y="4972051"/>
            <a:ext cx="21336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5562600" y="4972050"/>
            <a:ext cx="3581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0" y="4972051"/>
            <a:ext cx="21336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0" y="4972051"/>
            <a:ext cx="21336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1" sz="3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5029200" y="4972050"/>
            <a:ext cx="4114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0" y="4972051"/>
            <a:ext cx="21336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79" name="Google Shape;79;p19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80" name="Google Shape;80;p19"/>
          <p:cNvSpPr txBox="1"/>
          <p:nvPr>
            <p:ph idx="11" type="ftr"/>
          </p:nvPr>
        </p:nvSpPr>
        <p:spPr>
          <a:xfrm>
            <a:off x="5410200" y="4914900"/>
            <a:ext cx="3733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0" y="4972051"/>
            <a:ext cx="21336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type="tx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5867400" y="4972050"/>
            <a:ext cx="3276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0" y="4972051"/>
            <a:ext cx="21336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ctrTitle"/>
          </p:nvPr>
        </p:nvSpPr>
        <p:spPr>
          <a:xfrm>
            <a:off x="311700" y="7320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1C4587"/>
                </a:solidFill>
              </a:rPr>
              <a:t>Building &amp; Mining Knowledge Graphs</a:t>
            </a:r>
            <a:endParaRPr b="1" sz="3600"/>
          </a:p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311700" y="3198588"/>
            <a:ext cx="8520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Remzi Celebi</a:t>
            </a:r>
            <a:endParaRPr sz="2400"/>
          </a:p>
        </p:txBody>
      </p:sp>
      <p:sp>
        <p:nvSpPr>
          <p:cNvPr id="91" name="Google Shape;91;p21"/>
          <p:cNvSpPr txBox="1"/>
          <p:nvPr/>
        </p:nvSpPr>
        <p:spPr>
          <a:xfrm>
            <a:off x="3718950" y="1524650"/>
            <a:ext cx="1706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</a:t>
            </a:r>
            <a:r>
              <a:rPr lang="en" sz="2400"/>
              <a:t>KEN4256)</a:t>
            </a:r>
            <a:endParaRPr sz="2400"/>
          </a:p>
        </p:txBody>
      </p:sp>
      <p:pic>
        <p:nvPicPr>
          <p:cNvPr id="92" name="Google Shape;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00" y="4152875"/>
            <a:ext cx="2631759" cy="8507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1"/>
          <p:cNvSpPr txBox="1"/>
          <p:nvPr/>
        </p:nvSpPr>
        <p:spPr>
          <a:xfrm>
            <a:off x="1782150" y="2367325"/>
            <a:ext cx="5579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Lecture 4: Knowledge graph completion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Rules</a:t>
            </a:r>
            <a:endParaRPr/>
          </a:p>
        </p:txBody>
      </p:sp>
      <p:sp>
        <p:nvSpPr>
          <p:cNvPr id="158" name="Google Shape;158;p30"/>
          <p:cNvSpPr/>
          <p:nvPr/>
        </p:nvSpPr>
        <p:spPr>
          <a:xfrm>
            <a:off x="929150" y="1437975"/>
            <a:ext cx="1006500" cy="453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  <p:sp>
        <p:nvSpPr>
          <p:cNvPr id="159" name="Google Shape;159;p30"/>
          <p:cNvSpPr/>
          <p:nvPr/>
        </p:nvSpPr>
        <p:spPr>
          <a:xfrm>
            <a:off x="3647775" y="1302800"/>
            <a:ext cx="1006500" cy="453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Mary</a:t>
            </a:r>
            <a:endParaRPr/>
          </a:p>
        </p:txBody>
      </p:sp>
      <p:sp>
        <p:nvSpPr>
          <p:cNvPr id="160" name="Google Shape;160;p30"/>
          <p:cNvSpPr/>
          <p:nvPr/>
        </p:nvSpPr>
        <p:spPr>
          <a:xfrm>
            <a:off x="3324525" y="2992725"/>
            <a:ext cx="1006500" cy="453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  <p:cxnSp>
        <p:nvCxnSpPr>
          <p:cNvPr id="161" name="Google Shape;161;p30"/>
          <p:cNvCxnSpPr>
            <a:stCxn id="158" idx="3"/>
            <a:endCxn id="159" idx="1"/>
          </p:cNvCxnSpPr>
          <p:nvPr/>
        </p:nvCxnSpPr>
        <p:spPr>
          <a:xfrm flipH="1" rot="10800000">
            <a:off x="1935650" y="1529475"/>
            <a:ext cx="1712100" cy="13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30"/>
          <p:cNvSpPr txBox="1"/>
          <p:nvPr/>
        </p:nvSpPr>
        <p:spPr>
          <a:xfrm>
            <a:off x="2198775" y="1203200"/>
            <a:ext cx="14490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hasChild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5309425" y="1020675"/>
            <a:ext cx="3652500" cy="85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hasParent(X, Y )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∧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hasChild(Y, Z) ⇒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hasSibling(X, Z)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30"/>
          <p:cNvCxnSpPr>
            <a:stCxn id="160" idx="1"/>
            <a:endCxn id="158" idx="2"/>
          </p:cNvCxnSpPr>
          <p:nvPr/>
        </p:nvCxnSpPr>
        <p:spPr>
          <a:xfrm rot="10800000">
            <a:off x="1432425" y="1891725"/>
            <a:ext cx="1892100" cy="132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30"/>
          <p:cNvSpPr txBox="1"/>
          <p:nvPr/>
        </p:nvSpPr>
        <p:spPr>
          <a:xfrm>
            <a:off x="1599000" y="2439525"/>
            <a:ext cx="14490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hasParent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30"/>
          <p:cNvCxnSpPr>
            <a:stCxn id="160" idx="0"/>
            <a:endCxn id="159" idx="2"/>
          </p:cNvCxnSpPr>
          <p:nvPr/>
        </p:nvCxnSpPr>
        <p:spPr>
          <a:xfrm flipH="1" rot="10800000">
            <a:off x="3827775" y="1756425"/>
            <a:ext cx="323400" cy="123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7" name="Google Shape;167;p30"/>
          <p:cNvSpPr txBox="1"/>
          <p:nvPr/>
        </p:nvSpPr>
        <p:spPr>
          <a:xfrm>
            <a:off x="3974700" y="2201800"/>
            <a:ext cx="1006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hasSibling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5396675" y="2588925"/>
            <a:ext cx="3652500" cy="20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INSERT {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?x :hasSibling ?z 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WHERE{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?x :hasParent ?y 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?y :hasChild ?z 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5420025" y="2179075"/>
            <a:ext cx="30750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Rule as SPARQL Statement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Mining/Learning 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556200" y="3812150"/>
            <a:ext cx="8031600" cy="744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/>
              <a:t>Horn Rule:</a:t>
            </a:r>
            <a:endParaRPr sz="18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/>
              <a:t>playsForTeam(x, y) ∧ inLeague(y, z)  ⇒ playsInLeague(x,z)</a:t>
            </a:r>
            <a:endParaRPr sz="18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177925" y="751101"/>
            <a:ext cx="8229600" cy="885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 Inductive Logic Programming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/>
              <a:t>Learn a set of first-order Horn clauses </a:t>
            </a:r>
            <a:r>
              <a:rPr b="1" lang="en"/>
              <a:t>(FOIL, 1993)</a:t>
            </a:r>
            <a:endParaRPr b="1"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 txBox="1"/>
          <p:nvPr/>
        </p:nvSpPr>
        <p:spPr>
          <a:xfrm>
            <a:off x="434650" y="4699150"/>
            <a:ext cx="6695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 FOIL: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. Quinlan, J. R., &amp; Cameron-Jones, R. M., ECML, page 3-20, 1993</a:t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695125" y="1860750"/>
            <a:ext cx="912000" cy="453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Lionel Messi</a:t>
            </a:r>
            <a:endParaRPr b="1"/>
          </a:p>
        </p:txBody>
      </p:sp>
      <p:sp>
        <p:nvSpPr>
          <p:cNvPr id="179" name="Google Shape;179;p31"/>
          <p:cNvSpPr/>
          <p:nvPr/>
        </p:nvSpPr>
        <p:spPr>
          <a:xfrm>
            <a:off x="3038500" y="1860755"/>
            <a:ext cx="1488000" cy="453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Barcelona F.C.</a:t>
            </a:r>
            <a:endParaRPr/>
          </a:p>
        </p:txBody>
      </p:sp>
      <p:sp>
        <p:nvSpPr>
          <p:cNvPr id="180" name="Google Shape;180;p31"/>
          <p:cNvSpPr txBox="1"/>
          <p:nvPr/>
        </p:nvSpPr>
        <p:spPr>
          <a:xfrm>
            <a:off x="1744000" y="2023550"/>
            <a:ext cx="1231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playsForTeam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31"/>
          <p:cNvCxnSpPr>
            <a:stCxn id="178" idx="3"/>
            <a:endCxn id="179" idx="1"/>
          </p:cNvCxnSpPr>
          <p:nvPr/>
        </p:nvCxnSpPr>
        <p:spPr>
          <a:xfrm>
            <a:off x="1607125" y="2087550"/>
            <a:ext cx="1431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31"/>
          <p:cNvSpPr/>
          <p:nvPr/>
        </p:nvSpPr>
        <p:spPr>
          <a:xfrm>
            <a:off x="632725" y="2941125"/>
            <a:ext cx="1071600" cy="453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ohamed Salah</a:t>
            </a:r>
            <a:endParaRPr/>
          </a:p>
        </p:txBody>
      </p:sp>
      <p:sp>
        <p:nvSpPr>
          <p:cNvPr id="183" name="Google Shape;183;p31"/>
          <p:cNvSpPr/>
          <p:nvPr/>
        </p:nvSpPr>
        <p:spPr>
          <a:xfrm>
            <a:off x="3086100" y="2941125"/>
            <a:ext cx="1488000" cy="453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Liverpool F.C.</a:t>
            </a:r>
            <a:endParaRPr/>
          </a:p>
        </p:txBody>
      </p:sp>
      <p:sp>
        <p:nvSpPr>
          <p:cNvPr id="184" name="Google Shape;184;p31"/>
          <p:cNvSpPr txBox="1"/>
          <p:nvPr/>
        </p:nvSpPr>
        <p:spPr>
          <a:xfrm>
            <a:off x="1940550" y="3086425"/>
            <a:ext cx="1231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playsForTeam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31"/>
          <p:cNvCxnSpPr/>
          <p:nvPr/>
        </p:nvCxnSpPr>
        <p:spPr>
          <a:xfrm flipH="1" rot="10800000">
            <a:off x="1704300" y="3164475"/>
            <a:ext cx="1381800" cy="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31"/>
          <p:cNvSpPr/>
          <p:nvPr/>
        </p:nvSpPr>
        <p:spPr>
          <a:xfrm>
            <a:off x="5957875" y="1860750"/>
            <a:ext cx="822300" cy="453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Liga</a:t>
            </a: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5888575" y="2962300"/>
            <a:ext cx="1071600" cy="453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remier League</a:t>
            </a:r>
            <a:endParaRPr/>
          </a:p>
        </p:txBody>
      </p:sp>
      <p:sp>
        <p:nvSpPr>
          <p:cNvPr id="188" name="Google Shape;188;p31"/>
          <p:cNvSpPr txBox="1"/>
          <p:nvPr/>
        </p:nvSpPr>
        <p:spPr>
          <a:xfrm>
            <a:off x="4659437" y="1760975"/>
            <a:ext cx="11655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nLeague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31"/>
          <p:cNvCxnSpPr>
            <a:stCxn id="179" idx="3"/>
            <a:endCxn id="186" idx="1"/>
          </p:cNvCxnSpPr>
          <p:nvPr/>
        </p:nvCxnSpPr>
        <p:spPr>
          <a:xfrm>
            <a:off x="4526500" y="2087555"/>
            <a:ext cx="1431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31"/>
          <p:cNvSpPr txBox="1"/>
          <p:nvPr/>
        </p:nvSpPr>
        <p:spPr>
          <a:xfrm>
            <a:off x="4726950" y="2799125"/>
            <a:ext cx="12069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nLeague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31"/>
          <p:cNvCxnSpPr>
            <a:stCxn id="183" idx="3"/>
            <a:endCxn id="187" idx="1"/>
          </p:cNvCxnSpPr>
          <p:nvPr/>
        </p:nvCxnSpPr>
        <p:spPr>
          <a:xfrm>
            <a:off x="4574100" y="3167925"/>
            <a:ext cx="1314600" cy="2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Mining/Learning 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556200" y="3812150"/>
            <a:ext cx="6631500" cy="7440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/>
              <a:t>Horn Rule:</a:t>
            </a:r>
            <a:endParaRPr sz="18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playsForTeam(x, y) ∧ inLeague(y, z)  ⇒ playsInLeague(x,z)</a:t>
            </a:r>
            <a:endParaRPr sz="18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2"/>
          <p:cNvSpPr txBox="1"/>
          <p:nvPr/>
        </p:nvSpPr>
        <p:spPr>
          <a:xfrm>
            <a:off x="6939475" y="1139750"/>
            <a:ext cx="2363400" cy="20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Drawbacks: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robust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scalable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177925" y="751101"/>
            <a:ext cx="8229600" cy="885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 Inductive Logic Programming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/>
              <a:t>Learn a set of first-order Horn </a:t>
            </a:r>
            <a:r>
              <a:rPr lang="en"/>
              <a:t>clauses </a:t>
            </a:r>
            <a:r>
              <a:rPr b="1" lang="en"/>
              <a:t>(FOIL, 1993)</a:t>
            </a:r>
            <a:endParaRPr b="1"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/>
        </p:nvSpPr>
        <p:spPr>
          <a:xfrm>
            <a:off x="434650" y="4699150"/>
            <a:ext cx="6695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 FOIL: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.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Quinlan, J. R., &amp; Cameron-Jones, R. M.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, ECML, page 3-20, 1993</a:t>
            </a:r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695125" y="1860750"/>
            <a:ext cx="912000" cy="453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Lionel Messi</a:t>
            </a:r>
            <a:endParaRPr b="1"/>
          </a:p>
        </p:txBody>
      </p:sp>
      <p:sp>
        <p:nvSpPr>
          <p:cNvPr id="202" name="Google Shape;202;p32"/>
          <p:cNvSpPr/>
          <p:nvPr/>
        </p:nvSpPr>
        <p:spPr>
          <a:xfrm>
            <a:off x="3038500" y="1860755"/>
            <a:ext cx="1488000" cy="453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Barcelona F.C.</a:t>
            </a:r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1744000" y="2023550"/>
            <a:ext cx="1231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playsForTeam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32"/>
          <p:cNvCxnSpPr>
            <a:stCxn id="201" idx="3"/>
            <a:endCxn id="202" idx="1"/>
          </p:cNvCxnSpPr>
          <p:nvPr/>
        </p:nvCxnSpPr>
        <p:spPr>
          <a:xfrm>
            <a:off x="1607125" y="2087550"/>
            <a:ext cx="1431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32"/>
          <p:cNvSpPr/>
          <p:nvPr/>
        </p:nvSpPr>
        <p:spPr>
          <a:xfrm>
            <a:off x="632725" y="2941125"/>
            <a:ext cx="1071600" cy="453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Mohamed Salah</a:t>
            </a:r>
            <a:endParaRPr/>
          </a:p>
        </p:txBody>
      </p:sp>
      <p:sp>
        <p:nvSpPr>
          <p:cNvPr id="206" name="Google Shape;206;p32"/>
          <p:cNvSpPr/>
          <p:nvPr/>
        </p:nvSpPr>
        <p:spPr>
          <a:xfrm>
            <a:off x="3086100" y="2941125"/>
            <a:ext cx="1488000" cy="453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Liverpool F.C.</a:t>
            </a:r>
            <a:endParaRPr/>
          </a:p>
        </p:txBody>
      </p:sp>
      <p:sp>
        <p:nvSpPr>
          <p:cNvPr id="207" name="Google Shape;207;p32"/>
          <p:cNvSpPr txBox="1"/>
          <p:nvPr/>
        </p:nvSpPr>
        <p:spPr>
          <a:xfrm>
            <a:off x="1940550" y="3086425"/>
            <a:ext cx="1231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playsForTeam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32"/>
          <p:cNvCxnSpPr/>
          <p:nvPr/>
        </p:nvCxnSpPr>
        <p:spPr>
          <a:xfrm flipH="1" rot="10800000">
            <a:off x="1704300" y="3164475"/>
            <a:ext cx="1381800" cy="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32"/>
          <p:cNvSpPr/>
          <p:nvPr/>
        </p:nvSpPr>
        <p:spPr>
          <a:xfrm>
            <a:off x="5888575" y="1636700"/>
            <a:ext cx="822300" cy="453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Liga</a:t>
            </a:r>
            <a:endParaRPr/>
          </a:p>
        </p:txBody>
      </p:sp>
      <p:sp>
        <p:nvSpPr>
          <p:cNvPr id="210" name="Google Shape;210;p32"/>
          <p:cNvSpPr/>
          <p:nvPr/>
        </p:nvSpPr>
        <p:spPr>
          <a:xfrm>
            <a:off x="5992500" y="3167925"/>
            <a:ext cx="1071600" cy="453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Premier League</a:t>
            </a:r>
            <a:endParaRPr/>
          </a:p>
        </p:txBody>
      </p:sp>
      <p:sp>
        <p:nvSpPr>
          <p:cNvPr id="211" name="Google Shape;211;p32"/>
          <p:cNvSpPr/>
          <p:nvPr/>
        </p:nvSpPr>
        <p:spPr>
          <a:xfrm>
            <a:off x="5926175" y="2402313"/>
            <a:ext cx="1601400" cy="453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Champions League</a:t>
            </a:r>
            <a:endParaRPr/>
          </a:p>
        </p:txBody>
      </p:sp>
      <p:sp>
        <p:nvSpPr>
          <p:cNvPr id="212" name="Google Shape;212;p32"/>
          <p:cNvSpPr txBox="1"/>
          <p:nvPr/>
        </p:nvSpPr>
        <p:spPr>
          <a:xfrm>
            <a:off x="4544200" y="1672675"/>
            <a:ext cx="11655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inLeague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32"/>
          <p:cNvCxnSpPr>
            <a:stCxn id="202" idx="3"/>
            <a:endCxn id="209" idx="1"/>
          </p:cNvCxnSpPr>
          <p:nvPr/>
        </p:nvCxnSpPr>
        <p:spPr>
          <a:xfrm flipH="1" rot="10800000">
            <a:off x="4526500" y="1863455"/>
            <a:ext cx="1362000" cy="22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2"/>
          <p:cNvSpPr txBox="1"/>
          <p:nvPr/>
        </p:nvSpPr>
        <p:spPr>
          <a:xfrm>
            <a:off x="4766687" y="3267650"/>
            <a:ext cx="12318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inLeague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32"/>
          <p:cNvCxnSpPr>
            <a:stCxn id="206" idx="3"/>
          </p:cNvCxnSpPr>
          <p:nvPr/>
        </p:nvCxnSpPr>
        <p:spPr>
          <a:xfrm>
            <a:off x="4574100" y="3167925"/>
            <a:ext cx="1418400" cy="23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2"/>
          <p:cNvCxnSpPr>
            <a:stCxn id="206" idx="3"/>
            <a:endCxn id="211" idx="1"/>
          </p:cNvCxnSpPr>
          <p:nvPr/>
        </p:nvCxnSpPr>
        <p:spPr>
          <a:xfrm flipH="1" rot="10800000">
            <a:off x="4574100" y="2629125"/>
            <a:ext cx="1352100" cy="53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32"/>
          <p:cNvCxnSpPr>
            <a:stCxn id="202" idx="3"/>
            <a:endCxn id="211" idx="1"/>
          </p:cNvCxnSpPr>
          <p:nvPr/>
        </p:nvCxnSpPr>
        <p:spPr>
          <a:xfrm>
            <a:off x="4526500" y="2087555"/>
            <a:ext cx="1399800" cy="54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32"/>
          <p:cNvSpPr txBox="1"/>
          <p:nvPr/>
        </p:nvSpPr>
        <p:spPr>
          <a:xfrm rot="1374140">
            <a:off x="4494504" y="2212952"/>
            <a:ext cx="1165583" cy="378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inLeague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 rot="-1466051">
            <a:off x="4821807" y="2738385"/>
            <a:ext cx="1165484" cy="3788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inLeague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7686550" y="3807875"/>
            <a:ext cx="1217700" cy="74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will make predictions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32"/>
          <p:cNvCxnSpPr>
            <a:stCxn id="220" idx="1"/>
            <a:endCxn id="197" idx="3"/>
          </p:cNvCxnSpPr>
          <p:nvPr/>
        </p:nvCxnSpPr>
        <p:spPr>
          <a:xfrm flipH="1">
            <a:off x="7187650" y="4179875"/>
            <a:ext cx="4989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Mining/Learning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236375" y="87450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/>
              <a:t>Association Rule Mining </a:t>
            </a:r>
            <a:endParaRPr b="1"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–"/>
            </a:pPr>
            <a:r>
              <a:rPr lang="en"/>
              <a:t>the discovery of frequent patterns in a data set and the subsequent transformation of these patterns into rules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3"/>
          <p:cNvPicPr preferRelativeResize="0"/>
          <p:nvPr/>
        </p:nvPicPr>
        <p:blipFill rotWithShape="1">
          <a:blip r:embed="rId3">
            <a:alphaModFix/>
          </a:blip>
          <a:srcRect b="0" l="0" r="0" t="9828"/>
          <a:stretch/>
        </p:blipFill>
        <p:spPr>
          <a:xfrm>
            <a:off x="592725" y="2043949"/>
            <a:ext cx="6422025" cy="205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900" y="4145025"/>
            <a:ext cx="5550904" cy="6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/>
        </p:nvSpPr>
        <p:spPr>
          <a:xfrm>
            <a:off x="7192200" y="2562225"/>
            <a:ext cx="1860900" cy="110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confidence under the Partial Completeness Assumption (PCA)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hits /(misses+hits)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7171200" y="4068825"/>
            <a:ext cx="166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conf(r1) = </a:t>
            </a: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2/4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7171200" y="4397225"/>
            <a:ext cx="166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conf(r2) = 1/6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33"/>
          <p:cNvCxnSpPr>
            <a:stCxn id="230" idx="2"/>
            <a:endCxn id="231" idx="0"/>
          </p:cNvCxnSpPr>
          <p:nvPr/>
        </p:nvCxnSpPr>
        <p:spPr>
          <a:xfrm flipH="1">
            <a:off x="8005950" y="3664425"/>
            <a:ext cx="11670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3"/>
          <p:cNvSpPr txBox="1"/>
          <p:nvPr/>
        </p:nvSpPr>
        <p:spPr>
          <a:xfrm>
            <a:off x="305225" y="4813113"/>
            <a:ext cx="8748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Completeness-aware rule learning from knowledge graphs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.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Tanon, Thomas Pellissier, et al.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, 2017.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Walk with Restart</a:t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457200" y="895350"/>
            <a:ext cx="8229600" cy="116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30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" sz="2100"/>
              <a:t>Imagine a network, and starting at a specific node, you follow the edges randomly.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" sz="2100"/>
              <a:t>But with some probability, you “jump” back to the  node (restart!). </a:t>
            </a:r>
            <a:endParaRPr sz="21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300" y="1935751"/>
            <a:ext cx="4452390" cy="299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4"/>
          <p:cNvCxnSpPr>
            <a:stCxn id="243" idx="0"/>
          </p:cNvCxnSpPr>
          <p:nvPr/>
        </p:nvCxnSpPr>
        <p:spPr>
          <a:xfrm flipH="1" rot="10800000">
            <a:off x="4323675" y="3539650"/>
            <a:ext cx="2337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34"/>
          <p:cNvSpPr/>
          <p:nvPr/>
        </p:nvSpPr>
        <p:spPr>
          <a:xfrm>
            <a:off x="3991875" y="4214350"/>
            <a:ext cx="663600" cy="28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6028775" y="2241175"/>
            <a:ext cx="30144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If you keep doing the random walk, you will obtain a ranking of other nodes with respect to the start node.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4168600" y="2117900"/>
            <a:ext cx="549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0.8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5004550" y="2718525"/>
            <a:ext cx="549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0.6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3178000" y="2422700"/>
            <a:ext cx="549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0.7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1958800" y="2346500"/>
            <a:ext cx="549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0.3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4"/>
          <p:cNvSpPr txBox="1"/>
          <p:nvPr/>
        </p:nvSpPr>
        <p:spPr>
          <a:xfrm>
            <a:off x="1806400" y="3641900"/>
            <a:ext cx="549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0.2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4"/>
          <p:cNvSpPr txBox="1"/>
          <p:nvPr/>
        </p:nvSpPr>
        <p:spPr>
          <a:xfrm>
            <a:off x="2339800" y="3032300"/>
            <a:ext cx="549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0.8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4"/>
          <p:cNvSpPr txBox="1"/>
          <p:nvPr/>
        </p:nvSpPr>
        <p:spPr>
          <a:xfrm>
            <a:off x="2949400" y="4022900"/>
            <a:ext cx="549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0.1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4"/>
          <p:cNvSpPr txBox="1"/>
          <p:nvPr/>
        </p:nvSpPr>
        <p:spPr>
          <a:xfrm>
            <a:off x="5083000" y="3870500"/>
            <a:ext cx="461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0.4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4"/>
          <p:cNvSpPr txBox="1"/>
          <p:nvPr/>
        </p:nvSpPr>
        <p:spPr>
          <a:xfrm>
            <a:off x="3711400" y="3718100"/>
            <a:ext cx="549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0.8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4"/>
          <p:cNvSpPr txBox="1"/>
          <p:nvPr/>
        </p:nvSpPr>
        <p:spPr>
          <a:xfrm>
            <a:off x="210175" y="4100100"/>
            <a:ext cx="25221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Ignores edge types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0000"/>
                </a:solidFill>
              </a:rPr>
              <a:t>not </a:t>
            </a:r>
            <a:r>
              <a:rPr b="1" lang="en" sz="2000">
                <a:solidFill>
                  <a:srgbClr val="FF0000"/>
                </a:solidFill>
              </a:rPr>
              <a:t>interpretable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255" name="Google Shape;255;p34"/>
          <p:cNvSpPr txBox="1"/>
          <p:nvPr/>
        </p:nvSpPr>
        <p:spPr>
          <a:xfrm>
            <a:off x="6105825" y="3783100"/>
            <a:ext cx="17808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likelihood of forming a link from the start node.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Google Shape;256;p34"/>
          <p:cNvCxnSpPr>
            <a:stCxn id="255" idx="1"/>
            <a:endCxn id="252" idx="3"/>
          </p:cNvCxnSpPr>
          <p:nvPr/>
        </p:nvCxnSpPr>
        <p:spPr>
          <a:xfrm rot="10800000">
            <a:off x="5544525" y="4014250"/>
            <a:ext cx="561300" cy="1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381000" y="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Based Approaches</a:t>
            </a:r>
            <a:endParaRPr/>
          </a:p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307500" y="794125"/>
            <a:ext cx="3941400" cy="790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Path Ranking Algorithm (</a:t>
            </a:r>
            <a:r>
              <a:rPr lang="en"/>
              <a:t>PRA</a:t>
            </a:r>
            <a:r>
              <a:rPr lang="en"/>
              <a:t>)  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5"/>
          <p:cNvSpPr txBox="1"/>
          <p:nvPr/>
        </p:nvSpPr>
        <p:spPr>
          <a:xfrm>
            <a:off x="425" y="4490400"/>
            <a:ext cx="54135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 Relational retrieval using a combination of path-constrained random walks,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Ni Lao and William W. Cohen.,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2010.</a:t>
            </a: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00" y="1544375"/>
            <a:ext cx="4917825" cy="274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35"/>
          <p:cNvCxnSpPr/>
          <p:nvPr/>
        </p:nvCxnSpPr>
        <p:spPr>
          <a:xfrm flipH="1">
            <a:off x="5539800" y="1620575"/>
            <a:ext cx="1800" cy="14799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35"/>
          <p:cNvCxnSpPr/>
          <p:nvPr/>
        </p:nvCxnSpPr>
        <p:spPr>
          <a:xfrm>
            <a:off x="5613150" y="1392975"/>
            <a:ext cx="1531200" cy="105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35"/>
          <p:cNvSpPr txBox="1"/>
          <p:nvPr/>
        </p:nvSpPr>
        <p:spPr>
          <a:xfrm>
            <a:off x="5474875" y="1065025"/>
            <a:ext cx="2351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Paths as features</a:t>
            </a:r>
            <a:endParaRPr/>
          </a:p>
        </p:txBody>
      </p:sp>
      <p:sp>
        <p:nvSpPr>
          <p:cNvPr id="268" name="Google Shape;268;p35"/>
          <p:cNvSpPr txBox="1"/>
          <p:nvPr/>
        </p:nvSpPr>
        <p:spPr>
          <a:xfrm rot="-5400000">
            <a:off x="4677338" y="1990475"/>
            <a:ext cx="12642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pairs</a:t>
            </a:r>
            <a:endParaRPr/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0125" y="1482725"/>
            <a:ext cx="2095500" cy="1619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p35"/>
          <p:cNvGrpSpPr/>
          <p:nvPr/>
        </p:nvGrpSpPr>
        <p:grpSpPr>
          <a:xfrm>
            <a:off x="5205199" y="1895825"/>
            <a:ext cx="3982784" cy="3117597"/>
            <a:chOff x="4366999" y="1895825"/>
            <a:chExt cx="3982784" cy="3117597"/>
          </a:xfrm>
        </p:grpSpPr>
        <p:grpSp>
          <p:nvGrpSpPr>
            <p:cNvPr id="271" name="Google Shape;271;p35"/>
            <p:cNvGrpSpPr/>
            <p:nvPr/>
          </p:nvGrpSpPr>
          <p:grpSpPr>
            <a:xfrm>
              <a:off x="4366999" y="3105025"/>
              <a:ext cx="3982784" cy="1908397"/>
              <a:chOff x="1327895" y="1265566"/>
              <a:chExt cx="6507817" cy="3118296"/>
            </a:xfrm>
          </p:grpSpPr>
          <p:pic>
            <p:nvPicPr>
              <p:cNvPr id="272" name="Google Shape;272;p3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327895" y="2693058"/>
                <a:ext cx="5608090" cy="9156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3" name="Google Shape;273;p35"/>
              <p:cNvSpPr txBox="1"/>
              <p:nvPr/>
            </p:nvSpPr>
            <p:spPr>
              <a:xfrm>
                <a:off x="1375568" y="3608663"/>
                <a:ext cx="6233400" cy="77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595959"/>
                    </a:solidFill>
                  </a:rPr>
                  <a:t>Set of typed paths (sequence of typed edges)</a:t>
                </a:r>
                <a:endParaRPr>
                  <a:solidFill>
                    <a:srgbClr val="595959"/>
                  </a:solidFill>
                </a:endParaRPr>
              </a:p>
            </p:txBody>
          </p:sp>
          <p:cxnSp>
            <p:nvCxnSpPr>
              <p:cNvPr id="274" name="Google Shape;274;p35"/>
              <p:cNvCxnSpPr/>
              <p:nvPr/>
            </p:nvCxnSpPr>
            <p:spPr>
              <a:xfrm rot="10800000">
                <a:off x="4072596" y="3536501"/>
                <a:ext cx="49500" cy="296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95D4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75" name="Google Shape;275;p35"/>
              <p:cNvSpPr txBox="1"/>
              <p:nvPr/>
            </p:nvSpPr>
            <p:spPr>
              <a:xfrm>
                <a:off x="3832512" y="1265566"/>
                <a:ext cx="4003200" cy="115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595959"/>
                    </a:solidFill>
                  </a:rPr>
                  <a:t>Probability of following a particular typed path as a </a:t>
                </a:r>
                <a:r>
                  <a:rPr b="1" lang="en">
                    <a:solidFill>
                      <a:srgbClr val="595959"/>
                    </a:solidFill>
                  </a:rPr>
                  <a:t>feature (by random walks)</a:t>
                </a:r>
                <a:endParaRPr b="1">
                  <a:solidFill>
                    <a:srgbClr val="595959"/>
                  </a:solidFill>
                </a:endParaRPr>
              </a:p>
            </p:txBody>
          </p:sp>
        </p:grpSp>
        <p:sp>
          <p:nvSpPr>
            <p:cNvPr id="276" name="Google Shape;276;p35"/>
            <p:cNvSpPr/>
            <p:nvPr/>
          </p:nvSpPr>
          <p:spPr>
            <a:xfrm>
              <a:off x="5088350" y="1895825"/>
              <a:ext cx="400500" cy="4002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35"/>
            <p:cNvCxnSpPr>
              <a:endCxn id="276" idx="2"/>
            </p:cNvCxnSpPr>
            <p:nvPr/>
          </p:nvCxnSpPr>
          <p:spPr>
            <a:xfrm rot="10800000">
              <a:off x="5288600" y="2296025"/>
              <a:ext cx="816300" cy="1770300"/>
            </a:xfrm>
            <a:prstGeom prst="straightConnector1">
              <a:avLst/>
            </a:prstGeom>
            <a:noFill/>
            <a:ln cap="flat" cmpd="sng" w="9525">
              <a:solidFill>
                <a:srgbClr val="695D4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78" name="Google Shape;278;p35"/>
          <p:cNvSpPr txBox="1"/>
          <p:nvPr/>
        </p:nvSpPr>
        <p:spPr>
          <a:xfrm>
            <a:off x="5067675" y="697975"/>
            <a:ext cx="180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Feature matrix</a:t>
            </a:r>
            <a:endParaRPr b="1" sz="1800"/>
          </a:p>
        </p:txBody>
      </p:sp>
      <p:sp>
        <p:nvSpPr>
          <p:cNvPr id="279" name="Google Shape;279;p35"/>
          <p:cNvSpPr txBox="1"/>
          <p:nvPr/>
        </p:nvSpPr>
        <p:spPr>
          <a:xfrm>
            <a:off x="7945200" y="1239125"/>
            <a:ext cx="11988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Adapted from 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ICDM 2017 slide 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Shiralkar, P.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 - Ranked Paths  </a:t>
            </a:r>
            <a:endParaRPr/>
          </a:p>
        </p:txBody>
      </p:sp>
      <p:pic>
        <p:nvPicPr>
          <p:cNvPr id="285" name="Google Shape;2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1025"/>
            <a:ext cx="8268375" cy="310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/>
          <p:nvPr/>
        </p:nvSpPr>
        <p:spPr>
          <a:xfrm>
            <a:off x="472075" y="1655475"/>
            <a:ext cx="8075700" cy="756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6354100" y="712775"/>
            <a:ext cx="1105500" cy="629100"/>
          </a:xfrm>
          <a:prstGeom prst="wedgeRectCallout">
            <a:avLst>
              <a:gd fmla="val -48417" name="adj1"/>
              <a:gd fmla="val 99849" name="adj2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Simple, intuitive explanation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Approaches</a:t>
            </a:r>
            <a:endParaRPr/>
          </a:p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457200" y="1200150"/>
            <a:ext cx="8229600" cy="1462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Embedding approaches embed an entity into a multidimensional vector while a relation is represented as an operation (e.g., translation)</a:t>
            </a:r>
            <a:endParaRPr/>
          </a:p>
          <a:p>
            <a:pPr indent="0" lvl="0" marL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475" y="2545450"/>
            <a:ext cx="4491246" cy="217634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7"/>
          <p:cNvSpPr/>
          <p:nvPr/>
        </p:nvSpPr>
        <p:spPr>
          <a:xfrm>
            <a:off x="5774000" y="2875925"/>
            <a:ext cx="1039800" cy="973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ow-dimensional vector e</a:t>
            </a:r>
            <a:r>
              <a:rPr lang="en"/>
              <a:t>mbeddings </a:t>
            </a:r>
            <a:endParaRPr/>
          </a:p>
        </p:txBody>
      </p:sp>
      <p:sp>
        <p:nvSpPr>
          <p:cNvPr id="301" name="Google Shape;301;p38"/>
          <p:cNvSpPr txBox="1"/>
          <p:nvPr>
            <p:ph idx="1" type="body"/>
          </p:nvPr>
        </p:nvSpPr>
        <p:spPr>
          <a:xfrm>
            <a:off x="320775" y="742950"/>
            <a:ext cx="8605500" cy="112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F3F"/>
                </a:solidFill>
              </a:rPr>
              <a:t>Instead of representing a word/text/entity/relation/graph with a symbol, map them into vector space. </a:t>
            </a:r>
            <a:endParaRPr>
              <a:solidFill>
                <a:srgbClr val="3F3F3F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4037"/>
              </a:buClr>
              <a:buSzPts val="2400"/>
              <a:buFont typeface="Calibri"/>
              <a:buChar char="-"/>
            </a:pPr>
            <a:r>
              <a:rPr lang="en" sz="2400">
                <a:solidFill>
                  <a:srgbClr val="3F3F3F"/>
                </a:solidFill>
              </a:rPr>
              <a:t>Each word = a vector, not just "word" or word45.</a:t>
            </a:r>
            <a:endParaRPr sz="2400">
              <a:solidFill>
                <a:srgbClr val="3F3F3F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4037"/>
              </a:buClr>
              <a:buSzPts val="2400"/>
              <a:buFont typeface="Calibri"/>
              <a:buChar char="-"/>
            </a:pPr>
            <a:r>
              <a:rPr lang="en" sz="2400">
                <a:solidFill>
                  <a:srgbClr val="3F3F3F"/>
                </a:solidFill>
              </a:rPr>
              <a:t>Similar words are "nearby in space"</a:t>
            </a:r>
            <a:endParaRPr/>
          </a:p>
        </p:txBody>
      </p:sp>
      <p:pic>
        <p:nvPicPr>
          <p:cNvPr id="302" name="Google Shape;3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75" y="2170350"/>
            <a:ext cx="5721034" cy="301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word2vec</a:t>
            </a:r>
            <a:endParaRPr/>
          </a:p>
        </p:txBody>
      </p:sp>
      <p:sp>
        <p:nvSpPr>
          <p:cNvPr id="308" name="Google Shape;308;p3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Represent each word with a low-dimensional vector, called word embedding where s</a:t>
            </a:r>
            <a:r>
              <a:rPr lang="en"/>
              <a:t>emantically and syntactically closer words appear closer in the vector space.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Word similarity = vector similarity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Key idea</a:t>
            </a:r>
            <a:r>
              <a:rPr lang="en"/>
              <a:t>: Train a classifier to predict surrounding words of every word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9"/>
          <p:cNvSpPr txBox="1"/>
          <p:nvPr/>
        </p:nvSpPr>
        <p:spPr>
          <a:xfrm>
            <a:off x="305225" y="4490388"/>
            <a:ext cx="8748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Distributed Representations of Words and Phrases and their Compositionality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,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Mikolov T. etl., 2013.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Outline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Char char="●"/>
            </a:pPr>
            <a:r>
              <a:rPr lang="en">
                <a:solidFill>
                  <a:srgbClr val="1F497D"/>
                </a:solidFill>
              </a:rPr>
              <a:t>K</a:t>
            </a:r>
            <a:r>
              <a:rPr lang="en">
                <a:solidFill>
                  <a:srgbClr val="1F497D"/>
                </a:solidFill>
              </a:rPr>
              <a:t>nowledge</a:t>
            </a:r>
            <a:r>
              <a:rPr lang="en">
                <a:solidFill>
                  <a:srgbClr val="1F497D"/>
                </a:solidFill>
              </a:rPr>
              <a:t> graph completion</a:t>
            </a:r>
            <a:endParaRPr>
              <a:solidFill>
                <a:srgbClr val="1F497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400"/>
              <a:buChar char="○"/>
            </a:pPr>
            <a:r>
              <a:rPr lang="en">
                <a:solidFill>
                  <a:srgbClr val="1F497D"/>
                </a:solidFill>
              </a:rPr>
              <a:t>What is knowledge graph completion?</a:t>
            </a:r>
            <a:endParaRPr>
              <a:solidFill>
                <a:srgbClr val="1F497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400"/>
              <a:buChar char="○"/>
            </a:pPr>
            <a:r>
              <a:rPr lang="en">
                <a:solidFill>
                  <a:srgbClr val="1F497D"/>
                </a:solidFill>
              </a:rPr>
              <a:t>Different approaches</a:t>
            </a:r>
            <a:endParaRPr>
              <a:solidFill>
                <a:srgbClr val="1F49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Char char="●"/>
            </a:pPr>
            <a:r>
              <a:rPr lang="en">
                <a:solidFill>
                  <a:srgbClr val="1F497D"/>
                </a:solidFill>
              </a:rPr>
              <a:t>Applications</a:t>
            </a:r>
            <a:endParaRPr>
              <a:solidFill>
                <a:srgbClr val="1F49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Char char="●"/>
            </a:pPr>
            <a:r>
              <a:rPr lang="en">
                <a:solidFill>
                  <a:srgbClr val="1F497D"/>
                </a:solidFill>
              </a:rPr>
              <a:t>Methods</a:t>
            </a:r>
            <a:endParaRPr>
              <a:solidFill>
                <a:srgbClr val="1F497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400"/>
              <a:buChar char="○"/>
            </a:pPr>
            <a:r>
              <a:rPr lang="en">
                <a:solidFill>
                  <a:srgbClr val="1F497D"/>
                </a:solidFill>
              </a:rPr>
              <a:t>Rule Based Methods</a:t>
            </a:r>
            <a:endParaRPr>
              <a:solidFill>
                <a:srgbClr val="1F497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400"/>
              <a:buChar char="○"/>
            </a:pPr>
            <a:r>
              <a:rPr lang="en">
                <a:solidFill>
                  <a:srgbClr val="1F497D"/>
                </a:solidFill>
              </a:rPr>
              <a:t>Path Based Methods</a:t>
            </a:r>
            <a:endParaRPr>
              <a:solidFill>
                <a:srgbClr val="1F497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400"/>
              <a:buChar char="○"/>
            </a:pPr>
            <a:r>
              <a:rPr lang="en">
                <a:solidFill>
                  <a:srgbClr val="1F497D"/>
                </a:solidFill>
              </a:rPr>
              <a:t>Embedding methods</a:t>
            </a:r>
            <a:endParaRPr>
              <a:solidFill>
                <a:srgbClr val="1F497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  <p:sp>
        <p:nvSpPr>
          <p:cNvPr id="315" name="Google Shape;315;p40"/>
          <p:cNvSpPr txBox="1"/>
          <p:nvPr>
            <p:ph idx="1" type="body"/>
          </p:nvPr>
        </p:nvSpPr>
        <p:spPr>
          <a:xfrm>
            <a:off x="457200" y="895350"/>
            <a:ext cx="8503800" cy="66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F3F"/>
                </a:solidFill>
              </a:rPr>
              <a:t>Use text as implicitly training data to learn </a:t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320"/>
              <a:buFont typeface="Calibri"/>
              <a:buNone/>
            </a:pPr>
            <a:r>
              <a:rPr lang="en">
                <a:solidFill>
                  <a:srgbClr val="3F3F3F"/>
                </a:solidFill>
              </a:rPr>
              <a:t>a </a:t>
            </a:r>
            <a:r>
              <a:rPr lang="en">
                <a:solidFill>
                  <a:srgbClr val="3F3F3F"/>
                </a:solidFill>
              </a:rPr>
              <a:t>neural</a:t>
            </a:r>
            <a:r>
              <a:rPr lang="en">
                <a:solidFill>
                  <a:srgbClr val="3F3F3F"/>
                </a:solidFill>
              </a:rPr>
              <a:t> network classifier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450" y="1736625"/>
            <a:ext cx="7206824" cy="3417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40"/>
          <p:cNvCxnSpPr/>
          <p:nvPr/>
        </p:nvCxnSpPr>
        <p:spPr>
          <a:xfrm>
            <a:off x="6327050" y="2997600"/>
            <a:ext cx="784200" cy="70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40"/>
          <p:cNvCxnSpPr/>
          <p:nvPr/>
        </p:nvCxnSpPr>
        <p:spPr>
          <a:xfrm>
            <a:off x="6020657" y="4128250"/>
            <a:ext cx="671400" cy="66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40"/>
          <p:cNvSpPr txBox="1"/>
          <p:nvPr/>
        </p:nvSpPr>
        <p:spPr>
          <a:xfrm>
            <a:off x="5983950" y="1072913"/>
            <a:ext cx="30369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King - Queen  = Man - Woman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6060150" y="1703388"/>
            <a:ext cx="30369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King - Queen +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Woman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= ?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architectures</a:t>
            </a:r>
            <a:endParaRPr/>
          </a:p>
        </p:txBody>
      </p:sp>
      <p:sp>
        <p:nvSpPr>
          <p:cNvPr id="326" name="Google Shape;326;p41"/>
          <p:cNvSpPr txBox="1"/>
          <p:nvPr>
            <p:ph idx="1" type="body"/>
          </p:nvPr>
        </p:nvSpPr>
        <p:spPr>
          <a:xfrm>
            <a:off x="4876800" y="1095925"/>
            <a:ext cx="4254900" cy="198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 basic neural network models: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Continuous Bag of Word (CBOW): 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use a window of word to predict the target word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Skip-Gram (SG): 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use a word to predict the surrounding ones in window. </a:t>
            </a:r>
            <a:endParaRPr/>
          </a:p>
        </p:txBody>
      </p:sp>
      <p:pic>
        <p:nvPicPr>
          <p:cNvPr id="327" name="Google Shape;3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9800"/>
            <a:ext cx="432435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Skip-Gram Algorithm</a:t>
            </a:r>
            <a:endParaRPr/>
          </a:p>
        </p:txBody>
      </p:sp>
      <p:sp>
        <p:nvSpPr>
          <p:cNvPr id="333" name="Google Shape;333;p4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635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4037"/>
              </a:buClr>
              <a:buSzPts val="2400"/>
              <a:buFont typeface="Calibri"/>
              <a:buAutoNum type="arabicPeriod"/>
            </a:pPr>
            <a:r>
              <a:rPr lang="en">
                <a:solidFill>
                  <a:srgbClr val="3F3F3F"/>
                </a:solidFill>
              </a:rPr>
              <a:t>Treat the target word and a neighboring context word as positive examples.</a:t>
            </a:r>
            <a:endParaRPr>
              <a:solidFill>
                <a:srgbClr val="3F3F3F"/>
              </a:solidFill>
            </a:endParaRPr>
          </a:p>
          <a:p>
            <a:pPr indent="-4635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5D4037"/>
              </a:buClr>
              <a:buSzPts val="2400"/>
              <a:buFont typeface="Calibri"/>
              <a:buAutoNum type="arabicPeriod"/>
            </a:pPr>
            <a:r>
              <a:rPr lang="en">
                <a:solidFill>
                  <a:srgbClr val="3F3F3F"/>
                </a:solidFill>
              </a:rPr>
              <a:t>Randomly sample other words in the lexicon to get negative samples</a:t>
            </a:r>
            <a:endParaRPr>
              <a:solidFill>
                <a:srgbClr val="3F3F3F"/>
              </a:solidFill>
            </a:endParaRPr>
          </a:p>
          <a:p>
            <a:pPr indent="-4635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5D4037"/>
              </a:buClr>
              <a:buSzPts val="2400"/>
              <a:buFont typeface="Calibri"/>
              <a:buAutoNum type="arabicPeriod"/>
            </a:pPr>
            <a:r>
              <a:rPr lang="en">
                <a:solidFill>
                  <a:srgbClr val="3F3F3F"/>
                </a:solidFill>
              </a:rPr>
              <a:t>Use logistic regression to train a classifier to distinguish those two cases</a:t>
            </a:r>
            <a:endParaRPr>
              <a:solidFill>
                <a:srgbClr val="3F3F3F"/>
              </a:solidFill>
            </a:endParaRPr>
          </a:p>
          <a:p>
            <a:pPr indent="-4635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5D4037"/>
              </a:buClr>
              <a:buSzPts val="2400"/>
              <a:buFont typeface="Calibri"/>
              <a:buAutoNum type="arabicPeriod"/>
            </a:pPr>
            <a:r>
              <a:rPr lang="en">
                <a:solidFill>
                  <a:srgbClr val="3F3F3F"/>
                </a:solidFill>
              </a:rPr>
              <a:t>Use the weights as the embeddings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Skip-Gram Training</a:t>
            </a:r>
            <a:endParaRPr/>
          </a:p>
        </p:txBody>
      </p:sp>
      <p:sp>
        <p:nvSpPr>
          <p:cNvPr id="339" name="Google Shape;339;p43"/>
          <p:cNvSpPr txBox="1"/>
          <p:nvPr/>
        </p:nvSpPr>
        <p:spPr>
          <a:xfrm>
            <a:off x="594349" y="1244925"/>
            <a:ext cx="80925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4037"/>
              </a:buClr>
              <a:buSzPts val="3200"/>
              <a:buFont typeface="Calibri"/>
              <a:buChar char=" "/>
            </a:pPr>
            <a:r>
              <a:rPr lang="en"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Training sentence: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5D4037"/>
              </a:buClr>
              <a:buSzPts val="2800"/>
              <a:buFont typeface="Calibri"/>
              <a:buChar char=" "/>
            </a:pPr>
            <a:r>
              <a:rPr lang="en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... lemon, a </a:t>
            </a:r>
            <a:r>
              <a:rPr lang="en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tablespoon of </a:t>
            </a:r>
            <a:r>
              <a:rPr b="1" lang="en" sz="280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apricot</a:t>
            </a:r>
            <a:r>
              <a:rPr lang="en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preserves  or</a:t>
            </a:r>
            <a:r>
              <a:rPr lang="en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 pinch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5D4037"/>
              </a:buClr>
              <a:buSzPts val="2800"/>
              <a:buFont typeface="Calibri"/>
              <a:buChar char=" "/>
            </a:pPr>
            <a:r>
              <a:rPr lang="en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                        </a:t>
            </a:r>
            <a:r>
              <a:rPr lang="en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c1              c2     </a:t>
            </a:r>
            <a:r>
              <a:rPr lang="en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c3              c4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735" y="3051194"/>
            <a:ext cx="2188243" cy="184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7550" y="3051194"/>
            <a:ext cx="3371852" cy="175716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3"/>
          <p:cNvSpPr txBox="1"/>
          <p:nvPr/>
        </p:nvSpPr>
        <p:spPr>
          <a:xfrm>
            <a:off x="7300800" y="772575"/>
            <a:ext cx="13344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context window size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+/-2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analogies</a:t>
            </a:r>
            <a:endParaRPr/>
          </a:p>
        </p:txBody>
      </p:sp>
      <p:sp>
        <p:nvSpPr>
          <p:cNvPr id="348" name="Google Shape;348;p44"/>
          <p:cNvSpPr txBox="1"/>
          <p:nvPr/>
        </p:nvSpPr>
        <p:spPr>
          <a:xfrm>
            <a:off x="5995575" y="762000"/>
            <a:ext cx="3000000" cy="1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relationship between capitals and countries.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74" y="857400"/>
            <a:ext cx="5817601" cy="400992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4"/>
          <p:cNvSpPr txBox="1"/>
          <p:nvPr/>
        </p:nvSpPr>
        <p:spPr>
          <a:xfrm>
            <a:off x="6293875" y="2935950"/>
            <a:ext cx="27015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 can predict the country of a given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capital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or the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capital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of a given country using vector difference.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RDF2Vec</a:t>
            </a:r>
            <a:endParaRPr/>
          </a:p>
        </p:txBody>
      </p:sp>
      <p:sp>
        <p:nvSpPr>
          <p:cNvPr id="356" name="Google Shape;356;p45"/>
          <p:cNvSpPr txBox="1"/>
          <p:nvPr>
            <p:ph idx="1" type="body"/>
          </p:nvPr>
        </p:nvSpPr>
        <p:spPr>
          <a:xfrm>
            <a:off x="457200" y="944925"/>
            <a:ext cx="7677000" cy="146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F3F"/>
                </a:solidFill>
              </a:rPr>
              <a:t>generated walks on the knowledge graph data to be used as input for word2vec neural network</a:t>
            </a:r>
            <a:endParaRPr>
              <a:solidFill>
                <a:srgbClr val="3F3F3F"/>
              </a:solidFill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025" y="2059375"/>
            <a:ext cx="6602302" cy="24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5"/>
          <p:cNvSpPr txBox="1"/>
          <p:nvPr/>
        </p:nvSpPr>
        <p:spPr>
          <a:xfrm>
            <a:off x="283025" y="4613363"/>
            <a:ext cx="8748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Rdf2vec: Rdf graph embeddings for data mining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. Ristoski, Petar, and Heiko Paulheim. </a:t>
            </a:r>
            <a:r>
              <a:rPr i="1" lang="en">
                <a:solidFill>
                  <a:srgbClr val="222222"/>
                </a:solidFill>
                <a:highlight>
                  <a:srgbClr val="FFFFFF"/>
                </a:highlight>
              </a:rPr>
              <a:t>International Semantic Web Conference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. Springer, Cham, 2016.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Graph Embedding</a:t>
            </a:r>
            <a:endParaRPr/>
          </a:p>
        </p:txBody>
      </p:sp>
      <p:pic>
        <p:nvPicPr>
          <p:cNvPr id="364" name="Google Shape;3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844" y="2109975"/>
            <a:ext cx="6378365" cy="20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6"/>
          <p:cNvSpPr txBox="1"/>
          <p:nvPr/>
        </p:nvSpPr>
        <p:spPr>
          <a:xfrm>
            <a:off x="707875" y="963475"/>
            <a:ext cx="5760600" cy="41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Intuition:</a:t>
            </a:r>
            <a:r>
              <a:rPr lang="en" sz="2000"/>
              <a:t> Predicate embedding captures the relation (+/x) between subject and object </a:t>
            </a:r>
            <a:r>
              <a:rPr lang="en" sz="2000"/>
              <a:t>embeddings</a:t>
            </a:r>
            <a:endParaRPr sz="2000"/>
          </a:p>
        </p:txBody>
      </p:sp>
      <p:pic>
        <p:nvPicPr>
          <p:cNvPr id="366" name="Google Shape;36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0380" y="889950"/>
            <a:ext cx="1380220" cy="122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6"/>
          <p:cNvSpPr/>
          <p:nvPr/>
        </p:nvSpPr>
        <p:spPr>
          <a:xfrm>
            <a:off x="2611388" y="2076725"/>
            <a:ext cx="2696400" cy="1989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6"/>
          <p:cNvSpPr txBox="1"/>
          <p:nvPr/>
        </p:nvSpPr>
        <p:spPr>
          <a:xfrm>
            <a:off x="747844" y="4133000"/>
            <a:ext cx="56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Accurate, but low </a:t>
            </a:r>
            <a:r>
              <a:rPr b="1" lang="en" sz="2000">
                <a:solidFill>
                  <a:srgbClr val="FF0000"/>
                </a:solidFill>
              </a:rPr>
              <a:t>interpretability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369" name="Google Shape;369;p46"/>
          <p:cNvSpPr txBox="1"/>
          <p:nvPr/>
        </p:nvSpPr>
        <p:spPr>
          <a:xfrm>
            <a:off x="7321323" y="2880075"/>
            <a:ext cx="17490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Table from Wang et al. (AAAI 2014)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7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Translation based Embeddings</a:t>
            </a:r>
            <a:endParaRPr/>
          </a:p>
        </p:txBody>
      </p:sp>
      <p:sp>
        <p:nvSpPr>
          <p:cNvPr id="375" name="Google Shape;375;p47"/>
          <p:cNvSpPr txBox="1"/>
          <p:nvPr>
            <p:ph idx="1" type="body"/>
          </p:nvPr>
        </p:nvSpPr>
        <p:spPr>
          <a:xfrm>
            <a:off x="457200" y="901350"/>
            <a:ext cx="8229600" cy="85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Many ways to model the problem: entities are usually vectors, relations could be vectors or matrices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911151"/>
            <a:ext cx="5648325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7"/>
          <p:cNvSpPr txBox="1"/>
          <p:nvPr/>
        </p:nvSpPr>
        <p:spPr>
          <a:xfrm>
            <a:off x="2289700" y="4435575"/>
            <a:ext cx="1294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TransE</a:t>
            </a:r>
            <a:endParaRPr/>
          </a:p>
        </p:txBody>
      </p:sp>
      <p:sp>
        <p:nvSpPr>
          <p:cNvPr id="378" name="Google Shape;378;p47"/>
          <p:cNvSpPr txBox="1"/>
          <p:nvPr/>
        </p:nvSpPr>
        <p:spPr>
          <a:xfrm>
            <a:off x="4956700" y="4435575"/>
            <a:ext cx="1294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TransH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TransD</a:t>
            </a:r>
            <a:endParaRPr/>
          </a:p>
        </p:txBody>
      </p:sp>
      <p:sp>
        <p:nvSpPr>
          <p:cNvPr id="384" name="Google Shape;384;p48"/>
          <p:cNvSpPr txBox="1"/>
          <p:nvPr>
            <p:ph idx="1" type="body"/>
          </p:nvPr>
        </p:nvSpPr>
        <p:spPr>
          <a:xfrm>
            <a:off x="457200" y="971550"/>
            <a:ext cx="8229600" cy="1095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represents each entity and relations by two vectors; embedding vector and projection vector. 1-N, N-1 and N-M relationships can be handled.</a:t>
            </a:r>
            <a:endParaRPr/>
          </a:p>
        </p:txBody>
      </p:sp>
      <p:pic>
        <p:nvPicPr>
          <p:cNvPr id="385" name="Google Shape;38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25" y="2295750"/>
            <a:ext cx="5993211" cy="2542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91" name="Google Shape;391;p4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N. Lao and W. W. Cohen. Relational retrieval using a combination of path- constrained random walks. Machine learning, 81(1):53–67, 2010.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Ni Lao, Tom Mitchell, and William W. Cohen. 2011. Random walk inference and learning in a large scale knowledge base. EMNLP  2011.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Landwehr, Niels et al. nFOIL: Integrating Naïve Bayes and FOIL. AAAI (2005).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Galárraga, Luis et al. AMIE: association rule mining under incomplete evidence in ontological knowledge bases. WWW (2013).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Bordes, A., Usunier, N., García-Durán, A., Weston, J., &amp; Yakhnenko, O. (2013). Translating Embeddings for Modeling Multi-relational Data. NIPS.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497D"/>
                </a:solidFill>
              </a:rPr>
              <a:t>What is knowledge graph completion?</a:t>
            </a:r>
            <a:endParaRPr>
              <a:solidFill>
                <a:srgbClr val="1F497D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97" name="Google Shape;397;p50"/>
          <p:cNvSpPr txBox="1"/>
          <p:nvPr>
            <p:ph idx="1" type="body"/>
          </p:nvPr>
        </p:nvSpPr>
        <p:spPr>
          <a:xfrm>
            <a:off x="457200" y="1200150"/>
            <a:ext cx="83904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Bordes, A., Usunier, N., García-Durán, A., Weston, J., &amp; Yakhnenko, O. (2013). Translating Embeddings for Modeling Multi-relational Data. NIPS.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Lin, Y., Liu, Z., Sun, M., Liu, Y., &amp; Zhu, X. (2015). Learning Entity and Relation Embeddings for Knowledge Graph Completion. AAAI.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Shi, B., &amp; Weninger, T. (2017). ProjE: Embedding Projection for Knowledge Graph Completion. AAAI.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Wang, Z., Zhang, J., Feng, J., &amp; Chen, Z. (2014). Knowledge Graph Embedding by Translating on Hyperplanes. AAAI.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Yang, B., Yih, W., He, X., Gao, J., &amp; Deng, L. (2014). Embedding Entities and Relations for Learning and Inference in Knowledge Bases. CoRR, abs/1412.6575.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03" name="Google Shape;403;p5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Shiralkar, P., Flammini, A., Menczer, F., &amp; Ciampaglia, G. L. (2017, November). Finding streams in knowledge graphs to support fact checking. In </a:t>
            </a:r>
            <a:r>
              <a:rPr i="1" lang="en" sz="18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2017 IEEE International Conference on Data Mining (ICDM)</a:t>
            </a: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(pp. 859-864). IEEE.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 txBox="1"/>
          <p:nvPr/>
        </p:nvSpPr>
        <p:spPr>
          <a:xfrm>
            <a:off x="628550" y="1965350"/>
            <a:ext cx="82065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73763"/>
                </a:solidFill>
              </a:rPr>
              <a:t>Questions?</a:t>
            </a:r>
            <a:endParaRPr sz="48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25" y="649350"/>
            <a:ext cx="6461826" cy="384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24"/>
          <p:cNvGrpSpPr/>
          <p:nvPr/>
        </p:nvGrpSpPr>
        <p:grpSpPr>
          <a:xfrm>
            <a:off x="2199929" y="1916615"/>
            <a:ext cx="1724464" cy="494691"/>
            <a:chOff x="2324500" y="1811500"/>
            <a:chExt cx="1680600" cy="583500"/>
          </a:xfrm>
        </p:grpSpPr>
        <p:sp>
          <p:nvSpPr>
            <p:cNvPr id="111" name="Google Shape;111;p24"/>
            <p:cNvSpPr txBox="1"/>
            <p:nvPr/>
          </p:nvSpPr>
          <p:spPr>
            <a:xfrm>
              <a:off x="2911600" y="2094400"/>
              <a:ext cx="10059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B5394"/>
                  </a:solidFill>
                </a:rPr>
                <a:t>visited</a:t>
              </a:r>
              <a:endParaRPr b="1">
                <a:solidFill>
                  <a:srgbClr val="0B5394"/>
                </a:solidFill>
              </a:endParaRPr>
            </a:p>
          </p:txBody>
        </p:sp>
        <p:cxnSp>
          <p:nvCxnSpPr>
            <p:cNvPr id="112" name="Google Shape;112;p24"/>
            <p:cNvCxnSpPr/>
            <p:nvPr/>
          </p:nvCxnSpPr>
          <p:spPr>
            <a:xfrm flipH="1" rot="10800000">
              <a:off x="2324500" y="1811500"/>
              <a:ext cx="1680600" cy="583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sp>
        <p:nvSpPr>
          <p:cNvPr id="113" name="Google Shape;113;p24"/>
          <p:cNvSpPr txBox="1"/>
          <p:nvPr/>
        </p:nvSpPr>
        <p:spPr>
          <a:xfrm>
            <a:off x="6712450" y="709100"/>
            <a:ext cx="22812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Can we predict missing relations from existing knowledge?</a:t>
            </a:r>
            <a:endParaRPr b="1" sz="18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grpSp>
        <p:nvGrpSpPr>
          <p:cNvPr id="114" name="Google Shape;114;p24"/>
          <p:cNvGrpSpPr/>
          <p:nvPr/>
        </p:nvGrpSpPr>
        <p:grpSpPr>
          <a:xfrm rot="-2319877">
            <a:off x="1465004" y="2479711"/>
            <a:ext cx="865485" cy="412754"/>
            <a:chOff x="2030212" y="4162288"/>
            <a:chExt cx="1548900" cy="741600"/>
          </a:xfrm>
        </p:grpSpPr>
        <p:cxnSp>
          <p:nvCxnSpPr>
            <p:cNvPr id="115" name="Google Shape;115;p24"/>
            <p:cNvCxnSpPr/>
            <p:nvPr/>
          </p:nvCxnSpPr>
          <p:spPr>
            <a:xfrm flipH="1" rot="2326404">
              <a:off x="2219511" y="4286083"/>
              <a:ext cx="567193" cy="494010"/>
            </a:xfrm>
            <a:prstGeom prst="curvedConnector3">
              <a:avLst>
                <a:gd fmla="val 49820" name="adj1"/>
              </a:avLst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16" name="Google Shape;116;p24"/>
            <p:cNvSpPr txBox="1"/>
            <p:nvPr/>
          </p:nvSpPr>
          <p:spPr>
            <a:xfrm>
              <a:off x="2030212" y="4522562"/>
              <a:ext cx="15489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B5394"/>
                  </a:solidFill>
                </a:rPr>
                <a:t>friend of</a:t>
              </a:r>
              <a:endParaRPr b="1">
                <a:solidFill>
                  <a:srgbClr val="0B5394"/>
                </a:solidFill>
              </a:endParaRPr>
            </a:p>
          </p:txBody>
        </p:sp>
      </p:grpSp>
      <p:sp>
        <p:nvSpPr>
          <p:cNvPr id="117" name="Google Shape;117;p24"/>
          <p:cNvSpPr txBox="1"/>
          <p:nvPr/>
        </p:nvSpPr>
        <p:spPr>
          <a:xfrm>
            <a:off x="6745950" y="2286000"/>
            <a:ext cx="2162700" cy="1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Did </a:t>
            </a:r>
            <a:r>
              <a:rPr b="1" lang="en" sz="1800">
                <a:solidFill>
                  <a:srgbClr val="0000FF"/>
                </a:solidFill>
              </a:rPr>
              <a:t>Alice</a:t>
            </a:r>
            <a:r>
              <a:rPr b="1" lang="en" sz="1800">
                <a:solidFill>
                  <a:schemeClr val="dk1"/>
                </a:solidFill>
              </a:rPr>
              <a:t> also visit </a:t>
            </a:r>
            <a:r>
              <a:rPr b="1" lang="en" sz="1800">
                <a:solidFill>
                  <a:srgbClr val="0000FF"/>
                </a:solidFill>
              </a:rPr>
              <a:t>The Louvre</a:t>
            </a:r>
            <a:r>
              <a:rPr b="1" lang="en" sz="1800">
                <a:solidFill>
                  <a:schemeClr val="dk1"/>
                </a:solidFill>
              </a:rPr>
              <a:t>?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Is </a:t>
            </a:r>
            <a:r>
              <a:rPr b="1" lang="en" sz="1800">
                <a:solidFill>
                  <a:srgbClr val="0000FF"/>
                </a:solidFill>
              </a:rPr>
              <a:t>Alice</a:t>
            </a:r>
            <a:r>
              <a:rPr b="1" lang="en" sz="1800">
                <a:solidFill>
                  <a:schemeClr val="dk1"/>
                </a:solidFill>
              </a:rPr>
              <a:t> a friend of </a:t>
            </a:r>
            <a:r>
              <a:rPr b="1" lang="en" sz="1800">
                <a:solidFill>
                  <a:srgbClr val="0000FF"/>
                </a:solidFill>
              </a:rPr>
              <a:t>Bill</a:t>
            </a:r>
            <a:r>
              <a:rPr b="1" lang="en" sz="1800">
                <a:solidFill>
                  <a:schemeClr val="dk1"/>
                </a:solidFill>
              </a:rPr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1485900" y="742950"/>
            <a:ext cx="61722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</a:pPr>
            <a:r>
              <a:rPr lang="en"/>
              <a:t>Despite their large sizes, KGs are usually far from complete, which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hampers their usefulness in the applications.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0" y="4972051"/>
            <a:ext cx="21336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Graph Completion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457200" y="1200150"/>
            <a:ext cx="8505300" cy="356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Different viewpoints for KG Completion: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b="1" lang="en"/>
              <a:t>Link Prediction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/>
              <a:t>predicting </a:t>
            </a:r>
            <a:r>
              <a:rPr b="1" lang="en"/>
              <a:t>s</a:t>
            </a:r>
            <a:r>
              <a:rPr lang="en"/>
              <a:t> given (</a:t>
            </a:r>
            <a:r>
              <a:rPr b="1" lang="en"/>
              <a:t>p, o</a:t>
            </a:r>
            <a:r>
              <a:rPr lang="en"/>
              <a:t>) or </a:t>
            </a:r>
            <a:r>
              <a:rPr b="1" lang="en"/>
              <a:t>o</a:t>
            </a:r>
            <a:r>
              <a:rPr lang="en"/>
              <a:t> given (</a:t>
            </a:r>
            <a:r>
              <a:rPr b="1" lang="en"/>
              <a:t>s, p</a:t>
            </a:r>
            <a:r>
              <a:rPr lang="en"/>
              <a:t>)</a:t>
            </a:r>
            <a:endParaRPr/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(?s, DirectorOf, Psycho)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(AlfredHitchcock, DirectorOf, ?o)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b="1" lang="en"/>
              <a:t>Triple Verification (Triple Classification)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/>
              <a:t>Verifying whether an unseen triple fact (</a:t>
            </a:r>
            <a:r>
              <a:rPr b="1" lang="en"/>
              <a:t>s, p, o</a:t>
            </a:r>
            <a:r>
              <a:rPr lang="en"/>
              <a:t>) is true or not</a:t>
            </a:r>
            <a:endParaRPr/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(AlfredHitchcock, DirectorOf, Psycho) is True or False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b="1" lang="en"/>
              <a:t>Entity Classification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/>
              <a:t>categorize entities into different semantic categories</a:t>
            </a:r>
            <a:endParaRPr/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AlfredHitchcock is a Person, and Psycho a Movie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457200" y="1200150"/>
            <a:ext cx="8229600" cy="89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cientific publishing</a:t>
            </a:r>
            <a:r>
              <a:rPr lang="en"/>
              <a:t>: Predict future co-authorship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Biology:  </a:t>
            </a:r>
            <a:r>
              <a:rPr lang="en"/>
              <a:t>Predict genes involved in disease</a:t>
            </a:r>
            <a:endParaRPr/>
          </a:p>
        </p:txBody>
      </p:sp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50150"/>
            <a:ext cx="4129895" cy="274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4695" y="2250150"/>
            <a:ext cx="4366311" cy="27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535625" y="857400"/>
            <a:ext cx="8229600" cy="469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/>
              <a:t>Predicting </a:t>
            </a:r>
            <a:r>
              <a:rPr b="1" lang="en">
                <a:solidFill>
                  <a:srgbClr val="2A2A2A"/>
                </a:solidFill>
              </a:rPr>
              <a:t>polypharmacy side effects</a:t>
            </a:r>
            <a:endParaRPr b="1">
              <a:solidFill>
                <a:srgbClr val="2A2A2A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775" y="1315575"/>
            <a:ext cx="6243324" cy="34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8"/>
          <p:cNvSpPr txBox="1"/>
          <p:nvPr/>
        </p:nvSpPr>
        <p:spPr>
          <a:xfrm>
            <a:off x="189850" y="4784900"/>
            <a:ext cx="88611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22222"/>
                </a:solidFill>
                <a:highlight>
                  <a:srgbClr val="FFFFFF"/>
                </a:highlight>
              </a:rPr>
              <a:t>Modeling polypharmacy side effects with graph convolutional networks.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Zitnik, Marinka, et al.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</a:rPr>
              <a:t>Bioinformatics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 34.13 (2018): i457-i466.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Graph Completion Methods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457200" y="1200150"/>
            <a:ext cx="80157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Existing methods can be categorized into two groups: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(1)</a:t>
            </a:r>
            <a:r>
              <a:rPr lang="en"/>
              <a:t> </a:t>
            </a:r>
            <a:r>
              <a:rPr b="1" lang="en"/>
              <a:t>observed feature models</a:t>
            </a:r>
            <a:r>
              <a:rPr lang="en"/>
              <a:t> that use observable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properties of graphs, e.g., rule mining systems and path ranking algorithms. 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(2) </a:t>
            </a:r>
            <a:r>
              <a:rPr b="1" lang="en"/>
              <a:t>latent feature models</a:t>
            </a:r>
            <a:r>
              <a:rPr lang="en"/>
              <a:t>, also known as embedding models, that embed a KG into a continuous vector space.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