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ichel Dumonti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109A24-5444-4743-AE4C-628510426E5B}">
  <a:tblStyle styleId="{63109A24-5444-4743-AE4C-628510426E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3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OpenSans-bold.fntdata"/><Relationship Id="rId16" Type="http://schemas.openxmlformats.org/officeDocument/2006/relationships/slide" Target="slides/slide9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3-11T12:14:29.546">
    <p:pos x="263" y="765"/>
    <p:text>it supports transitive closures and aggregative functions...  what "advanced graph traversals are we  talking about?"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6fed99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6fed99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5935ef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5935e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5935ef3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5935ef3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6fed99b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6fed99b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26fed99b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26fed99b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6fed99b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6fed99b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6fed99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6fed99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20475c3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20475c3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26fed99b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26fed99b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6fed99b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6fed99b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364c7c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364c7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20475c3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20475c3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26fed99b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26fed99b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26fed99b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26fed99b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26fed99b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26fed99b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27acb63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27acb63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26fed99b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26fed99b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25935ef3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25935ef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26fed99b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26fed99b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f2840ab7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f2840ab7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07bbdfe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07bbdfe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7acb63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7acb63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26fed99b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26fed99b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6fed99b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6fed99b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5935ef3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5935ef3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719105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719105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6fed99b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6fed99b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6fed99b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6fed99b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6fed99b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6fed99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33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5638800" y="4972050"/>
            <a:ext cx="3505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5334000" y="4972050"/>
            <a:ext cx="3810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562600" y="4972050"/>
            <a:ext cx="3581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1" sz="3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5029200" y="4972050"/>
            <a:ext cx="4114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5410200" y="4914900"/>
            <a:ext cx="373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5867400" y="4972050"/>
            <a:ext cx="3276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0" y="4972051"/>
            <a:ext cx="2133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ql.today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neo4j.com/docs" TargetMode="External"/><Relationship Id="rId4" Type="http://schemas.openxmlformats.org/officeDocument/2006/relationships/hyperlink" Target="http://tinkerpop.apache.org" TargetMode="External"/><Relationship Id="rId5" Type="http://schemas.openxmlformats.org/officeDocument/2006/relationships/hyperlink" Target="http://olafhartig.de/slides/RDFStarInvitedTalkWSP2018.pdf" TargetMode="External"/><Relationship Id="rId6" Type="http://schemas.openxmlformats.org/officeDocument/2006/relationships/hyperlink" Target="http://pgql-lang.org" TargetMode="External"/><Relationship Id="rId7" Type="http://schemas.openxmlformats.org/officeDocument/2006/relationships/hyperlink" Target="https://www.w3.org/TR/rdf-schem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0.png"/><Relationship Id="rId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jbarrasa.com/2016/06/07/importing-rdf-data-into-neo4j/" TargetMode="External"/><Relationship Id="rId4" Type="http://schemas.openxmlformats.org/officeDocument/2006/relationships/hyperlink" Target="https://gql.toda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l.acm.org/citation.cfm?id=2960421" TargetMode="External"/><Relationship Id="rId4" Type="http://schemas.openxmlformats.org/officeDocument/2006/relationships/hyperlink" Target="https://dl.acm.org/citation.cfm?id=272373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ctrTitle"/>
          </p:nvPr>
        </p:nvSpPr>
        <p:spPr>
          <a:xfrm>
            <a:off x="311700" y="7320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1C4587"/>
                </a:solidFill>
              </a:rPr>
              <a:t>Building &amp; Mining Knowledge Graphs</a:t>
            </a:r>
            <a:endParaRPr b="1" sz="3600"/>
          </a:p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311700" y="3198588"/>
            <a:ext cx="8520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Kody Moodley</a:t>
            </a:r>
            <a:endParaRPr sz="2400"/>
          </a:p>
        </p:txBody>
      </p:sp>
      <p:sp>
        <p:nvSpPr>
          <p:cNvPr id="91" name="Google Shape;91;p21"/>
          <p:cNvSpPr txBox="1"/>
          <p:nvPr/>
        </p:nvSpPr>
        <p:spPr>
          <a:xfrm>
            <a:off x="3718950" y="1524650"/>
            <a:ext cx="1706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</a:t>
            </a:r>
            <a:r>
              <a:rPr lang="en" sz="2400"/>
              <a:t>KEN4256)</a:t>
            </a:r>
            <a:endParaRPr sz="2400"/>
          </a:p>
        </p:txBody>
      </p:sp>
      <p:pic>
        <p:nvPicPr>
          <p:cNvPr id="92" name="Google Shape;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4152875"/>
            <a:ext cx="2631759" cy="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/>
        </p:nvSpPr>
        <p:spPr>
          <a:xfrm>
            <a:off x="2587650" y="2367325"/>
            <a:ext cx="3877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Lecture 4: Property Graphs 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348888" y="1551800"/>
            <a:ext cx="3842100" cy="253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88" y="2407863"/>
            <a:ext cx="911700" cy="9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920550" y="919300"/>
            <a:ext cx="2698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Semantic graphs</a:t>
            </a:r>
            <a:endParaRPr b="1" sz="2400"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013" y="2407875"/>
            <a:ext cx="987650" cy="9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918938" y="2088075"/>
            <a:ext cx="1161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Formalism</a:t>
            </a:r>
            <a:endParaRPr b="1"/>
          </a:p>
        </p:txBody>
      </p:sp>
      <p:sp>
        <p:nvSpPr>
          <p:cNvPr id="177" name="Google Shape;177;p30"/>
          <p:cNvSpPr txBox="1"/>
          <p:nvPr/>
        </p:nvSpPr>
        <p:spPr>
          <a:xfrm>
            <a:off x="2199713" y="2088075"/>
            <a:ext cx="1754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language</a:t>
            </a:r>
            <a:endParaRPr b="1"/>
          </a:p>
        </p:txBody>
      </p:sp>
      <p:sp>
        <p:nvSpPr>
          <p:cNvPr id="178" name="Google Shape;178;p30"/>
          <p:cNvSpPr/>
          <p:nvPr/>
        </p:nvSpPr>
        <p:spPr>
          <a:xfrm>
            <a:off x="4953013" y="1551800"/>
            <a:ext cx="3842100" cy="253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30"/>
          <p:cNvCxnSpPr>
            <a:stCxn id="172" idx="6"/>
            <a:endCxn id="178" idx="2"/>
          </p:cNvCxnSpPr>
          <p:nvPr/>
        </p:nvCxnSpPr>
        <p:spPr>
          <a:xfrm>
            <a:off x="4190988" y="2817950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30"/>
          <p:cNvSpPr txBox="1"/>
          <p:nvPr/>
        </p:nvSpPr>
        <p:spPr>
          <a:xfrm>
            <a:off x="4782625" y="919300"/>
            <a:ext cx="4182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RDF store implementations</a:t>
            </a:r>
            <a:endParaRPr b="1" sz="24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377" y="2531600"/>
            <a:ext cx="155447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4238" y="2193400"/>
            <a:ext cx="1249100" cy="12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/>
        </p:nvSpPr>
        <p:spPr>
          <a:xfrm>
            <a:off x="348888" y="1348075"/>
            <a:ext cx="3842100" cy="253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918951" y="785625"/>
            <a:ext cx="2566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Property graphs</a:t>
            </a:r>
            <a:endParaRPr b="1" sz="2400"/>
          </a:p>
        </p:txBody>
      </p:sp>
      <p:sp>
        <p:nvSpPr>
          <p:cNvPr id="189" name="Google Shape;189;p31"/>
          <p:cNvSpPr txBox="1"/>
          <p:nvPr/>
        </p:nvSpPr>
        <p:spPr>
          <a:xfrm>
            <a:off x="918938" y="1884350"/>
            <a:ext cx="1161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Formalism</a:t>
            </a:r>
            <a:endParaRPr b="1"/>
          </a:p>
        </p:txBody>
      </p:sp>
      <p:sp>
        <p:nvSpPr>
          <p:cNvPr id="190" name="Google Shape;190;p31"/>
          <p:cNvSpPr txBox="1"/>
          <p:nvPr/>
        </p:nvSpPr>
        <p:spPr>
          <a:xfrm>
            <a:off x="2199713" y="1884350"/>
            <a:ext cx="1754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languages</a:t>
            </a:r>
            <a:endParaRPr b="1"/>
          </a:p>
        </p:txBody>
      </p:sp>
      <p:sp>
        <p:nvSpPr>
          <p:cNvPr id="191" name="Google Shape;191;p31"/>
          <p:cNvSpPr/>
          <p:nvPr/>
        </p:nvSpPr>
        <p:spPr>
          <a:xfrm>
            <a:off x="4953013" y="1348075"/>
            <a:ext cx="3842100" cy="253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31"/>
          <p:cNvCxnSpPr>
            <a:stCxn id="187" idx="6"/>
            <a:endCxn id="191" idx="2"/>
          </p:cNvCxnSpPr>
          <p:nvPr/>
        </p:nvCxnSpPr>
        <p:spPr>
          <a:xfrm>
            <a:off x="4190988" y="2614225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31"/>
          <p:cNvSpPr txBox="1"/>
          <p:nvPr/>
        </p:nvSpPr>
        <p:spPr>
          <a:xfrm>
            <a:off x="5494375" y="785625"/>
            <a:ext cx="2759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Implementations</a:t>
            </a:r>
            <a:endParaRPr b="1" sz="2400"/>
          </a:p>
        </p:txBody>
      </p:sp>
      <p:sp>
        <p:nvSpPr>
          <p:cNvPr id="194" name="Google Shape;194;p31"/>
          <p:cNvSpPr txBox="1"/>
          <p:nvPr/>
        </p:nvSpPr>
        <p:spPr>
          <a:xfrm>
            <a:off x="2340813" y="2325100"/>
            <a:ext cx="828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2748088" y="2712700"/>
            <a:ext cx="828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Gremlin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10" y="1495750"/>
            <a:ext cx="1537804" cy="8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212" y="2120300"/>
            <a:ext cx="1979625" cy="9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276" y="3023211"/>
            <a:ext cx="1979600" cy="68717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2340843" y="3017550"/>
            <a:ext cx="7242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PGQL</a:t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5956950" y="4191675"/>
            <a:ext cx="2838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A.k.a “Graph databases”</a:t>
            </a:r>
            <a:endParaRPr sz="1800"/>
          </a:p>
        </p:txBody>
      </p:sp>
      <p:sp>
        <p:nvSpPr>
          <p:cNvPr id="201" name="Google Shape;201;p31"/>
          <p:cNvSpPr txBox="1"/>
          <p:nvPr/>
        </p:nvSpPr>
        <p:spPr>
          <a:xfrm>
            <a:off x="1209725" y="2325100"/>
            <a:ext cx="46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?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Property Graph implementations: Neo4J</a:t>
            </a:r>
            <a:endParaRPr>
              <a:solidFill>
                <a:srgbClr val="1F497D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0" y="1188179"/>
            <a:ext cx="2225075" cy="119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000" y="1017725"/>
            <a:ext cx="4447287" cy="18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32"/>
          <p:cNvSpPr txBox="1"/>
          <p:nvPr/>
        </p:nvSpPr>
        <p:spPr>
          <a:xfrm>
            <a:off x="213175" y="2974975"/>
            <a:ext cx="33711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Ideas behind LPGs conceived by Swedish engineers in 2000 - 2007 while trying to build an Enterprise Content Management System (ECM)* -&gt; </a:t>
            </a:r>
            <a:r>
              <a:rPr b="1" lang="en" sz="1800"/>
              <a:t>Neo4J</a:t>
            </a:r>
            <a:endParaRPr b="1" sz="1800"/>
          </a:p>
        </p:txBody>
      </p:sp>
      <p:sp>
        <p:nvSpPr>
          <p:cNvPr id="210" name="Google Shape;210;p32"/>
          <p:cNvSpPr txBox="1"/>
          <p:nvPr/>
        </p:nvSpPr>
        <p:spPr>
          <a:xfrm>
            <a:off x="213175" y="2388175"/>
            <a:ext cx="2946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Query language: Cypher</a:t>
            </a:r>
            <a:endParaRPr b="1" sz="1800"/>
          </a:p>
        </p:txBody>
      </p:sp>
      <p:sp>
        <p:nvSpPr>
          <p:cNvPr id="211" name="Google Shape;211;p32"/>
          <p:cNvSpPr txBox="1"/>
          <p:nvPr/>
        </p:nvSpPr>
        <p:spPr>
          <a:xfrm>
            <a:off x="3838050" y="3072100"/>
            <a:ext cx="5107200" cy="58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>
                <a:solidFill>
                  <a:srgbClr val="38761D"/>
                </a:solidFill>
              </a:rPr>
              <a:t>(comp1:Company)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- [:has_ceo {start_date: ‘2008/01/20’}] -&gt;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(emp1:Employee </a:t>
            </a:r>
            <a:r>
              <a:rPr lang="en">
                <a:solidFill>
                  <a:srgbClr val="38761D"/>
                </a:solidFill>
              </a:rPr>
              <a:t>{name: ‘Amy Peters’}</a:t>
            </a:r>
            <a:r>
              <a:rPr lang="en">
                <a:solidFill>
                  <a:srgbClr val="38761D"/>
                </a:solidFill>
              </a:rPr>
              <a:t>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4064261" y="4015400"/>
            <a:ext cx="46389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Made for </a:t>
            </a:r>
            <a:r>
              <a:rPr b="1" lang="en">
                <a:solidFill>
                  <a:schemeClr val="dk1"/>
                </a:solidFill>
              </a:rPr>
              <a:t>h</a:t>
            </a:r>
            <a:r>
              <a:rPr b="1" lang="en">
                <a:solidFill>
                  <a:schemeClr val="dk1"/>
                </a:solidFill>
              </a:rPr>
              <a:t>ighly dynamic</a:t>
            </a:r>
            <a:r>
              <a:rPr lang="en">
                <a:solidFill>
                  <a:schemeClr val="dk1"/>
                </a:solidFill>
              </a:rPr>
              <a:t> data (transactional or OnLine Transaction Processing, </a:t>
            </a:r>
            <a:r>
              <a:rPr b="1" lang="en">
                <a:solidFill>
                  <a:schemeClr val="dk1"/>
                </a:solidFill>
              </a:rPr>
              <a:t>OLTP</a:t>
            </a:r>
            <a:r>
              <a:rPr lang="en">
                <a:solidFill>
                  <a:schemeClr val="dk1"/>
                </a:solidFill>
              </a:rPr>
              <a:t>, paradigm)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3" name="Google Shape;213;p32"/>
          <p:cNvCxnSpPr/>
          <p:nvPr/>
        </p:nvCxnSpPr>
        <p:spPr>
          <a:xfrm flipH="1">
            <a:off x="3846850" y="1013275"/>
            <a:ext cx="321900" cy="205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2"/>
          <p:cNvCxnSpPr/>
          <p:nvPr/>
        </p:nvCxnSpPr>
        <p:spPr>
          <a:xfrm>
            <a:off x="8624725" y="1013275"/>
            <a:ext cx="321900" cy="205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Property Graph implementations: Apache TinkerPop</a:t>
            </a:r>
            <a:endParaRPr>
              <a:solidFill>
                <a:srgbClr val="1F497D"/>
              </a:solidFill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68" y="1261950"/>
            <a:ext cx="3136889" cy="10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/>
        </p:nvSpPr>
        <p:spPr>
          <a:xfrm>
            <a:off x="490475" y="3419538"/>
            <a:ext cx="57147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TinkerPop is a property graph </a:t>
            </a:r>
            <a:r>
              <a:rPr b="1" lang="en" sz="1800"/>
              <a:t>processing</a:t>
            </a:r>
            <a:r>
              <a:rPr lang="en" sz="1800"/>
              <a:t> framework</a:t>
            </a:r>
            <a:endParaRPr b="1" sz="18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6600" y="3526388"/>
            <a:ext cx="1322125" cy="14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3069163" y="4039575"/>
            <a:ext cx="383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Query language: Gremlin</a:t>
            </a:r>
            <a:endParaRPr b="1" sz="2400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1969" y="1080525"/>
            <a:ext cx="1154931" cy="7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1450" y="2065231"/>
            <a:ext cx="1322125" cy="71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862" y="2600050"/>
            <a:ext cx="1563376" cy="71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33"/>
          <p:cNvCxnSpPr>
            <a:endCxn id="224" idx="1"/>
          </p:cNvCxnSpPr>
          <p:nvPr/>
        </p:nvCxnSpPr>
        <p:spPr>
          <a:xfrm flipH="1" rot="10800000">
            <a:off x="3531969" y="1477050"/>
            <a:ext cx="1830000" cy="3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3"/>
          <p:cNvCxnSpPr>
            <a:stCxn id="220" idx="3"/>
            <a:endCxn id="225" idx="1"/>
          </p:cNvCxnSpPr>
          <p:nvPr/>
        </p:nvCxnSpPr>
        <p:spPr>
          <a:xfrm>
            <a:off x="3531957" y="1806425"/>
            <a:ext cx="1699500" cy="6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3"/>
          <p:cNvCxnSpPr>
            <a:stCxn id="220" idx="3"/>
            <a:endCxn id="226" idx="1"/>
          </p:cNvCxnSpPr>
          <p:nvPr/>
        </p:nvCxnSpPr>
        <p:spPr>
          <a:xfrm>
            <a:off x="3531957" y="1806425"/>
            <a:ext cx="945900" cy="11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Property Graph implementations: Apache TinkerPop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6711325" y="2669038"/>
            <a:ext cx="15873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6411125" y="1878488"/>
            <a:ext cx="1791300" cy="47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6055600" y="2441688"/>
            <a:ext cx="800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actedIn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390025" y="4444700"/>
            <a:ext cx="4553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39" name="Google Shape;239;p34"/>
          <p:cNvCxnSpPr>
            <a:endCxn id="236" idx="3"/>
          </p:cNvCxnSpPr>
          <p:nvPr/>
        </p:nvCxnSpPr>
        <p:spPr>
          <a:xfrm rot="10800000">
            <a:off x="6673455" y="2286401"/>
            <a:ext cx="270300" cy="44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4"/>
          <p:cNvCxnSpPr>
            <a:stCxn id="235" idx="7"/>
            <a:endCxn id="236" idx="5"/>
          </p:cNvCxnSpPr>
          <p:nvPr/>
        </p:nvCxnSpPr>
        <p:spPr>
          <a:xfrm rot="10800000">
            <a:off x="7940170" y="2286289"/>
            <a:ext cx="126000" cy="44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4"/>
          <p:cNvSpPr txBox="1"/>
          <p:nvPr/>
        </p:nvSpPr>
        <p:spPr>
          <a:xfrm>
            <a:off x="8066175" y="2382675"/>
            <a:ext cx="9576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</a:t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7626900" y="3019975"/>
            <a:ext cx="957600" cy="8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Name</a:t>
            </a:r>
            <a:r>
              <a:rPr lang="en" sz="1000"/>
              <a:t> : </a:t>
            </a:r>
            <a:r>
              <a:rPr lang="en" sz="1000"/>
              <a:t>...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Gender</a:t>
            </a:r>
            <a:r>
              <a:rPr lang="en" sz="1000"/>
              <a:t>: ...</a:t>
            </a:r>
            <a:endParaRPr sz="1000"/>
          </a:p>
        </p:txBody>
      </p:sp>
      <p:sp>
        <p:nvSpPr>
          <p:cNvPr id="243" name="Google Shape;243;p34"/>
          <p:cNvSpPr/>
          <p:nvPr/>
        </p:nvSpPr>
        <p:spPr>
          <a:xfrm>
            <a:off x="7396350" y="1135325"/>
            <a:ext cx="957600" cy="86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Title</a:t>
            </a:r>
            <a:r>
              <a:rPr lang="en" sz="1000"/>
              <a:t> : …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Year</a:t>
            </a:r>
            <a:r>
              <a:rPr lang="en" sz="1000"/>
              <a:t>: ...</a:t>
            </a:r>
            <a:endParaRPr sz="1000"/>
          </a:p>
        </p:txBody>
      </p:sp>
      <p:sp>
        <p:nvSpPr>
          <p:cNvPr id="244" name="Google Shape;244;p34"/>
          <p:cNvSpPr txBox="1"/>
          <p:nvPr/>
        </p:nvSpPr>
        <p:spPr>
          <a:xfrm>
            <a:off x="311700" y="1376450"/>
            <a:ext cx="4186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me all movies in which “</a:t>
            </a:r>
            <a:r>
              <a:rPr b="1" lang="en"/>
              <a:t>Harrison Ford</a:t>
            </a:r>
            <a:r>
              <a:rPr lang="en"/>
              <a:t>” participated as a </a:t>
            </a:r>
            <a:r>
              <a:rPr b="1" lang="en"/>
              <a:t>director</a:t>
            </a:r>
            <a:r>
              <a:rPr lang="en"/>
              <a:t>:</a:t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390025" y="2078750"/>
            <a:ext cx="5456700" cy="2158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/>
        </p:nvSpPr>
        <p:spPr>
          <a:xfrm>
            <a:off x="390025" y="2041075"/>
            <a:ext cx="5456700" cy="21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# All vertices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g.V()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# All vertices that are of type Person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g.V().hasLabel(“Person”)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# All Person vertices who have name “Harrison Ford”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g.V().hasLabel(“Person”).has(“name” : “Harrison Ford”)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# Person vertices named “Harrison Ford” having outgoing “director” edge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g.V().hasLabel(“Person”).has(“name” : “Harrison Ford”).out(“directed”)</a:t>
            </a:r>
            <a:endParaRPr sz="1200"/>
          </a:p>
        </p:txBody>
      </p:sp>
      <p:sp>
        <p:nvSpPr>
          <p:cNvPr id="247" name="Google Shape;247;p34"/>
          <p:cNvSpPr txBox="1"/>
          <p:nvPr/>
        </p:nvSpPr>
        <p:spPr>
          <a:xfrm>
            <a:off x="311700" y="1053700"/>
            <a:ext cx="1008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GREMLIN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Gremlin graph traversal algorithms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52550" y="4203575"/>
            <a:ext cx="4553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4" name="Google Shape;254;p35"/>
          <p:cNvSpPr txBox="1"/>
          <p:nvPr/>
        </p:nvSpPr>
        <p:spPr>
          <a:xfrm>
            <a:off x="418450" y="1215500"/>
            <a:ext cx="84138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Shortest path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g.V(</a:t>
            </a:r>
            <a:r>
              <a:rPr lang="en" sz="1200">
                <a:solidFill>
                  <a:srgbClr val="00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).repeat(out().simplePath()).until(hasId(</a:t>
            </a:r>
            <a:r>
              <a:rPr lang="en" sz="1200">
                <a:solidFill>
                  <a:srgbClr val="00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)).path().limit(</a:t>
            </a:r>
            <a:r>
              <a:rPr lang="en" sz="1200">
                <a:solidFill>
                  <a:srgbClr val="00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Paths from node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g.V(</a:t>
            </a:r>
            <a:r>
              <a:rPr lang="en" sz="1200">
                <a:solidFill>
                  <a:srgbClr val="00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).bothE()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Node centrality measures: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degree: 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g.V().group().by().by(inE().count())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Out degree: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g.V().group().by().by(outE().count())</a:t>
            </a:r>
            <a:endParaRPr sz="1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Betweeness: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g.withSack(</a:t>
            </a:r>
            <a:r>
              <a:rPr lang="en" sz="1200">
                <a:solidFill>
                  <a:srgbClr val="00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).V().store(</a:t>
            </a:r>
            <a:r>
              <a:rPr lang="en" sz="1200">
                <a:solidFill>
                  <a:srgbClr val="DD11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).repeat(both().simplePath()).emit().path()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</a:t>
            </a:r>
            <a:r>
              <a:rPr lang="en" sz="1800"/>
              <a:t>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SPARQL does not natively support advanced graph traversal algorithms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641700" y="2285400"/>
            <a:ext cx="78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Differences with RDF: representation	&amp; querying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RDF</a:t>
            </a:r>
            <a:r>
              <a:rPr lang="en">
                <a:solidFill>
                  <a:srgbClr val="0B5394"/>
                </a:solidFill>
              </a:rPr>
              <a:t> workarounds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31562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/>
        </p:nvSpPr>
        <p:spPr>
          <a:xfrm>
            <a:off x="264025" y="4638150"/>
            <a:ext cx="2738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Adapted from Olaf Hartig (WSP2018)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7" name="Google Shape;267;p37"/>
          <p:cNvSpPr/>
          <p:nvPr/>
        </p:nvSpPr>
        <p:spPr>
          <a:xfrm>
            <a:off x="3594350" y="2201875"/>
            <a:ext cx="2001600" cy="47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3170875" y="2245375"/>
            <a:ext cx="2564400" cy="383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Stated in “Rolling Stone Magazine”</a:t>
            </a:r>
            <a:endParaRPr sz="1200"/>
          </a:p>
        </p:txBody>
      </p:sp>
      <p:sp>
        <p:nvSpPr>
          <p:cNvPr id="269" name="Google Shape;269;p37"/>
          <p:cNvSpPr txBox="1"/>
          <p:nvPr/>
        </p:nvSpPr>
        <p:spPr>
          <a:xfrm>
            <a:off x="722350" y="2706650"/>
            <a:ext cx="8109900" cy="174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1243050" y="3359300"/>
            <a:ext cx="69639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you r</a:t>
            </a:r>
            <a:r>
              <a:rPr lang="en" sz="1800"/>
              <a:t>epresent the information in this picture with RDF triples?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RDF workarounds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31562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8"/>
          <p:cNvSpPr txBox="1"/>
          <p:nvPr/>
        </p:nvSpPr>
        <p:spPr>
          <a:xfrm>
            <a:off x="264025" y="4638150"/>
            <a:ext cx="2738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Adapted from Olaf Hartig (WSP2018)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" name="Google Shape;278;p38"/>
          <p:cNvSpPr/>
          <p:nvPr/>
        </p:nvSpPr>
        <p:spPr>
          <a:xfrm>
            <a:off x="3594350" y="2201875"/>
            <a:ext cx="2001600" cy="47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3170875" y="2245375"/>
            <a:ext cx="2564400" cy="383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Stated in “Rolling Stone Magazine”</a:t>
            </a:r>
            <a:endParaRPr sz="1200"/>
          </a:p>
        </p:txBody>
      </p:sp>
      <p:sp>
        <p:nvSpPr>
          <p:cNvPr id="280" name="Google Shape;280;p38"/>
          <p:cNvSpPr txBox="1"/>
          <p:nvPr/>
        </p:nvSpPr>
        <p:spPr>
          <a:xfrm>
            <a:off x="3611775" y="4099125"/>
            <a:ext cx="3315900" cy="38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/>
        </p:nvSpPr>
        <p:spPr>
          <a:xfrm>
            <a:off x="3724975" y="4077950"/>
            <a:ext cx="46212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tatedIn “Rolling Stone Magazine” .</a:t>
            </a:r>
            <a:endParaRPr sz="1800"/>
          </a:p>
        </p:txBody>
      </p:sp>
      <p:sp>
        <p:nvSpPr>
          <p:cNvPr id="282" name="Google Shape;282;p38"/>
          <p:cNvSpPr txBox="1"/>
          <p:nvPr/>
        </p:nvSpPr>
        <p:spPr>
          <a:xfrm>
            <a:off x="2550000" y="4094150"/>
            <a:ext cx="974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3089575" y="4099125"/>
            <a:ext cx="635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???</a:t>
            </a:r>
            <a:endParaRPr b="1" sz="1800"/>
          </a:p>
        </p:txBody>
      </p:sp>
      <p:sp>
        <p:nvSpPr>
          <p:cNvPr id="284" name="Google Shape;284;p38"/>
          <p:cNvSpPr txBox="1"/>
          <p:nvPr/>
        </p:nvSpPr>
        <p:spPr>
          <a:xfrm>
            <a:off x="2993850" y="4094150"/>
            <a:ext cx="4482000" cy="47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RDF Reification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261525" y="1152475"/>
            <a:ext cx="51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 rdf:type    	rdf:Statement .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 rdf:subject    Kubrick .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 rdf:predicate  influencedBy .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 rdf:object     Welles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 statedIn “RollingStoneMagazine” .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7565150" y="1370950"/>
            <a:ext cx="11808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Welles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836275" y="1893600"/>
            <a:ext cx="3921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7709850" y="2476275"/>
            <a:ext cx="11808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Kubrick</a:t>
            </a:r>
            <a:endParaRPr/>
          </a:p>
        </p:txBody>
      </p:sp>
      <p:cxnSp>
        <p:nvCxnSpPr>
          <p:cNvPr id="294" name="Google Shape;294;p39"/>
          <p:cNvCxnSpPr>
            <a:stCxn id="292" idx="7"/>
            <a:endCxn id="291" idx="2"/>
          </p:cNvCxnSpPr>
          <p:nvPr/>
        </p:nvCxnSpPr>
        <p:spPr>
          <a:xfrm flipH="1" rot="10800000">
            <a:off x="6170953" y="1581052"/>
            <a:ext cx="13941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9"/>
          <p:cNvSpPr txBox="1"/>
          <p:nvPr/>
        </p:nvSpPr>
        <p:spPr>
          <a:xfrm>
            <a:off x="6473775" y="1695050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rdf:object</a:t>
            </a:r>
            <a:endParaRPr/>
          </a:p>
        </p:txBody>
      </p:sp>
      <p:cxnSp>
        <p:nvCxnSpPr>
          <p:cNvPr id="296" name="Google Shape;296;p39"/>
          <p:cNvCxnSpPr>
            <a:stCxn id="292" idx="6"/>
            <a:endCxn id="293" idx="1"/>
          </p:cNvCxnSpPr>
          <p:nvPr/>
        </p:nvCxnSpPr>
        <p:spPr>
          <a:xfrm>
            <a:off x="6228375" y="2103750"/>
            <a:ext cx="165450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9"/>
          <p:cNvSpPr txBox="1"/>
          <p:nvPr/>
        </p:nvSpPr>
        <p:spPr>
          <a:xfrm>
            <a:off x="6473775" y="2313900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rdf:subject</a:t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5333625" y="3623875"/>
            <a:ext cx="17292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influencedBy</a:t>
            </a:r>
            <a:endParaRPr/>
          </a:p>
        </p:txBody>
      </p:sp>
      <p:cxnSp>
        <p:nvCxnSpPr>
          <p:cNvPr id="299" name="Google Shape;299;p39"/>
          <p:cNvCxnSpPr>
            <a:stCxn id="292" idx="4"/>
            <a:endCxn id="298" idx="0"/>
          </p:cNvCxnSpPr>
          <p:nvPr/>
        </p:nvCxnSpPr>
        <p:spPr>
          <a:xfrm>
            <a:off x="6032325" y="2313900"/>
            <a:ext cx="165900" cy="13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9"/>
          <p:cNvSpPr txBox="1"/>
          <p:nvPr/>
        </p:nvSpPr>
        <p:spPr>
          <a:xfrm>
            <a:off x="5836275" y="2968875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rdf:predicate</a:t>
            </a:r>
            <a:endParaRPr/>
          </a:p>
        </p:txBody>
      </p:sp>
      <p:cxnSp>
        <p:nvCxnSpPr>
          <p:cNvPr id="301" name="Google Shape;301;p39"/>
          <p:cNvCxnSpPr>
            <a:stCxn id="292" idx="0"/>
            <a:endCxn id="302" idx="2"/>
          </p:cNvCxnSpPr>
          <p:nvPr/>
        </p:nvCxnSpPr>
        <p:spPr>
          <a:xfrm rot="10800000">
            <a:off x="5265525" y="762900"/>
            <a:ext cx="766800" cy="11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9"/>
          <p:cNvSpPr txBox="1"/>
          <p:nvPr/>
        </p:nvSpPr>
        <p:spPr>
          <a:xfrm>
            <a:off x="5029600" y="978525"/>
            <a:ext cx="8463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statedIn</a:t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151350" y="388750"/>
            <a:ext cx="22281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“Rolling Stone Magazine”</a:t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7264950" y="580400"/>
            <a:ext cx="1791300" cy="47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rdf:Statement</a:t>
            </a:r>
            <a:endParaRPr/>
          </a:p>
        </p:txBody>
      </p:sp>
      <p:cxnSp>
        <p:nvCxnSpPr>
          <p:cNvPr id="305" name="Google Shape;305;p39"/>
          <p:cNvCxnSpPr>
            <a:stCxn id="292" idx="0"/>
            <a:endCxn id="304" idx="2"/>
          </p:cNvCxnSpPr>
          <p:nvPr/>
        </p:nvCxnSpPr>
        <p:spPr>
          <a:xfrm flipH="1" rot="10800000">
            <a:off x="6032325" y="819300"/>
            <a:ext cx="1232700" cy="10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9"/>
          <p:cNvSpPr txBox="1"/>
          <p:nvPr/>
        </p:nvSpPr>
        <p:spPr>
          <a:xfrm>
            <a:off x="6473775" y="1085450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rdf:type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Outline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Char char="●"/>
            </a:pPr>
            <a:r>
              <a:rPr lang="en">
                <a:solidFill>
                  <a:srgbClr val="1F497D"/>
                </a:solidFill>
              </a:rPr>
              <a:t>Recap &amp; Summary of Semantic (RDF) Knowledge Graphs</a:t>
            </a:r>
            <a:endParaRPr>
              <a:solidFill>
                <a:srgbClr val="1F49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Char char="●"/>
            </a:pPr>
            <a:r>
              <a:rPr lang="en">
                <a:solidFill>
                  <a:srgbClr val="1F497D"/>
                </a:solidFill>
              </a:rPr>
              <a:t>Introduction to Property Graphs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What are they?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Property graph implementations</a:t>
            </a:r>
            <a:endParaRPr>
              <a:solidFill>
                <a:srgbClr val="1F49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Char char="●"/>
            </a:pPr>
            <a:r>
              <a:rPr lang="en">
                <a:solidFill>
                  <a:srgbClr val="1F497D"/>
                </a:solidFill>
              </a:rPr>
              <a:t>Comparison between RDF KGs and Property Graphs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Differences in representation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Differences in querying: Cypher examples (vs SPARQL)</a:t>
            </a:r>
            <a:endParaRPr>
              <a:solidFill>
                <a:srgbClr val="1F49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Char char="○"/>
            </a:pPr>
            <a:r>
              <a:rPr lang="en">
                <a:solidFill>
                  <a:srgbClr val="1F497D"/>
                </a:solidFill>
              </a:rPr>
              <a:t>Strengths &amp; drawbacks</a:t>
            </a:r>
            <a:endParaRPr>
              <a:solidFill>
                <a:srgbClr val="1F497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Char char="●"/>
            </a:pPr>
            <a:r>
              <a:rPr lang="en">
                <a:solidFill>
                  <a:srgbClr val="1F497D"/>
                </a:solidFill>
              </a:rPr>
              <a:t>Summary</a:t>
            </a:r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Singleton Property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243675" y="1430700"/>
            <a:ext cx="56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Kubrick influencedBy Welles .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Kubrick p1 Welles .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p1 singletonPropertyOf influencedBy .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p1 statedIn “Rolling Stone Magazine” .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7565150" y="1066150"/>
            <a:ext cx="11808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Welles</a:t>
            </a:r>
            <a:endParaRPr/>
          </a:p>
        </p:txBody>
      </p:sp>
      <p:sp>
        <p:nvSpPr>
          <p:cNvPr id="314" name="Google Shape;314;p40"/>
          <p:cNvSpPr/>
          <p:nvPr/>
        </p:nvSpPr>
        <p:spPr>
          <a:xfrm>
            <a:off x="5607675" y="1893600"/>
            <a:ext cx="5481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315" name="Google Shape;315;p40"/>
          <p:cNvSpPr/>
          <p:nvPr/>
        </p:nvSpPr>
        <p:spPr>
          <a:xfrm>
            <a:off x="7709850" y="2476275"/>
            <a:ext cx="11808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Kubrick</a:t>
            </a:r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7540100" y="1770125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 txBox="1"/>
          <p:nvPr/>
        </p:nvSpPr>
        <p:spPr>
          <a:xfrm>
            <a:off x="6199076" y="1953300"/>
            <a:ext cx="18201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singletonPropertyOf</a:t>
            </a:r>
            <a:endParaRPr/>
          </a:p>
        </p:txBody>
      </p:sp>
      <p:sp>
        <p:nvSpPr>
          <p:cNvPr id="318" name="Google Shape;318;p40"/>
          <p:cNvSpPr txBox="1"/>
          <p:nvPr/>
        </p:nvSpPr>
        <p:spPr>
          <a:xfrm>
            <a:off x="5308575" y="966725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tatedIn</a:t>
            </a:r>
            <a:endParaRPr/>
          </a:p>
        </p:txBody>
      </p:sp>
      <p:cxnSp>
        <p:nvCxnSpPr>
          <p:cNvPr id="319" name="Google Shape;319;p40"/>
          <p:cNvCxnSpPr>
            <a:stCxn id="315" idx="0"/>
            <a:endCxn id="313" idx="4"/>
          </p:cNvCxnSpPr>
          <p:nvPr/>
        </p:nvCxnSpPr>
        <p:spPr>
          <a:xfrm rot="10800000">
            <a:off x="8155650" y="1486575"/>
            <a:ext cx="144600" cy="9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0"/>
          <p:cNvSpPr txBox="1"/>
          <p:nvPr/>
        </p:nvSpPr>
        <p:spPr>
          <a:xfrm>
            <a:off x="7823175" y="1728725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influencedBy</a:t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5494575" y="388750"/>
            <a:ext cx="5712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</a:t>
            </a:r>
            <a:endParaRPr/>
          </a:p>
        </p:txBody>
      </p:sp>
      <p:cxnSp>
        <p:nvCxnSpPr>
          <p:cNvPr id="322" name="Google Shape;322;p40"/>
          <p:cNvCxnSpPr>
            <a:stCxn id="314" idx="0"/>
          </p:cNvCxnSpPr>
          <p:nvPr/>
        </p:nvCxnSpPr>
        <p:spPr>
          <a:xfrm rot="10800000">
            <a:off x="5780025" y="762900"/>
            <a:ext cx="101700" cy="113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0"/>
          <p:cNvCxnSpPr>
            <a:stCxn id="314" idx="6"/>
            <a:endCxn id="320" idx="1"/>
          </p:cNvCxnSpPr>
          <p:nvPr/>
        </p:nvCxnSpPr>
        <p:spPr>
          <a:xfrm flipH="1" rot="10800000">
            <a:off x="6155775" y="1858650"/>
            <a:ext cx="166740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0"/>
          <p:cNvSpPr/>
          <p:nvPr/>
        </p:nvSpPr>
        <p:spPr>
          <a:xfrm>
            <a:off x="4151350" y="388750"/>
            <a:ext cx="2228100" cy="37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“Rolling Stone Magazine”</a:t>
            </a:r>
            <a:endParaRPr/>
          </a:p>
        </p:txBody>
      </p:sp>
      <p:sp>
        <p:nvSpPr>
          <p:cNvPr id="325" name="Google Shape;325;p40"/>
          <p:cNvSpPr txBox="1"/>
          <p:nvPr/>
        </p:nvSpPr>
        <p:spPr>
          <a:xfrm>
            <a:off x="77925" y="4439075"/>
            <a:ext cx="914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CREATE</a:t>
            </a:r>
            <a:r>
              <a:rPr b="1" lang="en">
                <a:solidFill>
                  <a:srgbClr val="9900FF"/>
                </a:solidFill>
              </a:rPr>
              <a:t> </a:t>
            </a:r>
            <a:r>
              <a:rPr b="1" lang="en">
                <a:solidFill>
                  <a:srgbClr val="38761D"/>
                </a:solidFill>
              </a:rPr>
              <a:t>({name: “Kubrick”})</a:t>
            </a:r>
            <a:r>
              <a:rPr b="1" lang="en">
                <a:solidFill>
                  <a:srgbClr val="6AA84F"/>
                </a:solidFill>
              </a:rPr>
              <a:t> </a:t>
            </a:r>
            <a:r>
              <a:rPr b="1" lang="en">
                <a:solidFill>
                  <a:srgbClr val="9900FF"/>
                </a:solidFill>
              </a:rPr>
              <a:t>- [:influencedBy {</a:t>
            </a:r>
            <a:r>
              <a:rPr b="1" lang="en">
                <a:solidFill>
                  <a:srgbClr val="741B47"/>
                </a:solidFill>
              </a:rPr>
              <a:t>statedIn: “Rolling Stone Magazine”</a:t>
            </a:r>
            <a:r>
              <a:rPr b="1" lang="en">
                <a:solidFill>
                  <a:srgbClr val="9900FF"/>
                </a:solidFill>
              </a:rPr>
              <a:t>}] -&gt; </a:t>
            </a:r>
            <a:r>
              <a:rPr b="1" lang="en">
                <a:solidFill>
                  <a:srgbClr val="38761D"/>
                </a:solidFill>
              </a:rPr>
              <a:t>({name: “Welles”})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RDF Reification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748450" y="189725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/>
        </p:nvSpPr>
        <p:spPr>
          <a:xfrm>
            <a:off x="348125" y="1401175"/>
            <a:ext cx="84840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“There is a connection between Amsterdam and Paris that costs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€</a:t>
            </a:r>
            <a:r>
              <a:rPr lang="en" sz="2400"/>
              <a:t>300 with a distance of 400 km”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33" name="Google Shape;333;p41"/>
          <p:cNvSpPr txBox="1"/>
          <p:nvPr/>
        </p:nvSpPr>
        <p:spPr>
          <a:xfrm>
            <a:off x="355350" y="2645700"/>
            <a:ext cx="84333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“There is also another connection between these cities that costs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€</a:t>
            </a:r>
            <a:r>
              <a:rPr lang="en" sz="2400">
                <a:solidFill>
                  <a:schemeClr val="dk1"/>
                </a:solidFill>
              </a:rPr>
              <a:t>500 with a distance of 350 km”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RDF Reification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234975" y="1152475"/>
            <a:ext cx="51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ams_paris_conn1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costEUR “300”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ams_paris_conn1 to “Paris”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ams_paris_conn1 from “Amsterdam”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ams_paris_conn1 distanceKm “400” .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8005725" y="1152475"/>
            <a:ext cx="9378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300</a:t>
            </a:r>
            <a:endParaRPr/>
          </a:p>
        </p:txBody>
      </p:sp>
      <p:sp>
        <p:nvSpPr>
          <p:cNvPr id="341" name="Google Shape;341;p42"/>
          <p:cNvSpPr/>
          <p:nvPr/>
        </p:nvSpPr>
        <p:spPr>
          <a:xfrm>
            <a:off x="4708350" y="1893600"/>
            <a:ext cx="23934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ams_paris_conn1</a:t>
            </a:r>
            <a:endParaRPr/>
          </a:p>
        </p:txBody>
      </p:sp>
      <p:sp>
        <p:nvSpPr>
          <p:cNvPr id="342" name="Google Shape;342;p42"/>
          <p:cNvSpPr/>
          <p:nvPr/>
        </p:nvSpPr>
        <p:spPr>
          <a:xfrm>
            <a:off x="7709850" y="2941013"/>
            <a:ext cx="11808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Paris</a:t>
            </a:r>
            <a:endParaRPr/>
          </a:p>
        </p:txBody>
      </p:sp>
      <p:cxnSp>
        <p:nvCxnSpPr>
          <p:cNvPr id="343" name="Google Shape;343;p42"/>
          <p:cNvCxnSpPr>
            <a:stCxn id="341" idx="7"/>
            <a:endCxn id="340" idx="2"/>
          </p:cNvCxnSpPr>
          <p:nvPr/>
        </p:nvCxnSpPr>
        <p:spPr>
          <a:xfrm flipH="1" rot="10800000">
            <a:off x="6751245" y="1362652"/>
            <a:ext cx="12546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2"/>
          <p:cNvSpPr txBox="1"/>
          <p:nvPr/>
        </p:nvSpPr>
        <p:spPr>
          <a:xfrm>
            <a:off x="7093875" y="1603138"/>
            <a:ext cx="1010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costEUR</a:t>
            </a:r>
            <a:endParaRPr/>
          </a:p>
        </p:txBody>
      </p:sp>
      <p:cxnSp>
        <p:nvCxnSpPr>
          <p:cNvPr id="345" name="Google Shape;345;p42"/>
          <p:cNvCxnSpPr>
            <a:stCxn id="341" idx="5"/>
            <a:endCxn id="342" idx="1"/>
          </p:cNvCxnSpPr>
          <p:nvPr/>
        </p:nvCxnSpPr>
        <p:spPr>
          <a:xfrm>
            <a:off x="6751245" y="2252348"/>
            <a:ext cx="1131600" cy="7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2"/>
          <p:cNvSpPr txBox="1"/>
          <p:nvPr/>
        </p:nvSpPr>
        <p:spPr>
          <a:xfrm>
            <a:off x="7341450" y="2318038"/>
            <a:ext cx="36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endParaRPr/>
          </a:p>
        </p:txBody>
      </p:sp>
      <p:sp>
        <p:nvSpPr>
          <p:cNvPr id="347" name="Google Shape;347;p42"/>
          <p:cNvSpPr/>
          <p:nvPr/>
        </p:nvSpPr>
        <p:spPr>
          <a:xfrm>
            <a:off x="5333625" y="3623875"/>
            <a:ext cx="17292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Amsterdam</a:t>
            </a:r>
            <a:endParaRPr/>
          </a:p>
        </p:txBody>
      </p:sp>
      <p:cxnSp>
        <p:nvCxnSpPr>
          <p:cNvPr id="348" name="Google Shape;348;p42"/>
          <p:cNvCxnSpPr>
            <a:stCxn id="341" idx="4"/>
            <a:endCxn id="347" idx="0"/>
          </p:cNvCxnSpPr>
          <p:nvPr/>
        </p:nvCxnSpPr>
        <p:spPr>
          <a:xfrm>
            <a:off x="5905050" y="2313900"/>
            <a:ext cx="293100" cy="13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42"/>
          <p:cNvSpPr txBox="1"/>
          <p:nvPr/>
        </p:nvSpPr>
        <p:spPr>
          <a:xfrm>
            <a:off x="6154500" y="2968875"/>
            <a:ext cx="621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</a:t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5302575" y="539825"/>
            <a:ext cx="1791300" cy="47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400</a:t>
            </a:r>
            <a:endParaRPr/>
          </a:p>
        </p:txBody>
      </p:sp>
      <p:cxnSp>
        <p:nvCxnSpPr>
          <p:cNvPr id="351" name="Google Shape;351;p42"/>
          <p:cNvCxnSpPr>
            <a:stCxn id="341" idx="0"/>
            <a:endCxn id="350" idx="4"/>
          </p:cNvCxnSpPr>
          <p:nvPr/>
        </p:nvCxnSpPr>
        <p:spPr>
          <a:xfrm flipH="1" rot="10800000">
            <a:off x="5905050" y="1017600"/>
            <a:ext cx="293100" cy="8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42"/>
          <p:cNvSpPr txBox="1"/>
          <p:nvPr/>
        </p:nvSpPr>
        <p:spPr>
          <a:xfrm>
            <a:off x="6073425" y="1180375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distanceKm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77925" y="4439075"/>
            <a:ext cx="763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CREATE</a:t>
            </a:r>
            <a:r>
              <a:rPr b="1" lang="en">
                <a:solidFill>
                  <a:srgbClr val="9900FF"/>
                </a:solidFill>
              </a:rPr>
              <a:t> </a:t>
            </a:r>
            <a:r>
              <a:rPr b="1" lang="en">
                <a:solidFill>
                  <a:srgbClr val="38761D"/>
                </a:solidFill>
              </a:rPr>
              <a:t>(ams:City)</a:t>
            </a:r>
            <a:r>
              <a:rPr b="1" lang="en">
                <a:solidFill>
                  <a:srgbClr val="6AA84F"/>
                </a:solidFill>
              </a:rPr>
              <a:t> </a:t>
            </a:r>
            <a:r>
              <a:rPr b="1" lang="en">
                <a:solidFill>
                  <a:srgbClr val="9900FF"/>
                </a:solidFill>
              </a:rPr>
              <a:t>- [:connection {</a:t>
            </a:r>
            <a:r>
              <a:rPr b="1" lang="en">
                <a:solidFill>
                  <a:srgbClr val="741B47"/>
                </a:solidFill>
              </a:rPr>
              <a:t>distanceKm: “400”, costEUR: “300”</a:t>
            </a:r>
            <a:r>
              <a:rPr b="1" lang="en">
                <a:solidFill>
                  <a:srgbClr val="9900FF"/>
                </a:solidFill>
              </a:rPr>
              <a:t>}] -&gt; </a:t>
            </a:r>
            <a:r>
              <a:rPr b="1" lang="en">
                <a:solidFill>
                  <a:srgbClr val="38761D"/>
                </a:solidFill>
              </a:rPr>
              <a:t>(paris:City)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RDF Reification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234975" y="1152475"/>
            <a:ext cx="51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ams_paris_conn2 costEUR “500”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ams_paris_conn2 to “Paris”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ams_paris_conn2 from “Amsterdam”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ams_paris_conn2 distanceKm “350” .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43"/>
          <p:cNvSpPr/>
          <p:nvPr/>
        </p:nvSpPr>
        <p:spPr>
          <a:xfrm>
            <a:off x="8005725" y="1152475"/>
            <a:ext cx="9378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</a:t>
            </a:r>
            <a:endParaRPr/>
          </a:p>
        </p:txBody>
      </p:sp>
      <p:sp>
        <p:nvSpPr>
          <p:cNvPr id="361" name="Google Shape;361;p43"/>
          <p:cNvSpPr/>
          <p:nvPr/>
        </p:nvSpPr>
        <p:spPr>
          <a:xfrm>
            <a:off x="4708350" y="1893600"/>
            <a:ext cx="23934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ams_paris_conn2</a:t>
            </a: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7709850" y="2941013"/>
            <a:ext cx="11808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Paris</a:t>
            </a:r>
            <a:endParaRPr/>
          </a:p>
        </p:txBody>
      </p:sp>
      <p:cxnSp>
        <p:nvCxnSpPr>
          <p:cNvPr id="363" name="Google Shape;363;p43"/>
          <p:cNvCxnSpPr>
            <a:stCxn id="361" idx="7"/>
            <a:endCxn id="360" idx="2"/>
          </p:cNvCxnSpPr>
          <p:nvPr/>
        </p:nvCxnSpPr>
        <p:spPr>
          <a:xfrm flipH="1" rot="10800000">
            <a:off x="6751245" y="1362652"/>
            <a:ext cx="12546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3"/>
          <p:cNvSpPr txBox="1"/>
          <p:nvPr/>
        </p:nvSpPr>
        <p:spPr>
          <a:xfrm>
            <a:off x="7093875" y="1603138"/>
            <a:ext cx="1010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costEUR</a:t>
            </a:r>
            <a:endParaRPr/>
          </a:p>
        </p:txBody>
      </p:sp>
      <p:cxnSp>
        <p:nvCxnSpPr>
          <p:cNvPr id="365" name="Google Shape;365;p43"/>
          <p:cNvCxnSpPr>
            <a:stCxn id="361" idx="5"/>
            <a:endCxn id="362" idx="1"/>
          </p:cNvCxnSpPr>
          <p:nvPr/>
        </p:nvCxnSpPr>
        <p:spPr>
          <a:xfrm>
            <a:off x="6751245" y="2252348"/>
            <a:ext cx="1131600" cy="7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3"/>
          <p:cNvSpPr txBox="1"/>
          <p:nvPr/>
        </p:nvSpPr>
        <p:spPr>
          <a:xfrm>
            <a:off x="7341450" y="2318038"/>
            <a:ext cx="36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</a:t>
            </a:r>
            <a:endParaRPr/>
          </a:p>
        </p:txBody>
      </p:sp>
      <p:sp>
        <p:nvSpPr>
          <p:cNvPr id="367" name="Google Shape;367;p43"/>
          <p:cNvSpPr/>
          <p:nvPr/>
        </p:nvSpPr>
        <p:spPr>
          <a:xfrm>
            <a:off x="5333625" y="3623875"/>
            <a:ext cx="17292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Amsterdam</a:t>
            </a:r>
            <a:endParaRPr/>
          </a:p>
        </p:txBody>
      </p:sp>
      <p:cxnSp>
        <p:nvCxnSpPr>
          <p:cNvPr id="368" name="Google Shape;368;p43"/>
          <p:cNvCxnSpPr>
            <a:stCxn id="361" idx="4"/>
            <a:endCxn id="367" idx="0"/>
          </p:cNvCxnSpPr>
          <p:nvPr/>
        </p:nvCxnSpPr>
        <p:spPr>
          <a:xfrm>
            <a:off x="5905050" y="2313900"/>
            <a:ext cx="293100" cy="13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3"/>
          <p:cNvSpPr txBox="1"/>
          <p:nvPr/>
        </p:nvSpPr>
        <p:spPr>
          <a:xfrm>
            <a:off x="6154500" y="2968875"/>
            <a:ext cx="621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</a:t>
            </a:r>
            <a:endParaRPr/>
          </a:p>
        </p:txBody>
      </p:sp>
      <p:sp>
        <p:nvSpPr>
          <p:cNvPr id="370" name="Google Shape;370;p43"/>
          <p:cNvSpPr/>
          <p:nvPr/>
        </p:nvSpPr>
        <p:spPr>
          <a:xfrm>
            <a:off x="5302575" y="539825"/>
            <a:ext cx="1791300" cy="47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350</a:t>
            </a:r>
            <a:endParaRPr/>
          </a:p>
        </p:txBody>
      </p:sp>
      <p:cxnSp>
        <p:nvCxnSpPr>
          <p:cNvPr id="371" name="Google Shape;371;p43"/>
          <p:cNvCxnSpPr>
            <a:stCxn id="361" idx="0"/>
            <a:endCxn id="370" idx="4"/>
          </p:cNvCxnSpPr>
          <p:nvPr/>
        </p:nvCxnSpPr>
        <p:spPr>
          <a:xfrm flipH="1" rot="10800000">
            <a:off x="5905050" y="1017600"/>
            <a:ext cx="293100" cy="8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43"/>
          <p:cNvSpPr txBox="1"/>
          <p:nvPr/>
        </p:nvSpPr>
        <p:spPr>
          <a:xfrm>
            <a:off x="6073425" y="1180375"/>
            <a:ext cx="12309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distanceKm</a:t>
            </a:r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77925" y="4439075"/>
            <a:ext cx="763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CREATE</a:t>
            </a:r>
            <a:r>
              <a:rPr b="1" lang="en">
                <a:solidFill>
                  <a:srgbClr val="9900FF"/>
                </a:solidFill>
              </a:rPr>
              <a:t> </a:t>
            </a:r>
            <a:r>
              <a:rPr b="1" lang="en">
                <a:solidFill>
                  <a:srgbClr val="38761D"/>
                </a:solidFill>
              </a:rPr>
              <a:t>(ams:City)</a:t>
            </a:r>
            <a:r>
              <a:rPr b="1" lang="en">
                <a:solidFill>
                  <a:srgbClr val="6AA84F"/>
                </a:solidFill>
              </a:rPr>
              <a:t> </a:t>
            </a:r>
            <a:r>
              <a:rPr b="1" lang="en">
                <a:solidFill>
                  <a:srgbClr val="9900FF"/>
                </a:solidFill>
              </a:rPr>
              <a:t>- [:connection {</a:t>
            </a:r>
            <a:r>
              <a:rPr b="1" lang="en">
                <a:solidFill>
                  <a:srgbClr val="741B47"/>
                </a:solidFill>
              </a:rPr>
              <a:t>distanceKm: “350”, costEUR: “500”</a:t>
            </a:r>
            <a:r>
              <a:rPr b="1" lang="en">
                <a:solidFill>
                  <a:srgbClr val="9900FF"/>
                </a:solidFill>
              </a:rPr>
              <a:t>}] -&gt; </a:t>
            </a:r>
            <a:r>
              <a:rPr b="1" lang="en">
                <a:solidFill>
                  <a:srgbClr val="38761D"/>
                </a:solidFill>
              </a:rPr>
              <a:t>(paris:City)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Semantics &amp; interoperability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4"/>
          <p:cNvSpPr/>
          <p:nvPr/>
        </p:nvSpPr>
        <p:spPr>
          <a:xfrm>
            <a:off x="6730850" y="2961813"/>
            <a:ext cx="15873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381" name="Google Shape;381;p44"/>
          <p:cNvSpPr/>
          <p:nvPr/>
        </p:nvSpPr>
        <p:spPr>
          <a:xfrm>
            <a:off x="6411125" y="1878488"/>
            <a:ext cx="1791300" cy="47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:City</a:t>
            </a:r>
            <a:endParaRPr/>
          </a:p>
        </p:txBody>
      </p:sp>
      <p:sp>
        <p:nvSpPr>
          <p:cNvPr id="382" name="Google Shape;382;p44"/>
          <p:cNvSpPr txBox="1"/>
          <p:nvPr/>
        </p:nvSpPr>
        <p:spPr>
          <a:xfrm>
            <a:off x="6730850" y="2529050"/>
            <a:ext cx="800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livesIn</a:t>
            </a:r>
            <a:endParaRPr/>
          </a:p>
        </p:txBody>
      </p:sp>
      <p:cxnSp>
        <p:nvCxnSpPr>
          <p:cNvPr id="383" name="Google Shape;383;p44"/>
          <p:cNvCxnSpPr>
            <a:stCxn id="380" idx="0"/>
            <a:endCxn id="381" idx="4"/>
          </p:cNvCxnSpPr>
          <p:nvPr/>
        </p:nvCxnSpPr>
        <p:spPr>
          <a:xfrm rot="10800000">
            <a:off x="7306700" y="2356413"/>
            <a:ext cx="217800" cy="6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4"/>
          <p:cNvSpPr/>
          <p:nvPr/>
        </p:nvSpPr>
        <p:spPr>
          <a:xfrm>
            <a:off x="7396350" y="1461246"/>
            <a:ext cx="1036200" cy="4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Title</a:t>
            </a:r>
            <a:r>
              <a:rPr lang="en" sz="1000"/>
              <a:t> : “Paris”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5" name="Google Shape;385;p44"/>
          <p:cNvSpPr/>
          <p:nvPr/>
        </p:nvSpPr>
        <p:spPr>
          <a:xfrm>
            <a:off x="1202950" y="3199250"/>
            <a:ext cx="1587300" cy="42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883225" y="2115925"/>
            <a:ext cx="1791300" cy="47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:Place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1202950" y="2766488"/>
            <a:ext cx="800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livesIn</a:t>
            </a:r>
            <a:endParaRPr/>
          </a:p>
        </p:txBody>
      </p:sp>
      <p:cxnSp>
        <p:nvCxnSpPr>
          <p:cNvPr id="388" name="Google Shape;388;p44"/>
          <p:cNvCxnSpPr>
            <a:stCxn id="385" idx="0"/>
            <a:endCxn id="386" idx="4"/>
          </p:cNvCxnSpPr>
          <p:nvPr/>
        </p:nvCxnSpPr>
        <p:spPr>
          <a:xfrm rot="10800000">
            <a:off x="1778800" y="2593850"/>
            <a:ext cx="217800" cy="6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44"/>
          <p:cNvSpPr/>
          <p:nvPr/>
        </p:nvSpPr>
        <p:spPr>
          <a:xfrm>
            <a:off x="1868450" y="1698683"/>
            <a:ext cx="1036200" cy="4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Title</a:t>
            </a:r>
            <a:r>
              <a:rPr lang="en" sz="1000"/>
              <a:t> : “Paris”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0" name="Google Shape;390;p44"/>
          <p:cNvSpPr txBox="1"/>
          <p:nvPr/>
        </p:nvSpPr>
        <p:spPr>
          <a:xfrm>
            <a:off x="3298875" y="2596150"/>
            <a:ext cx="17913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4"/>
          <p:cNvSpPr/>
          <p:nvPr/>
        </p:nvSpPr>
        <p:spPr>
          <a:xfrm>
            <a:off x="2342925" y="3461450"/>
            <a:ext cx="1180500" cy="4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Name</a:t>
            </a:r>
            <a:r>
              <a:rPr lang="en" sz="1000"/>
              <a:t> : “John”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2" name="Google Shape;392;p44"/>
          <p:cNvSpPr/>
          <p:nvPr/>
        </p:nvSpPr>
        <p:spPr>
          <a:xfrm>
            <a:off x="7524500" y="3291000"/>
            <a:ext cx="1180500" cy="4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Name</a:t>
            </a:r>
            <a:r>
              <a:rPr lang="en" sz="1000"/>
              <a:t> : “Mary”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3" name="Google Shape;393;p44"/>
          <p:cNvSpPr txBox="1"/>
          <p:nvPr/>
        </p:nvSpPr>
        <p:spPr>
          <a:xfrm>
            <a:off x="3318375" y="2449750"/>
            <a:ext cx="31428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automatically integrate information in these graphs?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Differences with RDF KGs	</a:t>
            </a:r>
            <a:endParaRPr>
              <a:solidFill>
                <a:srgbClr val="1F497D"/>
              </a:solidFill>
            </a:endParaRPr>
          </a:p>
        </p:txBody>
      </p:sp>
      <p:graphicFrame>
        <p:nvGraphicFramePr>
          <p:cNvPr id="399" name="Google Shape;399;p45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{63109A24-5444-4743-AE4C-628510426E5B}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RDF Knowledge Graphs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LPGs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Motivated by information exchange and publishing (data generally not highly dynamic)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Motivated by efficient storage and fast querying and traversal of the graph (transactional, dynamic data)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RDF is generally applied for the Linked Data vision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Generally applied in commercial settings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Formal semantics &amp; reasoning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formal semantics or reasoning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RDF &amp; SPARQL are standardised languages (W3C)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standardized LPG language or query language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ALL</a:t>
                      </a:r>
                      <a:r>
                        <a:rPr lang="en"/>
                        <a:t> information in the graph is represented with nodes and edges. I.e. RDF literals &amp; resources are both valid nodes in an RDF graph.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Descriptive information about a node or edge can also be attached to them using key-value pairs. Literal values are not valid nodes, they have to be represented in these key-value pairs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URIs used for resources are meant to be </a:t>
                      </a:r>
                      <a:r>
                        <a:rPr b="1" lang="en"/>
                        <a:t>globally</a:t>
                      </a:r>
                      <a:r>
                        <a:rPr lang="en"/>
                        <a:t> unique. (according to Linked Data principles)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IDs for nodes and relations are unique to graph but not necessarily </a:t>
                      </a:r>
                      <a:r>
                        <a:rPr b="1" lang="en"/>
                        <a:t>globally</a:t>
                      </a:r>
                      <a:r>
                        <a:rPr lang="en"/>
                        <a:t> unique.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Pros &amp; Cons of Property Graphs	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311700" y="1152475"/>
            <a:ext cx="86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497D"/>
                </a:solidFill>
              </a:rPr>
              <a:t>Pros:</a:t>
            </a:r>
            <a:endParaRPr>
              <a:solidFill>
                <a:srgbClr val="1F497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Efficient querying &amp; storage (optimised indexing &amp; storage of graph content)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Arguably, more intuitive data model (for capturing node &amp; relation attributes)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Access to graph traversal algorithms (e.g. shortest path)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import RDF KGs into property graphs (not necessarily vice versa)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Cons:</a:t>
            </a:r>
            <a:endParaRPr>
              <a:solidFill>
                <a:srgbClr val="1F497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integration is more difficult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semantics &amp; no automated reasoning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Interoperability (FA</a:t>
            </a:r>
            <a:r>
              <a:rPr b="1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R), no standard language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497D"/>
                </a:solidFill>
              </a:rPr>
              <a:t>Summary</a:t>
            </a:r>
            <a:endParaRPr>
              <a:solidFill>
                <a:srgbClr val="1F497D"/>
              </a:solidFill>
            </a:endParaRPr>
          </a:p>
        </p:txBody>
      </p:sp>
      <p:sp>
        <p:nvSpPr>
          <p:cNvPr id="411" name="Google Shape;411;p47"/>
          <p:cNvSpPr txBox="1"/>
          <p:nvPr/>
        </p:nvSpPr>
        <p:spPr>
          <a:xfrm>
            <a:off x="311700" y="1152475"/>
            <a:ext cx="85206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Property graphs are an increasingly popular way to represent information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Tuned for fast querying &amp; traversal performance (</a:t>
            </a:r>
            <a:r>
              <a:rPr lang="en" sz="1800">
                <a:solidFill>
                  <a:schemeClr val="dk1"/>
                </a:solidFill>
              </a:rPr>
              <a:t>highly dynamic big data)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Allow to specify properties (key-value pairs) of both nodes &amp; edges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No standardized property graph query language - although </a:t>
            </a:r>
            <a:r>
              <a:rPr lang="en" sz="1800" u="sng">
                <a:hlinkClick r:id="rId3"/>
              </a:rPr>
              <a:t>GQL</a:t>
            </a:r>
            <a:r>
              <a:rPr lang="en" sz="1800"/>
              <a:t> is under community discussion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Arguably more compact &amp; intuitive representation than RDF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Limitations: no standardization, data integration (interoperability) &amp; no formal semantics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Now you will learn more about a particular implementation of the property graph model - Neo4J &amp; its query language Cypher.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/>
        </p:nvSpPr>
        <p:spPr>
          <a:xfrm>
            <a:off x="2915100" y="2022900"/>
            <a:ext cx="33138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Questions?</a:t>
            </a:r>
            <a:endParaRPr sz="4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2" name="Google Shape;422;p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van Rest et al., 2016. PGQL: a property graph query language. In Proceedings of the Fourth International Workshop on Graph Data Management Experiences and Systems (p. 7). ACM.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Sun, W. et al., 2015. SQLgraph: An efficient relational-based property graph store. In Proceedings of the 2015 ACM SIGMOD International Conference on Management of Data (pp. 1887-1901). ACM.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Neo4J: </a:t>
            </a:r>
            <a:r>
              <a:rPr lang="en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https://neo4j.com/docs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Apache Tinkerpop: </a:t>
            </a:r>
            <a:r>
              <a:rPr lang="en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http://tinkerpop.apache.org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http://olafhartig.de/slides/RDFStarInvitedTalkWSP2018.pdf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http://pgql-lang.org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https://www.w3.org/TR/rdf-schema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65950" y="2508888"/>
            <a:ext cx="55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C4587"/>
                </a:solidFill>
              </a:rPr>
              <a:t>Recap &amp; summary of RDF KGs</a:t>
            </a:r>
            <a:endParaRPr sz="3000">
              <a:solidFill>
                <a:srgbClr val="1C4587"/>
              </a:solidFill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133925" y="229050"/>
            <a:ext cx="34113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Lecture 1, labs 1 &amp; 2: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Definition and application of semantic (RDF) KGs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&lt;subject&gt; &lt;predicate&gt; &lt;object&gt;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Wikidata &amp; DBpedia</a:t>
            </a:r>
            <a:endParaRPr sz="1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75" y="1285850"/>
            <a:ext cx="743974" cy="84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/>
        </p:nvSpPr>
        <p:spPr>
          <a:xfrm>
            <a:off x="3281850" y="229050"/>
            <a:ext cx="27636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Lab 3: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Converting data sources to RDF (Using RML)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SPARQL (querying RDF KGs)</a:t>
            </a:r>
            <a:endParaRPr sz="1200"/>
          </a:p>
        </p:txBody>
      </p:sp>
      <p:sp>
        <p:nvSpPr>
          <p:cNvPr id="108" name="Google Shape;108;p23"/>
          <p:cNvSpPr txBox="1"/>
          <p:nvPr/>
        </p:nvSpPr>
        <p:spPr>
          <a:xfrm>
            <a:off x="3019375" y="1326350"/>
            <a:ext cx="2204400" cy="6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  <a:t>rml:logicalSource [</a:t>
            </a:r>
            <a:br>
              <a:rPr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  <a:t>    rml:source "</a:t>
            </a:r>
            <a:r>
              <a:rPr b="1"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  <a:t>worldbank.xml</a:t>
            </a:r>
            <a:r>
              <a:rPr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  <a:t>" ;</a:t>
            </a:r>
            <a:br>
              <a:rPr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br>
              <a:rPr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00">
                <a:solidFill>
                  <a:srgbClr val="333333"/>
                </a:solidFill>
                <a:highlight>
                  <a:srgbClr val="EEEEBB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900"/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325" y="1155600"/>
            <a:ext cx="1674725" cy="100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23"/>
          <p:cNvSpPr txBox="1"/>
          <p:nvPr/>
        </p:nvSpPr>
        <p:spPr>
          <a:xfrm>
            <a:off x="6358550" y="267925"/>
            <a:ext cx="301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Lecture 2 &amp; lab 4: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FAIR, metadata, provenance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Assessing FAIRness of KGs</a:t>
            </a:r>
            <a:endParaRPr sz="1200"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1501" y="1068988"/>
            <a:ext cx="998899" cy="66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/>
        </p:nvSpPr>
        <p:spPr>
          <a:xfrm>
            <a:off x="133925" y="3430075"/>
            <a:ext cx="27636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Lab 5: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Linking RDF data with LIMES (using “owl:sameAs”)</a:t>
            </a:r>
            <a:endParaRPr sz="1200"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02" y="4157542"/>
            <a:ext cx="1674725" cy="829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3019375" y="3381175"/>
            <a:ext cx="27636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Lecture 3 &amp; Lab 6: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Types of KG quality issues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Validating KG quality with ShEx constraints </a:t>
            </a:r>
            <a:endParaRPr sz="12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8326" y="4405050"/>
            <a:ext cx="68612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/>
        </p:nvSpPr>
        <p:spPr>
          <a:xfrm>
            <a:off x="4498125" y="4234650"/>
            <a:ext cx="2010900" cy="9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:User {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:name           xsd:string  ;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:birthDate    xsd:date?  ;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:gender        [schema:Male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schema:Female ] </a:t>
            </a:r>
            <a:endParaRPr sz="10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0971" y="4108730"/>
            <a:ext cx="296325" cy="29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6358550" y="3381175"/>
            <a:ext cx="29214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Lecture 4 &amp; lab 7: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KG completion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we automatically enrich information in KGs?</a:t>
            </a:r>
            <a:endParaRPr sz="12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1875" y="4169547"/>
            <a:ext cx="1674725" cy="94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/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8" name="Google Shape;428;p5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Importing RDF into Neo4J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 sz="18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Towards a standardized property graph query language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045750" y="2285400"/>
            <a:ext cx="30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C4587"/>
                </a:solidFill>
              </a:rPr>
              <a:t>Property Graphs</a:t>
            </a:r>
            <a:endParaRPr sz="3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What is a (Labeled) Property Graph?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098900"/>
            <a:ext cx="82089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...model in which vertices </a:t>
            </a:r>
            <a:r>
              <a:rPr b="1" lang="en">
                <a:solidFill>
                  <a:srgbClr val="000000"/>
                </a:solidFill>
              </a:rPr>
              <a:t>and</a:t>
            </a:r>
            <a:r>
              <a:rPr lang="en">
                <a:solidFill>
                  <a:srgbClr val="000000"/>
                </a:solidFill>
              </a:rPr>
              <a:t> edges in the graph can be associated with arbitrary </a:t>
            </a:r>
            <a:r>
              <a:rPr b="1" lang="en">
                <a:solidFill>
                  <a:srgbClr val="000000"/>
                </a:solidFill>
              </a:rPr>
              <a:t>properties</a:t>
            </a:r>
            <a:r>
              <a:rPr lang="en">
                <a:solidFill>
                  <a:srgbClr val="000000"/>
                </a:solidFill>
              </a:rPr>
              <a:t> as </a:t>
            </a:r>
            <a:r>
              <a:rPr b="1" lang="en">
                <a:solidFill>
                  <a:srgbClr val="000000"/>
                </a:solidFill>
              </a:rPr>
              <a:t>key-value pairs</a:t>
            </a:r>
            <a:r>
              <a:rPr lang="en">
                <a:solidFill>
                  <a:srgbClr val="000000"/>
                </a:solidFill>
              </a:rPr>
              <a:t>…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van Rest et al. (2016), PGQL: a Property Graph Query Language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... a </a:t>
            </a:r>
            <a:r>
              <a:rPr b="1" lang="en">
                <a:solidFill>
                  <a:srgbClr val="000000"/>
                </a:solidFill>
              </a:rPr>
              <a:t>directed labeled graph</a:t>
            </a:r>
            <a:r>
              <a:rPr lang="en">
                <a:solidFill>
                  <a:srgbClr val="000000"/>
                </a:solidFill>
              </a:rPr>
              <a:t> like RDF, but with </a:t>
            </a:r>
            <a:r>
              <a:rPr b="1" lang="en">
                <a:solidFill>
                  <a:srgbClr val="000000"/>
                </a:solidFill>
              </a:rPr>
              <a:t>attributes</a:t>
            </a:r>
            <a:r>
              <a:rPr lang="en">
                <a:solidFill>
                  <a:srgbClr val="000000"/>
                </a:solidFill>
              </a:rPr>
              <a:t> that can be associated with each vertex </a:t>
            </a:r>
            <a:r>
              <a:rPr b="1" lang="en">
                <a:solidFill>
                  <a:srgbClr val="000000"/>
                </a:solidFill>
              </a:rPr>
              <a:t>or edge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Sun et al. (2015). Sqlgraph: An efficient relational-based property graph store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877950"/>
            <a:ext cx="6461826" cy="3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What is a (Labeled) Property Graph?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877950"/>
            <a:ext cx="6461826" cy="3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/>
          <p:nvPr/>
        </p:nvSpPr>
        <p:spPr>
          <a:xfrm>
            <a:off x="3141800" y="3648900"/>
            <a:ext cx="1575300" cy="870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2402025" y="46845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&lt;http://</a:t>
            </a:r>
            <a:r>
              <a:rPr lang="en"/>
              <a:t>...</a:t>
            </a:r>
            <a:r>
              <a:rPr lang="en"/>
              <a:t>/bob&gt; &lt;http://…/birthdate&gt; “1990/07/14”^^xsd:date .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1375150" y="4515950"/>
            <a:ext cx="108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RDF</a:t>
            </a:r>
            <a:endParaRPr sz="3000"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What is a (Labeled) Property Graph?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877950"/>
            <a:ext cx="6461826" cy="384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8"/>
          <p:cNvCxnSpPr/>
          <p:nvPr/>
        </p:nvCxnSpPr>
        <p:spPr>
          <a:xfrm flipH="1" rot="10800000">
            <a:off x="3368075" y="3681475"/>
            <a:ext cx="609300" cy="243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8"/>
          <p:cNvSpPr/>
          <p:nvPr/>
        </p:nvSpPr>
        <p:spPr>
          <a:xfrm>
            <a:off x="3254950" y="3635875"/>
            <a:ext cx="1505700" cy="83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2158475" y="4469000"/>
            <a:ext cx="12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LPGs</a:t>
            </a:r>
            <a:endParaRPr sz="3000"/>
          </a:p>
        </p:txBody>
      </p:sp>
      <p:sp>
        <p:nvSpPr>
          <p:cNvPr id="154" name="Google Shape;154;p28"/>
          <p:cNvSpPr/>
          <p:nvPr/>
        </p:nvSpPr>
        <p:spPr>
          <a:xfrm>
            <a:off x="3002650" y="3709700"/>
            <a:ext cx="1444500" cy="835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Born</a:t>
            </a:r>
            <a:r>
              <a:rPr lang="en" sz="1000">
                <a:solidFill>
                  <a:schemeClr val="dk1"/>
                </a:solidFill>
              </a:rPr>
              <a:t> 	: 1990/07/14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Height</a:t>
            </a:r>
            <a:r>
              <a:rPr lang="en" sz="1000">
                <a:solidFill>
                  <a:schemeClr val="dk1"/>
                </a:solidFill>
              </a:rPr>
              <a:t> 	: 1.83m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...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What is a (Labeled) Property Graph?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What is a (Labeled) Property Graph?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50" y="1329025"/>
            <a:ext cx="5352101" cy="31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/>
          <p:nvPr/>
        </p:nvSpPr>
        <p:spPr>
          <a:xfrm>
            <a:off x="2156325" y="2727597"/>
            <a:ext cx="798900" cy="770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311700" y="2033369"/>
            <a:ext cx="798900" cy="770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1441875" y="3817718"/>
            <a:ext cx="798900" cy="770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25250" y="1206025"/>
            <a:ext cx="19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Key-value properties can be assigned to both nodes &amp; edges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311700" y="4668750"/>
            <a:ext cx="65289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Image by:</a:t>
            </a:r>
            <a:r>
              <a:rPr lang="en" sz="1000"/>
              <a:t> </a:t>
            </a:r>
            <a:r>
              <a:rPr lang="en" sz="1000"/>
              <a:t>Raouf Bouhali, Laboratoire d'Informatique de Robotique et de Microélectronique de Montpellier. 2015</a:t>
            </a:r>
            <a:endParaRPr sz="1000"/>
          </a:p>
        </p:txBody>
      </p:sp>
      <p:sp>
        <p:nvSpPr>
          <p:cNvPr id="167" name="Google Shape;167;p29"/>
          <p:cNvSpPr txBox="1"/>
          <p:nvPr/>
        </p:nvSpPr>
        <p:spPr>
          <a:xfrm>
            <a:off x="5875725" y="1368075"/>
            <a:ext cx="27228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 G = (V, 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Directed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v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∈V and e∈E can have properties associated with them (in the form of key-value pairs)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Each node &amp; edge has an ID, type, attributes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Type = Label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