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64E7CE-6594-4864-B1CD-C122B074A72C}">
  <a:tblStyle styleId="{2964E7CE-6594-4864-B1CD-C122B074A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Conceptual understanding of domain and we want to formally capture this understanding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Formal here means logic-based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Graphical representations of ontologies meant for communicating among humans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can also be in a more textual format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UML diagrams, conceptual models etc are ontologies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develop an ontology?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 advantages (we will get into the more concrete ones later on)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Common understanding: different e-commerce websites like Amazon or Ebay use may use different terms to refer to the same things.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Reuse: if you publish some data (let’s say information about diseases or medical drugs) that you would like to be used by a community you can annotate your data with terms from an existing drug/disease ontology. Then any software tools that use this ontology to aggegrate information will be able to classify/categorise your information correctly as well. NOTE: sometimes reuse is not desired e.g. matching definitions and rules for dating websites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SNOMED CT (</a:t>
            </a:r>
            <a:r>
              <a:rPr lang="en-GB"/>
              <a:t>Systematized Nomenclature Of Medicine</a:t>
            </a:r>
            <a:r>
              <a:rPr lang="en-GB"/>
              <a:t> Clinical Terms) most comprehensive medical terminology in the world (millions of terms)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Domain assumptions explicit: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Graphical representations of ontologies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can also be in a more textual format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Data can be anything, text, pictures and other media, scientific datasets etc.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Before explaining what the languages look like say they do not need to know this if they are just going to apply ontologies (and not do research)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Does not commit to any concrete representation syntax (or container format) because these may change with time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The advantages of OWL/XML are: It conforms to an XML Schema and is regular so it is possible to use off the shelf tools for processing and querying it such as XPath and XSLT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Graphical representations of ontologies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can also be in a more textual format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Objects: instances, individuals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Classes: concepts, categories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Relations: roles, relationships, object properties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Predicting disease, treatment outcome, brain imaging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Ranging from clinical trials, drug development, to brain imaging in diagnosis, treatment and behaviour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I created these slides, I asked myself where I should start, what makes machine learning be created, what makes it so popular now? I think machine learning is a combination of computer science and statistics.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Can include non-physical things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Concerned with defining things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What is something and how does it relate to other things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image" Target="../media/image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561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Ontologies</a:t>
            </a:r>
            <a:r>
              <a:rPr lang="en-GB">
                <a:solidFill>
                  <a:srgbClr val="EFEFEF"/>
                </a:solidFill>
              </a:rPr>
              <a:t> Workshop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493700" y="2639725"/>
            <a:ext cx="5643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---- Data Science Community Workshop Series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5544500" y="4257425"/>
            <a:ext cx="35805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Institute of Data Science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24-05-2018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they?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03600"/>
            <a:ext cx="3067001" cy="17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1916700" y="1228500"/>
            <a:ext cx="69156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Ontology in Information Science...</a:t>
            </a:r>
            <a:endParaRPr b="1"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“An ontology is an explicit specification of a conceptualization”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Thomas R. Gruber, 1993</a:t>
            </a:r>
            <a:endParaRPr sz="2400"/>
          </a:p>
        </p:txBody>
      </p:sp>
      <p:sp>
        <p:nvSpPr>
          <p:cNvPr id="151" name="Shape 151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they?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03600"/>
            <a:ext cx="3067001" cy="17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1916700" y="1228500"/>
            <a:ext cx="69156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...and in Computer Science</a:t>
            </a:r>
            <a:endParaRPr b="1"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“A </a:t>
            </a:r>
            <a:r>
              <a:rPr b="1" lang="en-GB" sz="1800"/>
              <a:t>formal</a:t>
            </a:r>
            <a:r>
              <a:rPr lang="en-GB" sz="1800"/>
              <a:t> specification of knowledge in a domain in a way that enables </a:t>
            </a:r>
            <a:r>
              <a:rPr b="1" lang="en-GB" sz="1800"/>
              <a:t>machines</a:t>
            </a:r>
            <a:r>
              <a:rPr lang="en-GB" sz="1800"/>
              <a:t> to derive implicit information from it”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they look like?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25" y="1247700"/>
            <a:ext cx="3053924" cy="21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225" y="1372850"/>
            <a:ext cx="2696375" cy="20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98793"/>
            <a:ext cx="2726300" cy="204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are they?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641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 share common understanding of a domain among people or </a:t>
            </a:r>
            <a:r>
              <a:rPr b="1" lang="en-GB">
                <a:solidFill>
                  <a:schemeClr val="dk1"/>
                </a:solidFill>
              </a:rPr>
              <a:t>software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 enable reuse of domain knowledge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 make domain assumptions explicit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 separate domain knowledge from the operational knowledge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 analyze domain knowledge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make ontologies formal?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0" y="1048147"/>
            <a:ext cx="2795700" cy="278395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2905800" y="1283500"/>
            <a:ext cx="55062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“has_part (x4)” means cat has 4 parts in total? or 4 legs in total?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 is ginger in colour or is shaped like the vegetable ginger?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 refers to a specific cat or all cats?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311700" y="3916275"/>
            <a:ext cx="25941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Cat has_part Tail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Cat has_part (x4) Leg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Cat has_appearance Ginger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Cat has_appearance Fluffy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156925" y="3601100"/>
            <a:ext cx="549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598100" y="1923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Ontologies today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80000" y="1745950"/>
            <a:ext cx="4045200" cy="14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Semantic Web Vision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4924850" y="4135750"/>
            <a:ext cx="1567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Tim Berners-Lee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916750" y="4508350"/>
            <a:ext cx="2772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Inventor of the World Wide Web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321" y="1616125"/>
            <a:ext cx="2283032" cy="146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838" y="1229975"/>
            <a:ext cx="1677226" cy="223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Semantic Web?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792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"...an extension of the current web in which information is given well-defined meaning, better enabling computers and people to work in cooperation."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Tim Berners-Lee et al., 2001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Semantic Web?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9875"/>
            <a:ext cx="79299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Making the Semantic Web a reality requires linking your Web content (or data) to common terminology in </a:t>
            </a:r>
            <a:r>
              <a:rPr b="1" lang="en-GB">
                <a:solidFill>
                  <a:schemeClr val="dk1"/>
                </a:solidFill>
              </a:rPr>
              <a:t>ontologies - </a:t>
            </a:r>
            <a:r>
              <a:rPr lang="en-GB">
                <a:solidFill>
                  <a:schemeClr val="dk1"/>
                </a:solidFill>
              </a:rPr>
              <a:t>hence the </a:t>
            </a:r>
            <a:r>
              <a:rPr b="1" lang="en-GB">
                <a:solidFill>
                  <a:schemeClr val="dk1"/>
                </a:solidFill>
              </a:rPr>
              <a:t>“Linked Data”</a:t>
            </a:r>
            <a:r>
              <a:rPr lang="en-GB">
                <a:solidFill>
                  <a:schemeClr val="dk1"/>
                </a:solidFill>
              </a:rPr>
              <a:t> paradigm...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311700" y="2744775"/>
            <a:ext cx="75177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but we need a 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Web-based language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specifying ontologies so we can publish them on the Web and link our content to the ontology terms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OWL - The Web Ontology Language(s)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23350"/>
            <a:ext cx="87624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W3C recommendation in 2004 (OWL 1)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Latest major version: OWL 2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Profiles:  OWL 2 Full, OWL 2 DL, OWL 2 RL, OWL 2 EL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Structural specification (no commitment to concrete syntax)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Concrete syntax examples: RDF/XML and OWL/XML (.rdf or .owl), Turtle (.ttl)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Kody Moodley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Postdoctoral researcher</a:t>
            </a:r>
            <a:r>
              <a:rPr lang="en-GB"/>
              <a:t> at Institute of Data Science at Maastricht University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PhD in Computer Science (Knowledge Representation) at the University of Manchester, UK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Master and </a:t>
            </a:r>
            <a:r>
              <a:rPr lang="en-GB"/>
              <a:t>Bachelor degrees in Computer Science at University of Pretoria and University of KwaZulu-Natal, SA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Research interests: </a:t>
            </a:r>
            <a:r>
              <a:rPr lang="en-GB"/>
              <a:t>ontologies, automated reasoning, legal analytics and decision making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Ontology Language (OWL)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862225" y="1289075"/>
            <a:ext cx="47004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Description Logics (DLs)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Web Ontology Language (OWL)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Resource Description Framework (RDF)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00" y="1383775"/>
            <a:ext cx="2789150" cy="30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Ontology term types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7800"/>
            <a:ext cx="6729351" cy="2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013325" y="3612275"/>
            <a:ext cx="906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john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438725" y="3612275"/>
            <a:ext cx="1267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Student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4727175" y="3612275"/>
            <a:ext cx="1352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enrolledIn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Logics (DLs)</a:t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9600"/>
            <a:ext cx="3441300" cy="326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350" y="1297188"/>
            <a:ext cx="4612001" cy="21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Deductive vs. Inductive inference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447300" y="1322350"/>
            <a:ext cx="4209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Machine learning vs. ontology-based reasoning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Foundational vs. Application Ontologies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Ontologies vs Databases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6" name="Shape 266"/>
          <p:cNvGraphicFramePr/>
          <p:nvPr/>
        </p:nvGraphicFramePr>
        <p:xfrm>
          <a:off x="311700" y="11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{2964E7CE-6594-4864-B1CD-C122B074A72C}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Formal 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Ontologies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Relational Databases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Structure knowledge for interoperability, integration and shared understanding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Structure instances for efficient storage and querying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Formal logic-based syntax and semantics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Less focus on formal semantics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Open-world assumption (OWA)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Closed-world assumption (CWA)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Knowledge-centric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Data-centric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Less focus on performance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Highly tuned for performance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98100" y="1923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Practical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80000" y="1745950"/>
            <a:ext cx="4045200" cy="14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your first ontology!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4924850" y="4135750"/>
            <a:ext cx="2152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Protégé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916750" y="4508350"/>
            <a:ext cx="3061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Developed at Stanford University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427" y="448250"/>
            <a:ext cx="3341899" cy="21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775" y="2826175"/>
            <a:ext cx="2200800" cy="11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Protégé introduction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44725"/>
            <a:ext cx="4636200" cy="34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Stuti Nayak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Master Student Intern</a:t>
            </a:r>
            <a:r>
              <a:rPr lang="en-GB"/>
              <a:t> at Institute of Data Science at Maastricht University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Background B.Tech.(ICT) Information and Communication Technology. </a:t>
            </a:r>
            <a:r>
              <a:rPr lang="en-GB"/>
              <a:t>Dhirubhai Ambani Institute of Information and Communication Technology, India.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M.Sc. Data Science in Decision Making, DKE, Maastricht University. (still to graduate)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Research interests: </a:t>
            </a:r>
            <a:r>
              <a:rPr lang="en-GB"/>
              <a:t>Data Quality, Machine Learning, Deep Learning, Ontologies, Semantic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Nadine Rouleaux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Research Assistant &amp; Event Coordinator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Institute of Data Science at Maastricht University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🇳🇱</a:t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Research </a:t>
            </a:r>
            <a:r>
              <a:rPr lang="en-GB"/>
              <a:t>Master degree in Cognitive &amp; Clinical Neuroscience,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Specialization </a:t>
            </a:r>
            <a:r>
              <a:rPr b="1" lang="en-GB"/>
              <a:t>Fundamental Neuroscience</a:t>
            </a:r>
            <a:r>
              <a:rPr lang="en-GB"/>
              <a:t>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FPN at Maastricht University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🇳🇱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Bachelor degree in Biomedical Sciences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Specialization Molecular Life Sciences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FHML at Maastricht University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🇳🇱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Research interests: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Using machine &amp; deep learning to unravel the br</a:t>
            </a:r>
            <a:r>
              <a:rPr b="1" lang="en-GB"/>
              <a:t>ai</a:t>
            </a:r>
            <a:r>
              <a:rPr lang="en-GB"/>
              <a:t>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Who are you?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What’s your background?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Why did you register for this workshop?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What is an ontology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How to construct an ontology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How to use an ontology editor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Popular uses for ontologies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How you can use ontologies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90250" y="526350"/>
            <a:ext cx="30102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Agenda:</a:t>
            </a:r>
            <a:endParaRPr sz="3600"/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490250" y="1272575"/>
            <a:ext cx="88563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Morning: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09:30 - 10:15 Introduction to Ontologies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10:15 - 10:30 Break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10:30 - 12:00 Practical: how to build an ontology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Afternoon: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13:00 - 13:45 Ontology Applications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13:45 - 14:00 Break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14:00 - 15:30 Practical: using and extending an ontology-based application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Ontologies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they?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03600"/>
            <a:ext cx="3067001" cy="17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4932725" y="1017800"/>
            <a:ext cx="14343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Ontology</a:t>
            </a:r>
            <a:endParaRPr sz="2400"/>
          </a:p>
        </p:txBody>
      </p:sp>
      <p:cxnSp>
        <p:nvCxnSpPr>
          <p:cNvPr id="136" name="Shape 136"/>
          <p:cNvCxnSpPr>
            <a:stCxn id="135" idx="2"/>
            <a:endCxn id="137" idx="0"/>
          </p:cNvCxnSpPr>
          <p:nvPr/>
        </p:nvCxnSpPr>
        <p:spPr>
          <a:xfrm flipH="1">
            <a:off x="4338575" y="1475600"/>
            <a:ext cx="13113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Shape 138"/>
          <p:cNvCxnSpPr>
            <a:stCxn id="135" idx="2"/>
            <a:endCxn id="139" idx="0"/>
          </p:cNvCxnSpPr>
          <p:nvPr/>
        </p:nvCxnSpPr>
        <p:spPr>
          <a:xfrm>
            <a:off x="5649875" y="1475600"/>
            <a:ext cx="15993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Shape 137"/>
          <p:cNvSpPr txBox="1"/>
          <p:nvPr>
            <p:ph type="title"/>
          </p:nvPr>
        </p:nvSpPr>
        <p:spPr>
          <a:xfrm>
            <a:off x="3911275" y="1982063"/>
            <a:ext cx="854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Onto</a:t>
            </a:r>
            <a:endParaRPr sz="2400"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6763500" y="1982063"/>
            <a:ext cx="971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Logia</a:t>
            </a:r>
            <a:endParaRPr sz="2400"/>
          </a:p>
        </p:txBody>
      </p:sp>
      <p:sp>
        <p:nvSpPr>
          <p:cNvPr id="140" name="Shape 140"/>
          <p:cNvSpPr txBox="1"/>
          <p:nvPr/>
        </p:nvSpPr>
        <p:spPr>
          <a:xfrm>
            <a:off x="6123575" y="2539150"/>
            <a:ext cx="19800" cy="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059700" y="2495725"/>
            <a:ext cx="2379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(“logical discourse”)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880925" y="2495725"/>
            <a:ext cx="2915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(“being” or “that which is”)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2779050" y="3165300"/>
            <a:ext cx="61662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An ontology is a description of the world or some part of it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