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21"/>
  </p:notesMasterIdLst>
  <p:sldIdLst>
    <p:sldId id="256" r:id="rId5"/>
    <p:sldId id="265" r:id="rId6"/>
    <p:sldId id="273" r:id="rId7"/>
    <p:sldId id="268" r:id="rId8"/>
    <p:sldId id="263" r:id="rId9"/>
    <p:sldId id="269" r:id="rId10"/>
    <p:sldId id="279" r:id="rId11"/>
    <p:sldId id="272" r:id="rId12"/>
    <p:sldId id="277" r:id="rId13"/>
    <p:sldId id="282" r:id="rId14"/>
    <p:sldId id="283" r:id="rId15"/>
    <p:sldId id="284" r:id="rId16"/>
    <p:sldId id="262" r:id="rId17"/>
    <p:sldId id="278" r:id="rId18"/>
    <p:sldId id="281" r:id="rId19"/>
    <p:sldId id="27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2BEDD-6BA4-E744-A614-0F70C1CB4557}" v="171" dt="2021-09-07T03:52:34.338"/>
    <p1510:client id="{2FC6DD5E-9592-468A-B924-F6B1A20E1A5A}" v="1150" vWet="1152" dt="2021-07-27T12:35:06.105"/>
    <p1510:client id="{32A2FD5A-37E6-2924-4DD9-8B26E6F4809D}" v="333" dt="2021-07-27T12:30:37.823"/>
    <p1510:client id="{3FE01F80-4AAA-F007-FE75-E3784CB60BE1}" v="1" dt="2021-09-07T00:59:02.455"/>
    <p1510:client id="{8336E6B7-F7E5-70FD-3427-AC5951063867}" v="19" dt="2021-07-26T18:40:34.188"/>
    <p1510:client id="{83390983-3B28-A65F-EA8D-AAF0004EBA12}" v="3" dt="2021-09-07T10:24:41.112"/>
    <p1510:client id="{85F5912F-CEB9-C74A-E256-296F14B5C1C7}" v="4" dt="2021-09-07T08:43:00.206"/>
    <p1510:client id="{8CB952CA-9FA6-921A-5FAB-95F7A5C57170}" v="131" dt="2021-09-07T00:54:31.104"/>
    <p1510:client id="{9979B327-6A27-22F7-5845-5C8DEA72C172}" v="894" dt="2021-09-06T19:22:15.903"/>
    <p1510:client id="{9F214FC6-9F8E-A70C-38A9-8D95F3E113F0}" v="646" dt="2021-09-05T10:21:29.398"/>
    <p1510:client id="{B941C17B-63D1-49E3-29E5-29CE1AA53836}" v="162" dt="2021-09-07T02:41:54.863"/>
    <p1510:client id="{BD0593BE-C6C9-2B57-582B-12A9BB2E0280}" v="2498" dt="2021-07-27T12:35:13.749"/>
    <p1510:client id="{ECB8363F-FB4C-3572-4F47-CF75C36F9D8D}" v="856" dt="2021-07-27T02:08:53.378"/>
    <p1510:client id="{EEAD49C6-61DC-2E00-0255-C885BCCC640C}" v="2" dt="2021-07-27T07:22:0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1757-DF83-4484-9F54-C7B03522830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9FBB3-EE67-421B-AAFA-D381A2B55B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C6226-34D5-4B77-9BF3-6DE6D0B4E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FEFCE4-D0EB-4831-A61C-838637AF9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9B54B-0638-4FA0-8CD1-ECCF487D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083-96CE-4F4E-9985-DB4FD6CD4407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B7C91-83E8-4556-834A-7F5AA428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090CE-B91B-40C6-940B-B5A27E6B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2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06972-867E-47A1-B289-AE6FB3DB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97B927-8D4A-4B35-A2C2-A2D91367D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693BFD-C972-417C-9960-BB414DC4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43E4-C176-4CD4-BFED-2EF6197B74C6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DE9BF1-9E37-4527-8EB5-A601507B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E1CC32-D4C2-4AA0-B2E2-E8CBBD5C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8C6155-19BA-4E9A-9B6B-69EA8078D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FE967C-4EA1-4EF6-B842-41B61FED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0D3D7-69D2-41C2-B3E9-223DAA46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D3BF-595B-49A4-8F8F-A149C20B96E6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361154-46D0-48B0-9F53-0A14F130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B2D58-A4BB-42ED-8D44-DBD6308F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810DE-DDAA-47C2-89F8-69FD24B5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C5DBF-04C8-4A03-BF4A-FA279A9B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A04BDF-2B22-4B83-AC28-CEECFB4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D937-824F-42D7-B5C3-9F7910AB63C2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6CABE6-5144-4F2D-99AB-D2437DA5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CCDDC-099E-485C-AC68-88DCAF5E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1E993-850B-49C0-BD57-40B09A96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79874D-B0DB-4595-8135-717B4F09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9F2C6-C0A8-47CB-8980-A0D12477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0E-E504-40B8-9248-AD70C9628B1F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D29AD8-D371-49D6-B554-DE093329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A6139-5BC9-40E5-901B-B638B0A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F99D8-7BD7-4091-B175-850C038A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AB21F-769A-4CD4-9B8B-50D6F1783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43116-62F0-4C0D-803B-C61DD65C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9609BC-75A5-4B77-94C2-4CA25A43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D704-7A36-4D64-90D8-840F00DFC00E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4A9E7-60B0-4B59-A410-1E5D575B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1BD11-DF31-4FEB-90C0-728714FA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0BB93-8D49-4A80-9E9E-B408CD80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11DEED-2A71-4F5B-BBA4-EA594980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AF225D-6A07-4B54-9ACA-5C6F7F01E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D46A80-CAE6-457A-89C7-2C1D0838D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184847-F411-4E1B-82FA-CC8D4B773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4CB174-1A2E-4535-9AB5-37BA9701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C941-209C-4080-A895-04B3BFC6FDC0}" type="datetime1">
              <a:rPr lang="en-US" smtClean="0"/>
              <a:t>9/7/2021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A7EC24-6F8F-49CD-B765-7359D6D7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A22C01-5477-455C-8433-A48284E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13E2C-FC7B-486E-AA99-3A97E6A1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543E0A-8FBA-49E4-88B4-61321EE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20F-34AF-4141-80AB-1F9D858250BC}" type="datetime1">
              <a:rPr lang="en-US" smtClean="0"/>
              <a:t>9/7/2021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66609C-92ED-4688-A058-C60A13C8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B47DF-A4A3-4536-A911-4D49D0B5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77F4C4-1FA7-4255-868F-91AC94E9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2D41-8FA0-4777-9B44-1E9E073C7A0B}" type="datetime1">
              <a:rPr lang="en-US" smtClean="0"/>
              <a:t>9/7/2021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18541A-4934-40FD-9F6C-57CD7ED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BDF84-4285-49E4-9124-9CD1DD4F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8AA63-7877-457C-BC5F-EE7CE3E6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A43D3-EED0-448B-8A52-9A8250AF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51CD7E-6446-46BB-9068-796D846F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356055-81B3-43BC-B18C-DE4B8993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8D7A-E645-4DE0-8A50-F5EDAFFDBF45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392BB7-8E75-4F17-9125-642B5552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8B5497-7B19-4A82-89A5-1530BAB3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07CDD-E524-49E7-B4CC-4144F06F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641C75-8E2C-4133-BF7E-1341E2C1D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720B65-3D03-440A-B8CC-C57D8B89E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4EA1FE-40FA-40C3-9525-C8DEE57E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4ED5-3130-461F-8D92-018BB7D37932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4F7769-7201-4C07-88FD-5809E7DE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452439-1226-48B4-B5CC-5D77FF4D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AEF8A5-5BD1-4ED0-9DB8-327F3160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DAE586-E50D-4EAB-9EB6-88EFD49F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281E4-E510-4234-9B92-B78BA50AA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74EA-1DF5-4ECD-A72B-90A36DCB5DAF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DEAC5-4E3D-4061-A45C-0A4C4DADF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DBDDC-AED5-45A3-9C53-A208D7128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F28345-7250-4653-AAC5-C2BB6AA3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fr-FR" sz="5200">
                <a:solidFill>
                  <a:srgbClr val="FFFFFF"/>
                </a:solidFill>
              </a:rPr>
              <a:t>Prédiction du type d'un drapeau parmi 3 classes</a:t>
            </a:r>
            <a:endParaRPr lang="fr-FR" sz="5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4AD075-2775-4B77-9610-EC786347B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3123651"/>
            <a:ext cx="5833787" cy="1811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fr-FR" sz="2000">
                <a:solidFill>
                  <a:srgbClr val="FFFFFF"/>
                </a:solidFill>
              </a:rPr>
              <a:t>Rattrapage projet annuel 3</a:t>
            </a:r>
            <a:r>
              <a:rPr lang="fr-FR" sz="2000" baseline="30000">
                <a:solidFill>
                  <a:srgbClr val="FFFFFF"/>
                </a:solidFill>
              </a:rPr>
              <a:t>ème</a:t>
            </a:r>
            <a:r>
              <a:rPr lang="fr-FR" sz="2000">
                <a:solidFill>
                  <a:srgbClr val="FFFFFF"/>
                </a:solidFill>
              </a:rPr>
              <a:t> année IABD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2FF303-78F9-48E5-9E89-3B027DB6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7524" y="6477830"/>
            <a:ext cx="27895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Maathess Kothandapani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3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signe, extérieur&#10;&#10;Description générée automatiquement">
            <a:extLst>
              <a:ext uri="{FF2B5EF4-FFF2-40B4-BE49-F238E27FC236}">
                <a16:creationId xmlns:a16="http://schemas.microsoft.com/office/drawing/2014/main" id="{982917E4-ABBD-48C5-9531-131E12B4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3" y="3276589"/>
            <a:ext cx="3438949" cy="2292632"/>
          </a:xfrm>
          <a:prstGeom prst="rect">
            <a:avLst/>
          </a:prstGeom>
        </p:spPr>
      </p:pic>
      <p:sp>
        <p:nvSpPr>
          <p:cNvPr id="4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38421-A7CB-4766-91AD-92A2F1E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823"/>
            <a:ext cx="4114800" cy="365125"/>
          </a:xfrm>
        </p:spPr>
        <p:txBody>
          <a:bodyPr/>
          <a:lstStyle/>
          <a:p>
            <a:r>
              <a:rPr lang="en-US" err="1"/>
              <a:t>Maathess</a:t>
            </a:r>
            <a:r>
              <a:rPr lang="en-US"/>
              <a:t> Kothandapani</a:t>
            </a:r>
            <a:endParaRPr lang="en-US">
              <a:cs typeface="Calibri"/>
            </a:endParaRPr>
          </a:p>
        </p:txBody>
      </p:sp>
      <p:pic>
        <p:nvPicPr>
          <p:cNvPr id="2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A75D09CD-3A7F-43A3-8A32-663DF74C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626095D-1496-497C-88ED-BC4643B0C598}"/>
              </a:ext>
            </a:extLst>
          </p:cNvPr>
          <p:cNvSpPr txBox="1"/>
          <p:nvPr/>
        </p:nvSpPr>
        <p:spPr>
          <a:xfrm>
            <a:off x="3504" y="7449"/>
            <a:ext cx="1217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PMC avec 1 </a:t>
            </a:r>
            <a:r>
              <a:rPr lang="en-US" sz="2400" err="1"/>
              <a:t>couche</a:t>
            </a:r>
            <a:r>
              <a:rPr lang="en-US" sz="2400"/>
              <a:t> </a:t>
            </a:r>
            <a:r>
              <a:rPr lang="en-US" sz="2400" err="1"/>
              <a:t>cachée</a:t>
            </a:r>
            <a:r>
              <a:rPr lang="en-US" sz="2400"/>
              <a:t> de 8 </a:t>
            </a:r>
            <a:r>
              <a:rPr lang="en-US" sz="2400" err="1"/>
              <a:t>neurones</a:t>
            </a:r>
            <a:endParaRPr lang="fr-FR" err="1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C831C44-3A13-4C37-B6E9-97423AC96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" y="4111716"/>
            <a:ext cx="3371222" cy="2746020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0F7E85-F9CF-4DE3-B19D-AF7DF9025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4" y="2094086"/>
            <a:ext cx="1854130" cy="492684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1AA7CA78-3254-4648-83C3-24074B8E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905" y="1528887"/>
            <a:ext cx="3136760" cy="2594424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FDB2038-1565-4599-AA76-B1090CC52CC6}"/>
              </a:ext>
            </a:extLst>
          </p:cNvPr>
          <p:cNvCxnSpPr/>
          <p:nvPr/>
        </p:nvCxnSpPr>
        <p:spPr>
          <a:xfrm>
            <a:off x="6074228" y="1037493"/>
            <a:ext cx="0" cy="5484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EE27FC-681F-490E-9075-FD950A03C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899" y="2182586"/>
            <a:ext cx="1831941" cy="499906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B67A6A5F-4F3D-4048-B91C-37CFC29E5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0334" y="1528254"/>
            <a:ext cx="3136760" cy="2595691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7194CF58-4F07-43DA-B49A-4B4DB0B0C4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7236" y="4115534"/>
            <a:ext cx="3404716" cy="27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38421-A7CB-4766-91AD-92A2F1E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0328"/>
            <a:ext cx="4114800" cy="365125"/>
          </a:xfrm>
        </p:spPr>
        <p:txBody>
          <a:bodyPr/>
          <a:lstStyle/>
          <a:p>
            <a:r>
              <a:rPr lang="en-US" err="1"/>
              <a:t>Maathess</a:t>
            </a:r>
            <a:r>
              <a:rPr lang="en-US"/>
              <a:t> Kothandapani</a:t>
            </a:r>
            <a:endParaRPr lang="en-US">
              <a:cs typeface="Calibri"/>
            </a:endParaRPr>
          </a:p>
        </p:txBody>
      </p:sp>
      <p:pic>
        <p:nvPicPr>
          <p:cNvPr id="2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A75D09CD-3A7F-43A3-8A32-663DF74C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626095D-1496-497C-88ED-BC4643B0C598}"/>
              </a:ext>
            </a:extLst>
          </p:cNvPr>
          <p:cNvSpPr txBox="1"/>
          <p:nvPr/>
        </p:nvSpPr>
        <p:spPr>
          <a:xfrm>
            <a:off x="3504" y="49317"/>
            <a:ext cx="1217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PMC avec 1 </a:t>
            </a:r>
            <a:r>
              <a:rPr lang="en-US" sz="2400" err="1"/>
              <a:t>couche</a:t>
            </a:r>
            <a:r>
              <a:rPr lang="en-US" sz="2400"/>
              <a:t> </a:t>
            </a:r>
            <a:r>
              <a:rPr lang="en-US" sz="2400" err="1"/>
              <a:t>cachée</a:t>
            </a:r>
            <a:r>
              <a:rPr lang="en-US" sz="2400"/>
              <a:t> de 32 </a:t>
            </a:r>
            <a:r>
              <a:rPr lang="en-US" sz="2400" err="1"/>
              <a:t>neurones</a:t>
            </a:r>
            <a:endParaRPr lang="fr-FR" err="1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30C0F65-BB56-4E26-9ACE-E1E41058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03" y="4150250"/>
            <a:ext cx="3362848" cy="2677324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CB2990-B00E-414E-A2F4-821459F03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952" y="2092936"/>
            <a:ext cx="1726538" cy="494986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C9BCD6EF-E9EE-4DEC-ACA1-91F65E47F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839" y="1526861"/>
            <a:ext cx="3069772" cy="2581730"/>
          </a:xfrm>
          <a:prstGeom prst="rect">
            <a:avLst/>
          </a:prstGeom>
        </p:spPr>
      </p:pic>
      <p:pic>
        <p:nvPicPr>
          <p:cNvPr id="9" name="Image 5">
            <a:extLst>
              <a:ext uri="{FF2B5EF4-FFF2-40B4-BE49-F238E27FC236}">
                <a16:creationId xmlns:a16="http://schemas.microsoft.com/office/drawing/2014/main" id="{D76C7ADB-0404-4671-BF26-DBB0F0BBF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" y="4111716"/>
            <a:ext cx="3371222" cy="2746020"/>
          </a:xfrm>
          <a:prstGeom prst="rect">
            <a:avLst/>
          </a:prstGeom>
        </p:spPr>
      </p:pic>
      <p:pic>
        <p:nvPicPr>
          <p:cNvPr id="11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345BC2-269F-415B-AFA3-58E85DC1A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4" y="2094086"/>
            <a:ext cx="1854130" cy="492684"/>
          </a:xfrm>
          <a:prstGeom prst="rect">
            <a:avLst/>
          </a:prstGeom>
        </p:spPr>
      </p:pic>
      <p:pic>
        <p:nvPicPr>
          <p:cNvPr id="13" name="Image 7">
            <a:extLst>
              <a:ext uri="{FF2B5EF4-FFF2-40B4-BE49-F238E27FC236}">
                <a16:creationId xmlns:a16="http://schemas.microsoft.com/office/drawing/2014/main" id="{32E2BA2B-C46F-4853-9942-6143A92ED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4905" y="1528887"/>
            <a:ext cx="3136760" cy="2594424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1835313-AA0B-4859-B507-0384C9F48CC2}"/>
              </a:ext>
            </a:extLst>
          </p:cNvPr>
          <p:cNvCxnSpPr/>
          <p:nvPr/>
        </p:nvCxnSpPr>
        <p:spPr>
          <a:xfrm>
            <a:off x="6074228" y="1037493"/>
            <a:ext cx="0" cy="5484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98A6043-C036-461A-BC7F-7482AE5846BC}"/>
              </a:ext>
            </a:extLst>
          </p:cNvPr>
          <p:cNvSpPr txBox="1"/>
          <p:nvPr/>
        </p:nvSpPr>
        <p:spPr>
          <a:xfrm>
            <a:off x="1316334" y="922774"/>
            <a:ext cx="3279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 couche cachée de 8 </a:t>
            </a:r>
            <a:r>
              <a:rPr lang="fr-FR" b="1" dirty="0" err="1">
                <a:solidFill>
                  <a:srgbClr val="FF0000"/>
                </a:solidFill>
              </a:rPr>
              <a:t>neuronnes</a:t>
            </a:r>
            <a:endParaRPr lang="fr-FR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39E2DC-DAC4-4087-89C0-E92D7BD702B8}"/>
              </a:ext>
            </a:extLst>
          </p:cNvPr>
          <p:cNvSpPr txBox="1"/>
          <p:nvPr/>
        </p:nvSpPr>
        <p:spPr>
          <a:xfrm>
            <a:off x="7613302" y="922774"/>
            <a:ext cx="3270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1 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couche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cachée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de 32 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neurones</a:t>
            </a:r>
            <a:endParaRPr lang="fr-FR" b="1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7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38421-A7CB-4766-91AD-92A2F1E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57317"/>
            <a:ext cx="4114800" cy="365125"/>
          </a:xfrm>
        </p:spPr>
        <p:txBody>
          <a:bodyPr/>
          <a:lstStyle/>
          <a:p>
            <a:r>
              <a:rPr lang="en-US" err="1"/>
              <a:t>Maathess</a:t>
            </a:r>
            <a:r>
              <a:rPr lang="en-US"/>
              <a:t> Kothandapani</a:t>
            </a:r>
            <a:endParaRPr lang="en-US">
              <a:cs typeface="Calibri"/>
            </a:endParaRPr>
          </a:p>
        </p:txBody>
      </p:sp>
      <p:pic>
        <p:nvPicPr>
          <p:cNvPr id="2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A75D09CD-3A7F-43A3-8A32-663DF74C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626095D-1496-497C-88ED-BC4643B0C598}"/>
              </a:ext>
            </a:extLst>
          </p:cNvPr>
          <p:cNvSpPr txBox="1"/>
          <p:nvPr/>
        </p:nvSpPr>
        <p:spPr>
          <a:xfrm>
            <a:off x="20251" y="-924"/>
            <a:ext cx="1217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PMC avec 2 couches </a:t>
            </a:r>
            <a:r>
              <a:rPr lang="en-US" sz="2400" err="1"/>
              <a:t>cachées</a:t>
            </a:r>
            <a:r>
              <a:rPr lang="en-US" sz="2400"/>
              <a:t> de 32 </a:t>
            </a:r>
            <a:r>
              <a:rPr lang="en-US" sz="2400" err="1"/>
              <a:t>neurones</a:t>
            </a:r>
            <a:endParaRPr lang="fr-FR" err="1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4BED1BAF-5E5A-42BA-9651-7FDFD06D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50" y="4183158"/>
            <a:ext cx="3346100" cy="2673100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5F619F-DA37-457D-8EF0-62373B87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430" y="1309424"/>
            <a:ext cx="1256149" cy="353787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0F4C727A-BD47-4A03-826A-FE85BCA13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976" y="1718159"/>
            <a:ext cx="2952540" cy="2440722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69D184F-A0E7-4FB3-AD6D-B4DC548CA1CF}"/>
              </a:ext>
            </a:extLst>
          </p:cNvPr>
          <p:cNvCxnSpPr/>
          <p:nvPr/>
        </p:nvCxnSpPr>
        <p:spPr>
          <a:xfrm>
            <a:off x="4206909" y="1020745"/>
            <a:ext cx="0" cy="5484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5">
            <a:extLst>
              <a:ext uri="{FF2B5EF4-FFF2-40B4-BE49-F238E27FC236}">
                <a16:creationId xmlns:a16="http://schemas.microsoft.com/office/drawing/2014/main" id="{7C1C871E-C700-4D16-A242-12682D6B7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5" y="4183744"/>
            <a:ext cx="3362848" cy="2677324"/>
          </a:xfrm>
          <a:prstGeom prst="rect">
            <a:avLst/>
          </a:prstGeom>
        </p:spPr>
      </p:pic>
      <p:pic>
        <p:nvPicPr>
          <p:cNvPr id="13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FAB730-239A-42EE-9ACC-E741AAD574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8061" y="1222079"/>
            <a:ext cx="1332978" cy="386129"/>
          </a:xfrm>
          <a:prstGeom prst="rect">
            <a:avLst/>
          </a:prstGeom>
        </p:spPr>
      </p:pic>
      <p:pic>
        <p:nvPicPr>
          <p:cNvPr id="15" name="Image 7">
            <a:extLst>
              <a:ext uri="{FF2B5EF4-FFF2-40B4-BE49-F238E27FC236}">
                <a16:creationId xmlns:a16="http://schemas.microsoft.com/office/drawing/2014/main" id="{14A6C30E-CA59-447E-AEC6-DE8F852F2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20" y="1568729"/>
            <a:ext cx="3069772" cy="258173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478E14-DE76-4608-80E2-8D5BD163A80C}"/>
              </a:ext>
            </a:extLst>
          </p:cNvPr>
          <p:cNvCxnSpPr>
            <a:cxnSpLocks/>
          </p:cNvCxnSpPr>
          <p:nvPr/>
        </p:nvCxnSpPr>
        <p:spPr>
          <a:xfrm flipH="1">
            <a:off x="8603062" y="1221711"/>
            <a:ext cx="8374" cy="51581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7">
            <a:extLst>
              <a:ext uri="{FF2B5EF4-FFF2-40B4-BE49-F238E27FC236}">
                <a16:creationId xmlns:a16="http://schemas.microsoft.com/office/drawing/2014/main" id="{86F9B29C-9BB4-4AE2-B4A9-0DAAB9D269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2598" y="4231242"/>
            <a:ext cx="3337727" cy="2506965"/>
          </a:xfrm>
          <a:prstGeom prst="rect">
            <a:avLst/>
          </a:prstGeom>
        </p:spPr>
      </p:pic>
      <p:pic>
        <p:nvPicPr>
          <p:cNvPr id="18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F8332D-4999-4849-A5BF-3624B33F3B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4736" y="1282997"/>
            <a:ext cx="1410329" cy="356403"/>
          </a:xfrm>
          <a:prstGeom prst="rect">
            <a:avLst/>
          </a:prstGeom>
        </p:spPr>
      </p:pic>
      <p:pic>
        <p:nvPicPr>
          <p:cNvPr id="19" name="Image 19">
            <a:extLst>
              <a:ext uri="{FF2B5EF4-FFF2-40B4-BE49-F238E27FC236}">
                <a16:creationId xmlns:a16="http://schemas.microsoft.com/office/drawing/2014/main" id="{73AAFFCD-C155-4443-BA2E-568E1AF9C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9412" y="1742206"/>
            <a:ext cx="2860430" cy="239387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48C6C80-1476-4768-A093-953DB4CFB634}"/>
              </a:ext>
            </a:extLst>
          </p:cNvPr>
          <p:cNvSpPr txBox="1"/>
          <p:nvPr/>
        </p:nvSpPr>
        <p:spPr>
          <a:xfrm>
            <a:off x="6801583" y="739078"/>
            <a:ext cx="3521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/>
              </a:rPr>
              <a:t>2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couches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Calibri"/>
              </a:rPr>
              <a:t>cachées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 de 32 </a:t>
            </a:r>
            <a:r>
              <a:rPr lang="en-US" b="1" dirty="0" err="1">
                <a:solidFill>
                  <a:srgbClr val="FF0000"/>
                </a:solidFill>
                <a:latin typeface="Calibri"/>
              </a:rPr>
              <a:t>neurones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​</a:t>
            </a:r>
            <a:endParaRPr lang="fr-FR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7689E75-85CA-49C0-BCE2-430418A1EF08}"/>
              </a:ext>
            </a:extLst>
          </p:cNvPr>
          <p:cNvSpPr txBox="1"/>
          <p:nvPr/>
        </p:nvSpPr>
        <p:spPr>
          <a:xfrm>
            <a:off x="328769" y="739077"/>
            <a:ext cx="3521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1 couches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Calibri"/>
              </a:rPr>
              <a:t>cachée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 de 32 </a:t>
            </a:r>
            <a:r>
              <a:rPr lang="en-US" b="1" dirty="0" err="1">
                <a:solidFill>
                  <a:srgbClr val="FF0000"/>
                </a:solidFill>
                <a:latin typeface="Calibri"/>
              </a:rPr>
              <a:t>neurones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​</a:t>
            </a:r>
            <a:endParaRPr lang="fr-FR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0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 descr="Avion en papier jaune volant dans le sens inverse de celui de beaucoup d'avions en papier gris.">
            <a:extLst>
              <a:ext uri="{FF2B5EF4-FFF2-40B4-BE49-F238E27FC236}">
                <a16:creationId xmlns:a16="http://schemas.microsoft.com/office/drawing/2014/main" id="{D42397BE-D3A8-4022-88AB-0D1FE41F1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817" b="6914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Démonstration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413F04FD-06CB-41B9-AD10-BDD3D12A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989" y="-4313"/>
            <a:ext cx="1352550" cy="914400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056BDBD3-76C3-4E08-BDD7-81EE18C1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7524" y="6477830"/>
            <a:ext cx="27895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Maathess Kothandapani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61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200" b="1" dirty="0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endParaRPr lang="fr-FR" sz="52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92E0D9AB-6DC1-4514-AE0E-6BF2ADC9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203C79A3-8AF1-4E74-8BBC-8908108C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1813" y="6422277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3BADC7-C0F1-4660-911E-E10F95DD9FEE}"/>
              </a:ext>
            </a:extLst>
          </p:cNvPr>
          <p:cNvSpPr txBox="1"/>
          <p:nvPr/>
        </p:nvSpPr>
        <p:spPr>
          <a:xfrm>
            <a:off x="6237191" y="1298932"/>
            <a:ext cx="1219716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fr-FR" sz="2400" b="1"/>
              <a:t>Ce qui a été réussi 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BE9936-E3E9-4B2C-8513-DFFED7B6FD13}"/>
              </a:ext>
            </a:extLst>
          </p:cNvPr>
          <p:cNvSpPr txBox="1"/>
          <p:nvPr/>
        </p:nvSpPr>
        <p:spPr>
          <a:xfrm>
            <a:off x="6275936" y="4269441"/>
            <a:ext cx="1215842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Arial"/>
            </a:endParaRPr>
          </a:p>
          <a:p>
            <a:pPr>
              <a:buChar char="•"/>
            </a:pPr>
            <a:r>
              <a:rPr lang="fr-FR" sz="2400" b="1">
                <a:ea typeface="+mn-lt"/>
                <a:cs typeface="+mn-lt"/>
              </a:rPr>
              <a:t> Améliorations</a:t>
            </a:r>
            <a:r>
              <a:rPr lang="fr-FR" b="1">
                <a:cs typeface="Arial"/>
              </a:rPr>
              <a:t> </a:t>
            </a:r>
            <a:r>
              <a:rPr lang="fr-FR" sz="2400" b="1">
                <a:ea typeface="+mn-lt"/>
                <a:cs typeface="+mn-lt"/>
              </a:rPr>
              <a:t>possibles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35EA135-A394-4261-B19B-8A9C0E1A551F}"/>
              </a:ext>
            </a:extLst>
          </p:cNvPr>
          <p:cNvSpPr txBox="1"/>
          <p:nvPr/>
        </p:nvSpPr>
        <p:spPr>
          <a:xfrm>
            <a:off x="6234608" y="1800044"/>
            <a:ext cx="1219716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Difficultés rencontrées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5D56B1-9296-4639-8A9A-59BAAD2475A5}"/>
              </a:ext>
            </a:extLst>
          </p:cNvPr>
          <p:cNvSpPr txBox="1"/>
          <p:nvPr/>
        </p:nvSpPr>
        <p:spPr>
          <a:xfrm>
            <a:off x="6232025" y="2326986"/>
            <a:ext cx="12197164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Ce que je retiens de ce projet</a:t>
            </a:r>
            <a:r>
              <a:rPr lang="en-US" sz="2400">
                <a:ea typeface="+mn-lt"/>
                <a:cs typeface="+mn-lt"/>
              </a:rPr>
              <a:t> 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Apport pédagogique</a:t>
            </a:r>
            <a:r>
              <a:rPr lang="fr-FR" sz="2400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Apport professionnel </a:t>
            </a:r>
            <a:r>
              <a:rPr lang="fr-FR" sz="2400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Apport personnel</a:t>
            </a:r>
            <a:r>
              <a:rPr lang="fr-FR" sz="2400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fr-FR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2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83" y="381935"/>
            <a:ext cx="4604169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err="1">
                <a:solidFill>
                  <a:srgbClr val="FFFFFF"/>
                </a:solidFill>
                <a:cs typeface="Calibri Light"/>
              </a:rPr>
              <a:t>Ouverture</a:t>
            </a:r>
            <a:endParaRPr lang="en-US" sz="80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C93DF85-45D3-4654-93E9-B356C49C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Gestion d'un projet</a:t>
            </a:r>
            <a:endParaRPr lang="fr-FR">
              <a:cs typeface="Calibri" panose="020F0502020204030204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C20B3060-7884-4D21-99F3-ACF06CFC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889" y="649416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Maathess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0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</a:t>
            </a:r>
            <a:r>
              <a:rPr lang="en-US" sz="5600" b="1">
                <a:solidFill>
                  <a:srgbClr val="FFFFFF"/>
                </a:solidFill>
              </a:rPr>
              <a:t>pour </a:t>
            </a:r>
            <a:r>
              <a:rPr lang="en-US" sz="5600" b="1" err="1">
                <a:solidFill>
                  <a:srgbClr val="FFFFFF"/>
                </a:solidFill>
              </a:rPr>
              <a:t>votre</a:t>
            </a:r>
            <a:r>
              <a:rPr lang="en-US" sz="5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attention!</a:t>
            </a:r>
          </a:p>
        </p:txBody>
      </p:sp>
      <p:sp>
        <p:nvSpPr>
          <p:cNvPr id="5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4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88271848-CA70-48A4-A5ED-BDAC6BEC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-4313"/>
            <a:ext cx="1352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04D0A-1E80-4405-A8BD-4D1AAD3D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r-FR" sz="6800">
                <a:solidFill>
                  <a:srgbClr val="FFFFFF"/>
                </a:solidFill>
              </a:rPr>
              <a:t>Sommaire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7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15FB0C-F6E3-44C1-AAA5-0D8E2898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Calibri Light"/>
                <a:cs typeface="Calibri Light"/>
              </a:rPr>
              <a:t>Enjeux de ce projet</a:t>
            </a: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Objectifs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  <a:cs typeface="Calibri Light"/>
              </a:rPr>
              <a:t> de l'application</a:t>
            </a:r>
            <a:endParaRPr lang="fr-FR" sz="20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 marL="457200" indent="-457200">
              <a:buAutoNum type="romanUcPeriod"/>
            </a:pPr>
            <a:r>
              <a:rPr lang="fr-FR" sz="2000" dirty="0" err="1">
                <a:solidFill>
                  <a:schemeClr val="tx1">
                    <a:alpha val="80000"/>
                  </a:schemeClr>
                </a:solidFill>
                <a:latin typeface="+mj-lt"/>
                <a:cs typeface="Calibri"/>
              </a:rPr>
              <a:t>Technology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  <a:cs typeface="Calibri"/>
              </a:rPr>
              <a:t> stack</a:t>
            </a: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Calibri Light" panose="020F0302020204030204"/>
                <a:ea typeface="+mn-lt"/>
                <a:cs typeface="+mn-lt"/>
              </a:rPr>
              <a:t>Constitution du </a:t>
            </a:r>
            <a:r>
              <a:rPr lang="fr-FR" sz="2000" dirty="0" err="1">
                <a:solidFill>
                  <a:schemeClr val="tx1">
                    <a:alpha val="80000"/>
                  </a:schemeClr>
                </a:solidFill>
                <a:latin typeface="Calibri Light" panose="020F0302020204030204"/>
                <a:ea typeface="+mn-lt"/>
                <a:cs typeface="+mn-lt"/>
              </a:rPr>
              <a:t>dataset</a:t>
            </a:r>
            <a:endParaRPr lang="fr-FR" sz="2000" dirty="0">
              <a:solidFill>
                <a:schemeClr val="tx1">
                  <a:alpha val="80000"/>
                </a:schemeClr>
              </a:solidFill>
              <a:latin typeface="Calibri Light" panose="020F0302020204030204"/>
              <a:ea typeface="+mn-lt"/>
              <a:cs typeface="+mn-lt"/>
            </a:endParaRP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Calibri Light" panose="020F0302020204030204"/>
                <a:ea typeface="+mn-lt"/>
                <a:cs typeface="+mn-lt"/>
              </a:rPr>
              <a:t>Étude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  <a:cs typeface="Calibri"/>
              </a:rPr>
              <a:t> des modèles</a:t>
            </a:r>
            <a:endParaRPr lang="fr-FR" sz="2000" dirty="0">
              <a:solidFill>
                <a:schemeClr val="tx1">
                  <a:alpha val="80000"/>
                </a:schemeClr>
              </a:solidFill>
              <a:latin typeface="+mj-lt"/>
              <a:cs typeface="Calibri Light" panose="020F0302020204030204"/>
            </a:endParaRP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  <a:cs typeface="Calibri" panose="020F0502020204030204"/>
              </a:rPr>
              <a:t>Démonstration</a:t>
            </a:r>
            <a:endParaRPr lang="fr-FR" sz="2000" dirty="0">
              <a:solidFill>
                <a:schemeClr val="tx1">
                  <a:alpha val="80000"/>
                </a:schemeClr>
              </a:solidFill>
              <a:latin typeface="+mj-lt"/>
            </a:endParaRP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Conclusion</a:t>
            </a:r>
            <a:endParaRPr lang="fr-FR" sz="2000" dirty="0">
              <a:solidFill>
                <a:schemeClr val="tx1">
                  <a:alpha val="80000"/>
                </a:schemeClr>
              </a:solidFill>
              <a:latin typeface="+mj-lt"/>
              <a:cs typeface="Calibri" panose="020F0502020204030204"/>
            </a:endParaRP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Ouverture</a:t>
            </a:r>
            <a:endParaRPr lang="fr-FR" sz="2000" dirty="0">
              <a:solidFill>
                <a:schemeClr val="tx1">
                  <a:alpha val="80000"/>
                </a:schemeClr>
              </a:solidFill>
              <a:latin typeface="+mj-lt"/>
              <a:cs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48795-D76F-4140-A5F6-D6C83D46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889" y="6422277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Maathess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603B47B3-AF72-4860-B262-8C8D86BE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499" y="10064"/>
            <a:ext cx="1352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04D0A-1E80-4405-A8BD-4D1AAD3D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600">
                <a:solidFill>
                  <a:srgbClr val="FFFFFF"/>
                </a:solidFill>
              </a:rPr>
              <a:t>Enjeux de ce projet</a:t>
            </a:r>
            <a:endParaRPr lang="fr-FR" sz="5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7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15FB0C-F6E3-44C1-AAA5-0D8E2898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365" y="2890664"/>
            <a:ext cx="4771607" cy="3853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Apprentissage par classification</a:t>
            </a: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Implémentations de modèles d'apprentissage supervisé (PMC)</a:t>
            </a: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Analyse scientifique et esprit critique sur les résultats obtenus </a:t>
            </a: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</p:txBody>
      </p:sp>
      <p:sp>
        <p:nvSpPr>
          <p:cNvPr id="7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58E0FC45-F7FF-4174-A78D-30850199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98D03C48-9040-481D-84BC-2079729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379" y="6379145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9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04D0A-1E80-4405-A8BD-4D1AAD3D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r-FR" sz="6200">
                <a:solidFill>
                  <a:srgbClr val="FFFFFF"/>
                </a:solidFill>
              </a:rPr>
              <a:t>Objectifs de l'application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9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15FB0C-F6E3-44C1-AAA5-0D8E2898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1927381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fr-FR" sz="2000" u="sng">
                <a:solidFill>
                  <a:schemeClr val="tx1">
                    <a:alpha val="80000"/>
                  </a:schemeClr>
                </a:solidFill>
                <a:cs typeface="Calibri"/>
              </a:rPr>
              <a:t>Objectif applicatif: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/>
            <a:r>
              <a:rPr lang="fr-FR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Fournir une plateforme web permettant à l'utilisateur d'établir une prédiction sur une image uploadée</a:t>
            </a:r>
          </a:p>
          <a:p>
            <a:pPr marL="342900" indent="-342900"/>
            <a:r>
              <a:rPr lang="fr-FR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Prédire la classe de drapeau de l'image uploadée</a:t>
            </a:r>
          </a:p>
          <a:p>
            <a:pPr marL="342900" indent="-342900"/>
            <a:r>
              <a:rPr lang="fr-FR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Choisir les modèles les plus adaptés pour la prédiction de la classe d'une image</a:t>
            </a:r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2.     </a:t>
            </a:r>
            <a:r>
              <a:rPr lang="fr-FR" sz="2000" u="sng">
                <a:solidFill>
                  <a:schemeClr val="tx1">
                    <a:alpha val="80000"/>
                  </a:schemeClr>
                </a:solidFill>
                <a:cs typeface="Calibri"/>
              </a:rPr>
              <a:t>Contrainte applicative :</a:t>
            </a:r>
          </a:p>
          <a:p>
            <a:pPr marL="342900" indent="-3429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Constitution d'un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dataset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 avec des classes "homogène"</a:t>
            </a:r>
          </a:p>
          <a:p>
            <a:pPr marL="342900" indent="-3429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Entraînement des modèles sur le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dataset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 pour établir une prédiction</a:t>
            </a: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48795-D76F-4140-A5F6-D6C83D46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889" y="649416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Maathess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DB43E306-8128-472A-9EA9-05EFB36F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38819"/>
            <a:ext cx="1352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fr-FR" sz="5600"/>
              <a:t>Technology 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F5A5B5D-2E08-4018-BFE7-C2831977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03" y="539762"/>
            <a:ext cx="2197029" cy="24685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C93DF85-45D3-4654-93E9-B356C49C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cs typeface="Calibri"/>
              </a:rPr>
              <a:t>Langages de programmation :</a:t>
            </a:r>
            <a:endParaRPr lang="en-US" sz="2000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2000" dirty="0">
                <a:cs typeface="Calibri"/>
              </a:rPr>
              <a:t>C++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2000" dirty="0">
                <a:cs typeface="Calibri"/>
              </a:rPr>
              <a:t>Python 3.8 (</a:t>
            </a:r>
            <a:r>
              <a:rPr lang="fr-FR" sz="2000" dirty="0" err="1">
                <a:cs typeface="Calibri"/>
              </a:rPr>
              <a:t>selenium</a:t>
            </a:r>
            <a:r>
              <a:rPr lang="fr-FR" sz="2000" dirty="0">
                <a:cs typeface="Calibri"/>
              </a:rPr>
              <a:t>, </a:t>
            </a:r>
            <a:r>
              <a:rPr lang="fr-FR" sz="2000" dirty="0" err="1">
                <a:cs typeface="Calibri"/>
              </a:rPr>
              <a:t>ctypes</a:t>
            </a:r>
            <a:r>
              <a:rPr lang="fr-FR" sz="2000" dirty="0">
                <a:cs typeface="Calibri"/>
              </a:rPr>
              <a:t>, </a:t>
            </a:r>
            <a:r>
              <a:rPr lang="fr-FR" sz="2000" dirty="0" err="1">
                <a:cs typeface="Calibri"/>
              </a:rPr>
              <a:t>numpy</a:t>
            </a:r>
            <a:r>
              <a:rPr lang="fr-FR" sz="2000" dirty="0">
                <a:cs typeface="Calibri"/>
              </a:rPr>
              <a:t>,</a:t>
            </a:r>
            <a:r>
              <a:rPr lang="fr-FR" sz="2000" dirty="0">
                <a:ea typeface="+mn-lt"/>
                <a:cs typeface="+mn-lt"/>
              </a:rPr>
              <a:t> PIL, </a:t>
            </a:r>
            <a:r>
              <a:rPr lang="fr-FR" sz="2000" dirty="0" err="1">
                <a:ea typeface="+mn-lt"/>
                <a:cs typeface="+mn-lt"/>
              </a:rPr>
              <a:t>matplotlib</a:t>
            </a:r>
            <a:r>
              <a:rPr lang="fr-FR" sz="2000" dirty="0">
                <a:cs typeface="Calibri"/>
              </a:rPr>
              <a:t>, </a:t>
            </a:r>
            <a:r>
              <a:rPr lang="fr-FR" sz="2000" dirty="0" err="1">
                <a:cs typeface="Calibri"/>
              </a:rPr>
              <a:t>sklearn</a:t>
            </a:r>
            <a:r>
              <a:rPr lang="fr-FR" sz="2000" dirty="0">
                <a:ea typeface="+mn-lt"/>
                <a:cs typeface="+mn-lt"/>
              </a:rPr>
              <a:t>, </a:t>
            </a:r>
            <a:r>
              <a:rPr lang="fr-FR" sz="2000" dirty="0" err="1">
                <a:ea typeface="+mn-lt"/>
                <a:cs typeface="+mn-lt"/>
              </a:rPr>
              <a:t>streamlit</a:t>
            </a:r>
            <a:r>
              <a:rPr lang="fr-FR" sz="2000" dirty="0">
                <a:ea typeface="+mn-lt"/>
                <a:cs typeface="+mn-lt"/>
              </a:rPr>
              <a:t>)</a:t>
            </a:r>
          </a:p>
          <a:p>
            <a:pPr lvl="1"/>
            <a:endParaRPr lang="fr-FR" sz="2000">
              <a:cs typeface="Calibri" panose="020F0502020204030204"/>
            </a:endParaRPr>
          </a:p>
          <a:p>
            <a:r>
              <a:rPr lang="fr-FR" sz="2000" dirty="0">
                <a:cs typeface="Calibri" panose="020F0502020204030204"/>
              </a:rPr>
              <a:t>Environnement de développement : 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2000" dirty="0" err="1">
                <a:cs typeface="Calibri" panose="020F0502020204030204"/>
              </a:rPr>
              <a:t>Jupyter</a:t>
            </a:r>
            <a:r>
              <a:rPr lang="fr-FR" sz="2000" dirty="0">
                <a:cs typeface="Calibri" panose="020F0502020204030204"/>
              </a:rPr>
              <a:t> Notebook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2000" dirty="0">
                <a:cs typeface="Calibri" panose="020F0502020204030204"/>
              </a:rPr>
              <a:t>Google </a:t>
            </a:r>
            <a:r>
              <a:rPr lang="fr-FR" sz="2000" dirty="0" err="1">
                <a:cs typeface="Calibri" panose="020F0502020204030204"/>
              </a:rPr>
              <a:t>Colaboratory</a:t>
            </a:r>
            <a:endParaRPr lang="fr-FR" sz="2000" dirty="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2000" dirty="0">
                <a:cs typeface="Calibri" panose="020F0502020204030204"/>
              </a:rPr>
              <a:t>Distribution </a:t>
            </a:r>
            <a:r>
              <a:rPr lang="fr-FR" sz="2000" dirty="0" err="1">
                <a:cs typeface="Calibri" panose="020F0502020204030204"/>
              </a:rPr>
              <a:t>JetBrains</a:t>
            </a:r>
            <a:r>
              <a:rPr lang="fr-FR" sz="2000" dirty="0">
                <a:cs typeface="Calibri" panose="020F0502020204030204"/>
              </a:rPr>
              <a:t> (</a:t>
            </a:r>
            <a:r>
              <a:rPr lang="fr-FR" sz="2000" dirty="0" err="1">
                <a:cs typeface="Calibri" panose="020F0502020204030204"/>
              </a:rPr>
              <a:t>CLion</a:t>
            </a:r>
            <a:r>
              <a:rPr lang="fr-FR" sz="2000" dirty="0">
                <a:cs typeface="Calibri" panose="020F0502020204030204"/>
              </a:rPr>
              <a:t> &amp; </a:t>
            </a:r>
            <a:r>
              <a:rPr lang="fr-FR" sz="2000" dirty="0" err="1">
                <a:cs typeface="Calibri" panose="020F0502020204030204"/>
              </a:rPr>
              <a:t>PyCharm</a:t>
            </a:r>
            <a:r>
              <a:rPr lang="fr-FR" sz="2000" dirty="0">
                <a:cs typeface="Calibri" panose="020F0502020204030204"/>
              </a:rPr>
              <a:t>)</a:t>
            </a:r>
          </a:p>
          <a:p>
            <a:pPr lvl="1"/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0557C79-3C73-405A-9CA8-ADDB5A22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0" y="3835114"/>
            <a:ext cx="3698236" cy="246857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EE02D681-0CB8-4F7B-AA61-2AF4B2330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989" y="-4313"/>
            <a:ext cx="1352550" cy="914400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F1DA92FB-FE79-4534-8641-9CDA9309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5624" y="6407900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 sz="1000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 sz="1000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1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200">
                <a:solidFill>
                  <a:srgbClr val="FFFFFF"/>
                </a:solidFill>
              </a:rPr>
              <a:t>Constitution du dataset</a:t>
            </a:r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7471A9-7036-43DB-AE3F-25BED122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693572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err="1">
                <a:solidFill>
                  <a:schemeClr val="tx1">
                    <a:alpha val="80000"/>
                  </a:schemeClr>
                </a:solidFill>
              </a:rPr>
              <a:t>Scrapping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 avec </a:t>
            </a:r>
            <a:r>
              <a:rPr lang="fr-FR" sz="2000" i="1" err="1">
                <a:solidFill>
                  <a:schemeClr val="tx1">
                    <a:alpha val="80000"/>
                  </a:schemeClr>
                </a:solidFill>
              </a:rPr>
              <a:t>selenium</a:t>
            </a:r>
            <a:r>
              <a:rPr lang="fr-FR" sz="2000" i="1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pour la collection "test" du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</a:rPr>
              <a:t>dataset</a:t>
            </a:r>
            <a:endParaRPr lang="fr-FR" sz="2000" i="1" err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Enregistrement de la page web google image + extraction des images pour la collection "train" du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  <a:cs typeface="Calibri"/>
              </a:rPr>
              <a:t>dataset</a:t>
            </a: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Constitution de 3 classes pour chaque collection du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  <a:cs typeface="Calibri"/>
              </a:rPr>
              <a:t>dataset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: 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r>
              <a:rPr lang="fr-FR" sz="1600" err="1">
                <a:solidFill>
                  <a:srgbClr val="000000"/>
                </a:solidFill>
                <a:cs typeface="Calibri"/>
              </a:rPr>
              <a:t>brazil_flag</a:t>
            </a: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endParaRPr lang="fr-FR" sz="160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r>
              <a:rPr lang="fr-FR" sz="1600" err="1">
                <a:solidFill>
                  <a:srgbClr val="000000"/>
                </a:solidFill>
                <a:cs typeface="Calibri"/>
              </a:rPr>
              <a:t>french_flag</a:t>
            </a: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endParaRPr lang="fr-FR" sz="160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r>
              <a:rPr lang="fr-FR" sz="1600" err="1">
                <a:solidFill>
                  <a:srgbClr val="000000"/>
                </a:solidFill>
                <a:cs typeface="Calibri"/>
              </a:rPr>
              <a:t>ireland_flag</a:t>
            </a: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endParaRPr lang="fr-FR" sz="160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endParaRPr lang="fr-FR" sz="2000">
              <a:solidFill>
                <a:srgbClr val="000000">
                  <a:alpha val="80000"/>
                </a:srgbClr>
              </a:solidFill>
              <a:cs typeface="Calibri"/>
            </a:endParaRPr>
          </a:p>
        </p:txBody>
      </p:sp>
      <p:sp>
        <p:nvSpPr>
          <p:cNvPr id="4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92E0D9AB-6DC1-4514-AE0E-6BF2ADC9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203C79A3-8AF1-4E74-8BBC-8908108C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379" y="6379145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7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F5C1F5-4378-4A64-993E-D1107236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Maathess</a:t>
            </a:r>
            <a:r>
              <a:rPr lang="en-US"/>
              <a:t> Kothandapani</a:t>
            </a:r>
            <a:endParaRPr lang="en-US">
              <a:cs typeface="Calibri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18C7FE9-12DB-4FF0-ADE0-7B00BD626A04}"/>
              </a:ext>
            </a:extLst>
          </p:cNvPr>
          <p:cNvSpPr/>
          <p:nvPr/>
        </p:nvSpPr>
        <p:spPr>
          <a:xfrm>
            <a:off x="882870" y="957318"/>
            <a:ext cx="1252481" cy="5228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Datasets</a:t>
            </a:r>
            <a:endParaRPr lang="fr-FR" err="1"/>
          </a:p>
        </p:txBody>
      </p:sp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62DB5958-BF9C-4A67-B335-CB7B8AFB9767}"/>
              </a:ext>
            </a:extLst>
          </p:cNvPr>
          <p:cNvSpPr/>
          <p:nvPr/>
        </p:nvSpPr>
        <p:spPr>
          <a:xfrm>
            <a:off x="2135097" y="1711951"/>
            <a:ext cx="980965" cy="48172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1B150C38-7BA6-40A2-BEA9-03667C25339F}"/>
              </a:ext>
            </a:extLst>
          </p:cNvPr>
          <p:cNvSpPr/>
          <p:nvPr/>
        </p:nvSpPr>
        <p:spPr>
          <a:xfrm>
            <a:off x="2135096" y="4952640"/>
            <a:ext cx="980965" cy="48172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D2FAED3-A93F-4DDC-A979-9258CA64D41B}"/>
              </a:ext>
            </a:extLst>
          </p:cNvPr>
          <p:cNvSpPr/>
          <p:nvPr/>
        </p:nvSpPr>
        <p:spPr>
          <a:xfrm>
            <a:off x="3116317" y="957317"/>
            <a:ext cx="1156137" cy="203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./test</a:t>
            </a:r>
            <a:endParaRPr lang="fr-FR" err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8EADE4B-8692-4611-997C-6698960BF0C5}"/>
              </a:ext>
            </a:extLst>
          </p:cNvPr>
          <p:cNvSpPr/>
          <p:nvPr/>
        </p:nvSpPr>
        <p:spPr>
          <a:xfrm>
            <a:off x="3116316" y="4154213"/>
            <a:ext cx="1156137" cy="203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./train</a:t>
            </a:r>
            <a:endParaRPr lang="fr-FR" err="1"/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C7D83319-5D4D-4970-8021-50C3CC059D1A}"/>
              </a:ext>
            </a:extLst>
          </p:cNvPr>
          <p:cNvSpPr/>
          <p:nvPr/>
        </p:nvSpPr>
        <p:spPr>
          <a:xfrm>
            <a:off x="4272200" y="1098847"/>
            <a:ext cx="980965" cy="2189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7FF32091-76AF-4E34-A573-1E86C08D4A8D}"/>
              </a:ext>
            </a:extLst>
          </p:cNvPr>
          <p:cNvSpPr/>
          <p:nvPr/>
        </p:nvSpPr>
        <p:spPr>
          <a:xfrm>
            <a:off x="4272199" y="1843329"/>
            <a:ext cx="980965" cy="2189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4482368A-FF76-4307-A34E-5ECBCBDEF366}"/>
              </a:ext>
            </a:extLst>
          </p:cNvPr>
          <p:cNvSpPr/>
          <p:nvPr/>
        </p:nvSpPr>
        <p:spPr>
          <a:xfrm>
            <a:off x="4272198" y="2587811"/>
            <a:ext cx="980965" cy="2189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F845023-C5CF-4B2A-B2C1-9018E7BC275C}"/>
              </a:ext>
            </a:extLst>
          </p:cNvPr>
          <p:cNvSpPr/>
          <p:nvPr/>
        </p:nvSpPr>
        <p:spPr>
          <a:xfrm>
            <a:off x="4272197" y="5084017"/>
            <a:ext cx="980965" cy="2189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pentagone 14">
            <a:extLst>
              <a:ext uri="{FF2B5EF4-FFF2-40B4-BE49-F238E27FC236}">
                <a16:creationId xmlns:a16="http://schemas.microsoft.com/office/drawing/2014/main" id="{8F124F59-B966-440B-B08B-5023086A8E64}"/>
              </a:ext>
            </a:extLst>
          </p:cNvPr>
          <p:cNvSpPr/>
          <p:nvPr/>
        </p:nvSpPr>
        <p:spPr>
          <a:xfrm>
            <a:off x="4272196" y="4357050"/>
            <a:ext cx="980965" cy="2189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D347C20B-52F6-4663-91A6-2A07DD56AA6C}"/>
              </a:ext>
            </a:extLst>
          </p:cNvPr>
          <p:cNvSpPr/>
          <p:nvPr/>
        </p:nvSpPr>
        <p:spPr>
          <a:xfrm>
            <a:off x="4272195" y="5828498"/>
            <a:ext cx="980965" cy="2189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076C69-9F42-40BA-A461-32E8329EA528}"/>
              </a:ext>
            </a:extLst>
          </p:cNvPr>
          <p:cNvSpPr/>
          <p:nvPr/>
        </p:nvSpPr>
        <p:spPr>
          <a:xfrm>
            <a:off x="5262177" y="957316"/>
            <a:ext cx="1331309" cy="43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brazil_flag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3B6A56A-07AB-49BD-8A94-A102FB396BB5}"/>
              </a:ext>
            </a:extLst>
          </p:cNvPr>
          <p:cNvSpPr/>
          <p:nvPr/>
        </p:nvSpPr>
        <p:spPr>
          <a:xfrm>
            <a:off x="5253417" y="1710556"/>
            <a:ext cx="1427653" cy="44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french_flag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D6FA1E5-EBCE-41A7-8A3C-D9C8AC9AE8AF}"/>
              </a:ext>
            </a:extLst>
          </p:cNvPr>
          <p:cNvSpPr/>
          <p:nvPr/>
        </p:nvSpPr>
        <p:spPr>
          <a:xfrm>
            <a:off x="5262172" y="2455037"/>
            <a:ext cx="1480206" cy="43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ireland_flag</a:t>
            </a:r>
          </a:p>
        </p:txBody>
      </p:sp>
      <p:sp>
        <p:nvSpPr>
          <p:cNvPr id="25" name="Accolade fermante 24">
            <a:extLst>
              <a:ext uri="{FF2B5EF4-FFF2-40B4-BE49-F238E27FC236}">
                <a16:creationId xmlns:a16="http://schemas.microsoft.com/office/drawing/2014/main" id="{DA7B7F79-0803-42FE-83D9-898DA299EB8B}"/>
              </a:ext>
            </a:extLst>
          </p:cNvPr>
          <p:cNvSpPr/>
          <p:nvPr/>
        </p:nvSpPr>
        <p:spPr>
          <a:xfrm>
            <a:off x="7421844" y="1003300"/>
            <a:ext cx="464206" cy="1935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815244C4-90AC-4E39-8585-DB39D2EA75D0}"/>
              </a:ext>
            </a:extLst>
          </p:cNvPr>
          <p:cNvSpPr/>
          <p:nvPr/>
        </p:nvSpPr>
        <p:spPr>
          <a:xfrm>
            <a:off x="7421843" y="4217713"/>
            <a:ext cx="464206" cy="1935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1FCBCF-6353-43D2-B76E-9FA943D39D7E}"/>
              </a:ext>
            </a:extLst>
          </p:cNvPr>
          <p:cNvSpPr txBox="1"/>
          <p:nvPr/>
        </p:nvSpPr>
        <p:spPr>
          <a:xfrm>
            <a:off x="8156684" y="1789167"/>
            <a:ext cx="3119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150 images (50 images/classe)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B13B74-A8AC-4653-A4C4-A1BDEBC54836}"/>
              </a:ext>
            </a:extLst>
          </p:cNvPr>
          <p:cNvSpPr txBox="1"/>
          <p:nvPr/>
        </p:nvSpPr>
        <p:spPr>
          <a:xfrm>
            <a:off x="8156683" y="4986062"/>
            <a:ext cx="3119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660 images (220 images/classe)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325ADE2-1C19-437C-BF0A-2472626B7BEF}"/>
              </a:ext>
            </a:extLst>
          </p:cNvPr>
          <p:cNvSpPr/>
          <p:nvPr/>
        </p:nvSpPr>
        <p:spPr>
          <a:xfrm>
            <a:off x="5253417" y="4250557"/>
            <a:ext cx="1331309" cy="43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brazil_flag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D6B1C49-119C-46E9-ADC0-642CC23EF63A}"/>
              </a:ext>
            </a:extLst>
          </p:cNvPr>
          <p:cNvSpPr/>
          <p:nvPr/>
        </p:nvSpPr>
        <p:spPr>
          <a:xfrm>
            <a:off x="5253416" y="4968762"/>
            <a:ext cx="1427653" cy="44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french_flag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8719225-47BD-4982-B7E6-4F797AC7109D}"/>
              </a:ext>
            </a:extLst>
          </p:cNvPr>
          <p:cNvSpPr/>
          <p:nvPr/>
        </p:nvSpPr>
        <p:spPr>
          <a:xfrm>
            <a:off x="5253412" y="5722002"/>
            <a:ext cx="1480206" cy="43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ireland_flag</a:t>
            </a:r>
          </a:p>
        </p:txBody>
      </p:sp>
      <p:pic>
        <p:nvPicPr>
          <p:cNvPr id="34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81D4E82A-F1DB-475F-8148-9FA59CAB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Modèles étudiés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C93DF85-45D3-4654-93E9-B356C49C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PMC (Perceptron </a:t>
            </a:r>
            <a:r>
              <a:rPr lang="en-US" sz="2000" kern="120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Multicouche</a:t>
            </a:r>
            <a:r>
              <a:rPr lang="en-US" sz="20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457200" indent="-457200"/>
            <a:r>
              <a:rPr lang="en-US" sz="2000">
                <a:ea typeface="+mn-lt"/>
                <a:cs typeface="+mn-lt"/>
              </a:rPr>
              <a:t>PMC sans </a:t>
            </a:r>
            <a:r>
              <a:rPr lang="en-US" sz="2000" err="1">
                <a:ea typeface="+mn-lt"/>
                <a:cs typeface="+mn-lt"/>
              </a:rPr>
              <a:t>couche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cachée</a:t>
            </a:r>
            <a:endParaRPr lang="en-US" err="1">
              <a:ea typeface="+mn-lt"/>
              <a:cs typeface="+mn-lt"/>
            </a:endParaRPr>
          </a:p>
          <a:p>
            <a:pPr marL="457200" indent="-457200"/>
            <a:r>
              <a:rPr lang="en-US" sz="2000">
                <a:ea typeface="+mn-lt"/>
                <a:cs typeface="+mn-lt"/>
              </a:rPr>
              <a:t>PMC avec 1 </a:t>
            </a:r>
            <a:r>
              <a:rPr lang="en-US" sz="2000" err="1">
                <a:ea typeface="+mn-lt"/>
                <a:cs typeface="+mn-lt"/>
              </a:rPr>
              <a:t>couche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cachée</a:t>
            </a:r>
            <a:r>
              <a:rPr lang="en-US" sz="2000">
                <a:ea typeface="+mn-lt"/>
                <a:cs typeface="+mn-lt"/>
              </a:rPr>
              <a:t> de 8 </a:t>
            </a:r>
            <a:r>
              <a:rPr lang="en-US" sz="2000" err="1">
                <a:ea typeface="+mn-lt"/>
                <a:cs typeface="+mn-lt"/>
              </a:rPr>
              <a:t>neurones</a:t>
            </a:r>
            <a:endParaRPr lang="en-US" err="1">
              <a:ea typeface="+mn-lt"/>
              <a:cs typeface="+mn-lt"/>
            </a:endParaRPr>
          </a:p>
          <a:p>
            <a:pPr marL="457200" indent="-457200"/>
            <a:r>
              <a:rPr lang="en-US" sz="2000">
                <a:ea typeface="+mn-lt"/>
                <a:cs typeface="+mn-lt"/>
              </a:rPr>
              <a:t>PMC avec 1 </a:t>
            </a:r>
            <a:r>
              <a:rPr lang="en-US" sz="2000" err="1">
                <a:ea typeface="+mn-lt"/>
                <a:cs typeface="+mn-lt"/>
              </a:rPr>
              <a:t>couche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cachée</a:t>
            </a:r>
            <a:r>
              <a:rPr lang="en-US" sz="2000">
                <a:ea typeface="+mn-lt"/>
                <a:cs typeface="+mn-lt"/>
              </a:rPr>
              <a:t> de 32 </a:t>
            </a:r>
            <a:r>
              <a:rPr lang="en-US" sz="2000" err="1">
                <a:ea typeface="+mn-lt"/>
                <a:cs typeface="+mn-lt"/>
              </a:rPr>
              <a:t>neurones</a:t>
            </a:r>
            <a:endParaRPr lang="en-US" err="1">
              <a:ea typeface="+mn-lt"/>
              <a:cs typeface="+mn-lt"/>
            </a:endParaRPr>
          </a:p>
          <a:p>
            <a:pPr marL="457200" indent="-457200"/>
            <a:r>
              <a:rPr lang="en-US" sz="2000">
                <a:ea typeface="+mn-lt"/>
                <a:cs typeface="+mn-lt"/>
              </a:rPr>
              <a:t>PMC avec 2 couches </a:t>
            </a:r>
            <a:r>
              <a:rPr lang="en-US" sz="2000" err="1">
                <a:ea typeface="+mn-lt"/>
                <a:cs typeface="+mn-lt"/>
              </a:rPr>
              <a:t>cachées</a:t>
            </a:r>
            <a:r>
              <a:rPr lang="en-US" sz="2000">
                <a:ea typeface="+mn-lt"/>
                <a:cs typeface="+mn-lt"/>
              </a:rPr>
              <a:t> de 32 </a:t>
            </a:r>
            <a:r>
              <a:rPr lang="en-US" sz="2000" err="1">
                <a:ea typeface="+mn-lt"/>
                <a:cs typeface="+mn-lt"/>
              </a:rPr>
              <a:t>neurones</a:t>
            </a:r>
            <a:endParaRPr lang="en-US" sz="2000" err="1">
              <a:cs typeface="Calibri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C20B3060-7884-4D21-99F3-ACF06CFC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889" y="649416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Maathess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38421-A7CB-4766-91AD-92A2F1E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1591"/>
            <a:ext cx="4114800" cy="365125"/>
          </a:xfrm>
        </p:spPr>
        <p:txBody>
          <a:bodyPr/>
          <a:lstStyle/>
          <a:p>
            <a:r>
              <a:rPr lang="en-US" err="1"/>
              <a:t>Maathess</a:t>
            </a:r>
            <a:r>
              <a:rPr lang="en-US"/>
              <a:t> Kothandapani</a:t>
            </a:r>
            <a:endParaRPr lang="en-US">
              <a:cs typeface="Calibri"/>
            </a:endParaRPr>
          </a:p>
        </p:txBody>
      </p:sp>
      <p:pic>
        <p:nvPicPr>
          <p:cNvPr id="2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A75D09CD-3A7F-43A3-8A32-663DF74C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626095D-1496-497C-88ED-BC4643B0C598}"/>
              </a:ext>
            </a:extLst>
          </p:cNvPr>
          <p:cNvSpPr txBox="1"/>
          <p:nvPr/>
        </p:nvSpPr>
        <p:spPr>
          <a:xfrm>
            <a:off x="3504" y="64813"/>
            <a:ext cx="1217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PMC sans </a:t>
            </a:r>
            <a:r>
              <a:rPr lang="en-US" sz="2400" err="1"/>
              <a:t>couche</a:t>
            </a:r>
            <a:r>
              <a:rPr lang="en-US" sz="2400"/>
              <a:t> </a:t>
            </a:r>
            <a:r>
              <a:rPr lang="en-US" sz="2400" err="1"/>
              <a:t>cachée</a:t>
            </a:r>
            <a:endParaRPr lang="fr-FR" sz="2400">
              <a:cs typeface="Calibri" panose="020F0502020204030204"/>
            </a:endParaRPr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3AA89E51-9CE8-4D82-B91F-D01180D2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952" y="4064479"/>
            <a:ext cx="3619062" cy="2722973"/>
          </a:xfrm>
          <a:prstGeom prst="rect">
            <a:avLst/>
          </a:prstGeom>
        </p:spPr>
      </p:pic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8D2CF3-F9BB-4BF1-8282-3EEA9969D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70" y="1458366"/>
            <a:ext cx="1884089" cy="516649"/>
          </a:xfrm>
          <a:prstGeom prst="rect">
            <a:avLst/>
          </a:prstGeom>
        </p:spPr>
      </p:pic>
      <p:pic>
        <p:nvPicPr>
          <p:cNvPr id="13" name="Image 13">
            <a:extLst>
              <a:ext uri="{FF2B5EF4-FFF2-40B4-BE49-F238E27FC236}">
                <a16:creationId xmlns:a16="http://schemas.microsoft.com/office/drawing/2014/main" id="{007B8151-1B5C-4EB8-ABAF-550F9A2EE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814" y="1479364"/>
            <a:ext cx="3303751" cy="2611752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B23B3745-81A3-4D21-8CF2-D73D111FE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" y="4145323"/>
            <a:ext cx="3303751" cy="2675147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3116E5C7-04B8-4CF8-8F77-C6B8A16D8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159" y="1505181"/>
            <a:ext cx="3146096" cy="2586394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128BD0-9F83-4354-BA5F-BDAA22F7749C}"/>
              </a:ext>
            </a:extLst>
          </p:cNvPr>
          <p:cNvCxnSpPr/>
          <p:nvPr/>
        </p:nvCxnSpPr>
        <p:spPr>
          <a:xfrm>
            <a:off x="6050454" y="2113456"/>
            <a:ext cx="1" cy="45632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ECE6250-7274-4A26-AD59-FEF171D3498D}"/>
              </a:ext>
            </a:extLst>
          </p:cNvPr>
          <p:cNvSpPr txBox="1"/>
          <p:nvPr/>
        </p:nvSpPr>
        <p:spPr>
          <a:xfrm>
            <a:off x="1740447" y="7069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 entraînement</a:t>
            </a:r>
            <a:endParaRPr lang="fr-FR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5FB367-A27C-4F8F-944F-1C63C56EF4BA}"/>
              </a:ext>
            </a:extLst>
          </p:cNvPr>
          <p:cNvSpPr txBox="1"/>
          <p:nvPr/>
        </p:nvSpPr>
        <p:spPr>
          <a:xfrm>
            <a:off x="7459825" y="6894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cs typeface="Calibri"/>
              </a:rPr>
              <a:t>Plus de 3 entraînement</a:t>
            </a:r>
          </a:p>
        </p:txBody>
      </p:sp>
    </p:spTree>
    <p:extLst>
      <p:ext uri="{BB962C8B-B14F-4D97-AF65-F5344CB8AC3E}">
        <p14:creationId xmlns:p14="http://schemas.microsoft.com/office/powerpoint/2010/main" val="35236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EFA77B79B0A42A6FEAB7B98BED802" ma:contentTypeVersion="9" ma:contentTypeDescription="Crée un document." ma:contentTypeScope="" ma:versionID="04600b4a388701918798cf87be431c44">
  <xsd:schema xmlns:xsd="http://www.w3.org/2001/XMLSchema" xmlns:xs="http://www.w3.org/2001/XMLSchema" xmlns:p="http://schemas.microsoft.com/office/2006/metadata/properties" xmlns:ns3="00fd3078-3fbf-46a2-bc3f-79dda2c89552" xmlns:ns4="a854b055-143e-4703-8802-37fb3d615c4c" targetNamespace="http://schemas.microsoft.com/office/2006/metadata/properties" ma:root="true" ma:fieldsID="3203b606535f8e02774f25e9c7e7bcd9" ns3:_="" ns4:_="">
    <xsd:import namespace="00fd3078-3fbf-46a2-bc3f-79dda2c89552"/>
    <xsd:import namespace="a854b055-143e-4703-8802-37fb3d615c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d3078-3fbf-46a2-bc3f-79dda2c895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4b055-143e-4703-8802-37fb3d615c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75BF44-07C5-49EC-9760-FEACBD74E47B}">
  <ds:schemaRefs>
    <ds:schemaRef ds:uri="00fd3078-3fbf-46a2-bc3f-79dda2c89552"/>
    <ds:schemaRef ds:uri="a854b055-143e-4703-8802-37fb3d615c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E1C22B-302F-4B43-8083-FCEFECB981FF}">
  <ds:schemaRefs>
    <ds:schemaRef ds:uri="00fd3078-3fbf-46a2-bc3f-79dda2c89552"/>
    <ds:schemaRef ds:uri="a854b055-143e-4703-8802-37fb3d615c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385D6B-F16B-4F84-92D2-63F6685294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16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Prédiction du type d'un drapeau parmi 3 classes</vt:lpstr>
      <vt:lpstr>Sommaire</vt:lpstr>
      <vt:lpstr>Enjeux de ce projet</vt:lpstr>
      <vt:lpstr>Objectifs de l'application</vt:lpstr>
      <vt:lpstr>Technology stack</vt:lpstr>
      <vt:lpstr>Constitution du dataset</vt:lpstr>
      <vt:lpstr>Présentation PowerPoint</vt:lpstr>
      <vt:lpstr>Modèles étudiés</vt:lpstr>
      <vt:lpstr>Présentation PowerPoint</vt:lpstr>
      <vt:lpstr>Présentation PowerPoint</vt:lpstr>
      <vt:lpstr>Présentation PowerPoint</vt:lpstr>
      <vt:lpstr>Présentation PowerPoint</vt:lpstr>
      <vt:lpstr>Démonstration</vt:lpstr>
      <vt:lpstr>Conclusion</vt:lpstr>
      <vt:lpstr>Ouverture</vt:lpstr>
      <vt:lpstr>Merci pour 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Ephraïm AMEZIAN</dc:creator>
  <cp:revision>143</cp:revision>
  <dcterms:created xsi:type="dcterms:W3CDTF">2021-07-26T13:41:39Z</dcterms:created>
  <dcterms:modified xsi:type="dcterms:W3CDTF">2021-09-07T10:25:51Z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0x0101001DAEFA77B79B0A42A6FEAB7B98BED802</vt:lpwstr>
  </property>
</Properties>
</file>