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16"/>
  </p:notesMasterIdLst>
  <p:sldIdLst>
    <p:sldId id="256" r:id="rId5"/>
    <p:sldId id="265" r:id="rId6"/>
    <p:sldId id="273" r:id="rId7"/>
    <p:sldId id="268" r:id="rId8"/>
    <p:sldId id="263" r:id="rId9"/>
    <p:sldId id="269" r:id="rId10"/>
    <p:sldId id="272" r:id="rId11"/>
    <p:sldId id="262" r:id="rId12"/>
    <p:sldId id="277" r:id="rId13"/>
    <p:sldId id="278" r:id="rId14"/>
    <p:sldId id="27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6DD5E-9592-468A-B924-F6B1A20E1A5A}" v="1150" vWet="1152" dt="2021-07-27T12:35:06.105"/>
    <p1510:client id="{32A2FD5A-37E6-2924-4DD9-8B26E6F4809D}" v="333" dt="2021-07-27T12:30:37.823"/>
    <p1510:client id="{8336E6B7-F7E5-70FD-3427-AC5951063867}" v="19" dt="2021-07-26T18:40:34.188"/>
    <p1510:client id="{9F214FC6-9F8E-A70C-38A9-8D95F3E113F0}" v="638" dt="2021-09-05T10:19:29.115"/>
    <p1510:client id="{BD0593BE-C6C9-2B57-582B-12A9BB2E0280}" v="2498" dt="2021-07-27T12:35:13.749"/>
    <p1510:client id="{ECB8363F-FB4C-3572-4F47-CF75C36F9D8D}" v="856" dt="2021-07-27T02:08:53.378"/>
    <p1510:client id="{EEAD49C6-61DC-2E00-0255-C885BCCC640C}" v="2" dt="2021-07-27T07:22:0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1757-DF83-4484-9F54-C7B03522830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9FBB3-EE67-421B-AAFA-D381A2B55B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C6226-34D5-4B77-9BF3-6DE6D0B4E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FEFCE4-D0EB-4831-A61C-838637AF9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9B54B-0638-4FA0-8CD1-ECCF487D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083-96CE-4F4E-9985-DB4FD6CD4407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B7C91-83E8-4556-834A-7F5AA428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090CE-B91B-40C6-940B-B5A27E6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06972-867E-47A1-B289-AE6FB3DB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97B927-8D4A-4B35-A2C2-A2D91367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693BFD-C972-417C-9960-BB414DC4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43E4-C176-4CD4-BFED-2EF6197B74C6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DE9BF1-9E37-4527-8EB5-A601507B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E1CC32-D4C2-4AA0-B2E2-E8CBBD5C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8C6155-19BA-4E9A-9B6B-69EA8078D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FE967C-4EA1-4EF6-B842-41B61FED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0D3D7-69D2-41C2-B3E9-223DAA46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D3BF-595B-49A4-8F8F-A149C20B96E6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361154-46D0-48B0-9F53-0A14F130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B2D58-A4BB-42ED-8D44-DBD6308F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810DE-DDAA-47C2-89F8-69FD24B5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C5DBF-04C8-4A03-BF4A-FA279A9B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A04BDF-2B22-4B83-AC28-CEECFB4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D937-824F-42D7-B5C3-9F7910AB63C2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6CABE6-5144-4F2D-99AB-D2437DA5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CCDDC-099E-485C-AC68-88DCAF5E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1E993-850B-49C0-BD57-40B09A9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79874D-B0DB-4595-8135-717B4F09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9F2C6-C0A8-47CB-8980-A0D12477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0E-E504-40B8-9248-AD70C9628B1F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29AD8-D371-49D6-B554-DE09332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A6139-5BC9-40E5-901B-B638B0A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F99D8-7BD7-4091-B175-850C038A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AB21F-769A-4CD4-9B8B-50D6F1783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43116-62F0-4C0D-803B-C61DD65C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9609BC-75A5-4B77-94C2-4CA25A43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D704-7A36-4D64-90D8-840F00DFC00E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4A9E7-60B0-4B59-A410-1E5D575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1BD11-DF31-4FEB-90C0-728714FA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0BB93-8D49-4A80-9E9E-B408CD80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11DEED-2A71-4F5B-BBA4-EA594980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AF225D-6A07-4B54-9ACA-5C6F7F01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D46A80-CAE6-457A-89C7-2C1D0838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84847-F411-4E1B-82FA-CC8D4B77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4CB174-1A2E-4535-9AB5-37BA9701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C941-209C-4080-A895-04B3BFC6FDC0}" type="datetime1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A7EC24-6F8F-49CD-B765-7359D6D7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A22C01-5477-455C-8433-A48284E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13E2C-FC7B-486E-AA99-3A97E6A1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43E0A-8FBA-49E4-88B4-61321EE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20F-34AF-4141-80AB-1F9D858250BC}" type="datetime1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66609C-92ED-4688-A058-C60A13C8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B47DF-A4A3-4536-A911-4D49D0B5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77F4C4-1FA7-4255-868F-91AC94E9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2D41-8FA0-4777-9B44-1E9E073C7A0B}" type="datetime1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18541A-4934-40FD-9F6C-57CD7ED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BDF84-4285-49E4-9124-9CD1DD4F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8AA63-7877-457C-BC5F-EE7CE3E6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A43D3-EED0-448B-8A52-9A8250AF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51CD7E-6446-46BB-9068-796D846F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56055-81B3-43BC-B18C-DE4B899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8D7A-E645-4DE0-8A50-F5EDAFFDBF45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92BB7-8E75-4F17-9125-642B5552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8B5497-7B19-4A82-89A5-1530BAB3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07CDD-E524-49E7-B4CC-4144F06F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641C75-8E2C-4133-BF7E-1341E2C1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720B65-3D03-440A-B8CC-C57D8B89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4EA1FE-40FA-40C3-9525-C8DEE57E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4ED5-3130-461F-8D92-018BB7D37932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4F7769-7201-4C07-88FD-5809E7DE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452439-1226-48B4-B5CC-5D77FF4D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EF8A5-5BD1-4ED0-9DB8-327F3160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DAE586-E50D-4EAB-9EB6-88EFD49F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281E4-E510-4234-9B92-B78BA50AA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74EA-1DF5-4ECD-A72B-90A36DCB5DAF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DEAC5-4E3D-4061-A45C-0A4C4DADF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DBDDC-AED5-45A3-9C53-A208D7128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F28345-7250-4653-AAC5-C2BB6AA3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fr-FR" sz="5200">
                <a:solidFill>
                  <a:srgbClr val="FFFFFF"/>
                </a:solidFill>
              </a:rPr>
              <a:t>Prédiction de la classe d'un drapeau parmi 3 classes</a:t>
            </a:r>
            <a:endParaRPr lang="fr-FR" sz="5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4AD075-2775-4B77-9610-EC786347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1811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Rattrapage projet annuel 3</a:t>
            </a:r>
            <a:r>
              <a:rPr lang="fr-FR" sz="2000" baseline="30000">
                <a:solidFill>
                  <a:srgbClr val="FFFFFF"/>
                </a:solidFill>
              </a:rPr>
              <a:t>ème</a:t>
            </a:r>
            <a:r>
              <a:rPr lang="fr-FR" sz="2000">
                <a:solidFill>
                  <a:srgbClr val="FFFFFF"/>
                </a:solidFill>
              </a:rPr>
              <a:t> année IABD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FF303-78F9-48E5-9E89-3B027DB6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7524" y="6477830"/>
            <a:ext cx="27895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Maathess Kothandapani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982917E4-ABBD-48C5-9531-131E12B4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3" y="3276589"/>
            <a:ext cx="3438949" cy="2292632"/>
          </a:xfrm>
          <a:prstGeom prst="rect">
            <a:avLst/>
          </a:prstGeom>
        </p:spPr>
      </p:pic>
      <p:sp>
        <p:nvSpPr>
          <p:cNvPr id="4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6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200" b="1" dirty="0">
                <a:ea typeface="+mj-lt"/>
                <a:cs typeface="+mj-lt"/>
              </a:rPr>
              <a:t>Conclusion</a:t>
            </a:r>
            <a:endParaRPr lang="fr-FR" sz="5200" dirty="0">
              <a:ea typeface="+mj-lt"/>
              <a:cs typeface="+mj-lt"/>
            </a:endParaRPr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92E0D9AB-6DC1-4514-AE0E-6BF2ADC9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203C79A3-8AF1-4E74-8BBC-8908108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1813" y="6422277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3BADC7-C0F1-4660-911E-E10F95DD9FEE}"/>
              </a:ext>
            </a:extLst>
          </p:cNvPr>
          <p:cNvSpPr txBox="1"/>
          <p:nvPr/>
        </p:nvSpPr>
        <p:spPr>
          <a:xfrm>
            <a:off x="6237191" y="1298932"/>
            <a:ext cx="1219716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fr-FR" sz="2400" b="1"/>
              <a:t>Ce qui a été réussi 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BE9936-E3E9-4B2C-8513-DFFED7B6FD13}"/>
              </a:ext>
            </a:extLst>
          </p:cNvPr>
          <p:cNvSpPr txBox="1"/>
          <p:nvPr/>
        </p:nvSpPr>
        <p:spPr>
          <a:xfrm>
            <a:off x="6275936" y="4269441"/>
            <a:ext cx="1215842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Arial"/>
            </a:endParaRPr>
          </a:p>
          <a:p>
            <a:pPr>
              <a:buChar char="•"/>
            </a:pPr>
            <a:r>
              <a:rPr lang="fr-FR" sz="2400" b="1">
                <a:ea typeface="+mn-lt"/>
                <a:cs typeface="+mn-lt"/>
              </a:rPr>
              <a:t> Améliorations</a:t>
            </a:r>
            <a:r>
              <a:rPr lang="fr-FR" b="1">
                <a:cs typeface="Arial"/>
              </a:rPr>
              <a:t> </a:t>
            </a:r>
            <a:r>
              <a:rPr lang="fr-FR" sz="2400" b="1">
                <a:ea typeface="+mn-lt"/>
                <a:cs typeface="+mn-lt"/>
              </a:rPr>
              <a:t>possibles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35EA135-A394-4261-B19B-8A9C0E1A551F}"/>
              </a:ext>
            </a:extLst>
          </p:cNvPr>
          <p:cNvSpPr txBox="1"/>
          <p:nvPr/>
        </p:nvSpPr>
        <p:spPr>
          <a:xfrm>
            <a:off x="6234608" y="1800044"/>
            <a:ext cx="1219716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Difficultés rencontrées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5D56B1-9296-4639-8A9A-59BAAD2475A5}"/>
              </a:ext>
            </a:extLst>
          </p:cNvPr>
          <p:cNvSpPr txBox="1"/>
          <p:nvPr/>
        </p:nvSpPr>
        <p:spPr>
          <a:xfrm>
            <a:off x="6232025" y="2326986"/>
            <a:ext cx="12197164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fr-FR" sz="2400" b="1" dirty="0">
                <a:ea typeface="+mn-lt"/>
                <a:cs typeface="+mn-lt"/>
              </a:rPr>
              <a:t>Ce que je retiens de ce projet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b="1" dirty="0">
                <a:ea typeface="+mn-lt"/>
                <a:cs typeface="+mn-lt"/>
              </a:rPr>
              <a:t>Apport pédagogique</a:t>
            </a:r>
            <a:r>
              <a:rPr lang="fr-FR" sz="2400" dirty="0">
                <a:ea typeface="+mn-lt"/>
                <a:cs typeface="+mn-lt"/>
              </a:rPr>
              <a:t> 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400" b="1" dirty="0">
                <a:ea typeface="+mn-lt"/>
                <a:cs typeface="+mn-lt"/>
              </a:rPr>
              <a:t>Apport professionnel </a:t>
            </a:r>
            <a:r>
              <a:rPr lang="fr-FR" sz="2400" dirty="0">
                <a:ea typeface="+mn-lt"/>
                <a:cs typeface="+mn-lt"/>
              </a:rPr>
              <a:t> 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400" b="1" dirty="0">
                <a:ea typeface="+mn-lt"/>
                <a:cs typeface="+mn-lt"/>
              </a:rPr>
              <a:t>Apport personnel</a:t>
            </a:r>
            <a:r>
              <a:rPr lang="fr-FR" sz="2400" dirty="0">
                <a:ea typeface="+mn-lt"/>
                <a:cs typeface="+mn-lt"/>
              </a:rPr>
              <a:t> 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fr-FR" sz="2400" b="1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B17CFD-9002-488B-9A73-36CE2757BCD0}"/>
              </a:ext>
            </a:extLst>
          </p:cNvPr>
          <p:cNvSpPr txBox="1"/>
          <p:nvPr/>
        </p:nvSpPr>
        <p:spPr>
          <a:xfrm>
            <a:off x="6286268" y="4925535"/>
            <a:ext cx="1215842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Arial"/>
            </a:endParaRPr>
          </a:p>
          <a:p>
            <a:pPr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 Ouverture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</a:t>
            </a:r>
            <a:r>
              <a:rPr lang="en-US" sz="5600" b="1" dirty="0">
                <a:solidFill>
                  <a:srgbClr val="FFFFFF"/>
                </a:solidFill>
              </a:rPr>
              <a:t>pour </a:t>
            </a:r>
            <a:r>
              <a:rPr lang="en-US" sz="5600" b="1" dirty="0" err="1">
                <a:solidFill>
                  <a:srgbClr val="FFFFFF"/>
                </a:solidFill>
              </a:rPr>
              <a:t>votre</a:t>
            </a:r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attention!</a:t>
            </a:r>
          </a:p>
        </p:txBody>
      </p:sp>
      <p:sp>
        <p:nvSpPr>
          <p:cNvPr id="5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4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88271848-CA70-48A4-A5ED-BDAC6BEC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8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FR" sz="6800">
                <a:solidFill>
                  <a:srgbClr val="FFFFFF"/>
                </a:solidFill>
              </a:rPr>
              <a:t>Sommaire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7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Calibri Light"/>
                <a:cs typeface="Calibri Light"/>
              </a:rPr>
              <a:t>Enjeux du projet annuel</a:t>
            </a: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Objectifs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  <a:cs typeface="Calibri Light"/>
              </a:rPr>
              <a:t> de l'application</a:t>
            </a:r>
            <a:endParaRPr lang="fr-FR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fr-FR" sz="2000" dirty="0" err="1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Technology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 stack</a:t>
            </a: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Calibri Light" panose="020F0302020204030204"/>
                <a:ea typeface="+mn-lt"/>
                <a:cs typeface="+mn-lt"/>
              </a:rPr>
              <a:t>Étude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 des modèles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+mj-lt"/>
              <a:cs typeface="Calibri Light" panose="020F0302020204030204"/>
            </a:endParaRP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Comparaison avec </a:t>
            </a:r>
            <a:r>
              <a:rPr lang="fr-FR" sz="20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Keras</a:t>
            </a:r>
            <a:endParaRPr lang="fr-FR" sz="2000" dirty="0" err="1">
              <a:solidFill>
                <a:schemeClr val="tx1">
                  <a:alpha val="80000"/>
                </a:schemeClr>
              </a:solidFill>
              <a:latin typeface="+mj-lt"/>
              <a:cs typeface="Calibri" panose="020F0502020204030204"/>
            </a:endParaRP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  <a:cs typeface="Calibri" panose="020F0502020204030204"/>
              </a:rPr>
              <a:t>Démonstration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Conclusion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+mj-lt"/>
              <a:cs typeface="Calibri" panose="020F0502020204030204"/>
            </a:endParaRPr>
          </a:p>
          <a:p>
            <a:pPr marL="457200" indent="-457200">
              <a:buAutoNum type="romanU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Ouverture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+mj-lt"/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48795-D76F-4140-A5F6-D6C83D4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22277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603B47B3-AF72-4860-B262-8C8D86BE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499" y="10064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1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600">
                <a:solidFill>
                  <a:srgbClr val="FFFFFF"/>
                </a:solidFill>
              </a:rPr>
              <a:t>Enjeux du projet annuel</a:t>
            </a:r>
          </a:p>
        </p:txBody>
      </p:sp>
      <p:sp>
        <p:nvSpPr>
          <p:cNvPr id="7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365" y="2890664"/>
            <a:ext cx="4771607" cy="3853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Problème de classification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Implémentations de modèles d'apprentissage supervisé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Analyse scientifique et esprit critique sur les résultats obtenus 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58E0FC45-F7FF-4174-A78D-30850199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98D03C48-9040-481D-84BC-2079729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379" y="6379145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95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FR" sz="6200">
                <a:solidFill>
                  <a:srgbClr val="FFFFFF"/>
                </a:solidFill>
              </a:rPr>
              <a:t>Objectifs de l'application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9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1927381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fr-FR" sz="2000" u="sng" dirty="0">
                <a:solidFill>
                  <a:schemeClr val="tx1">
                    <a:alpha val="80000"/>
                  </a:schemeClr>
                </a:solidFill>
                <a:cs typeface="Calibri"/>
              </a:rPr>
              <a:t>Objectif applicatif: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/>
            <a:r>
              <a:rPr lang="fr-FR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Fournir une plateforme web permettant à l'utilisateur d'établir une prédiction sur des images uploadées</a:t>
            </a:r>
          </a:p>
          <a:p>
            <a:pPr marL="342900" indent="-342900"/>
            <a:r>
              <a:rPr lang="fr-FR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Prédire la classe de drapeau de l'image uploadée</a:t>
            </a:r>
          </a:p>
          <a:p>
            <a:pPr marL="342900" indent="-342900"/>
            <a:r>
              <a:rPr lang="fr-FR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Choisir les modèles les plus adaptés pour la prédiction de la classe d'une image</a:t>
            </a:r>
            <a:endParaRPr lang="fr-FR" sz="2000" dirty="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2.     </a:t>
            </a:r>
            <a:r>
              <a:rPr lang="fr-FR" sz="2000" u="sng" dirty="0">
                <a:solidFill>
                  <a:schemeClr val="tx1">
                    <a:alpha val="80000"/>
                  </a:schemeClr>
                </a:solidFill>
                <a:cs typeface="Calibri"/>
              </a:rPr>
              <a:t>Contrainte applicative :</a:t>
            </a:r>
          </a:p>
          <a:p>
            <a:pPr marL="342900" indent="-342900"/>
            <a:r>
              <a:rPr lang="fr-FR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Constitution d'un 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dataset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 avec des classes "homogène"</a:t>
            </a:r>
          </a:p>
          <a:p>
            <a:pPr marL="342900" indent="-342900"/>
            <a:r>
              <a:rPr lang="fr-FR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Entraînement des modèles sur le 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dataset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 pour établir une prédiction</a:t>
            </a: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48795-D76F-4140-A5F6-D6C83D4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9416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DB43E306-8128-472A-9EA9-05EFB36F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38819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fr-FR" sz="5600"/>
              <a:t>Technology 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F5A5B5D-2E08-4018-BFE7-C2831977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03" y="539762"/>
            <a:ext cx="2197029" cy="24685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93DF85-45D3-4654-93E9-B356C49C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Langages de programmation :</a:t>
            </a:r>
            <a:endParaRPr lang="en-US" sz="2000" dirty="0"/>
          </a:p>
          <a:p>
            <a:pPr lvl="1"/>
            <a:r>
              <a:rPr lang="fr-FR" sz="2000" dirty="0">
                <a:cs typeface="Calibri"/>
              </a:rPr>
              <a:t>C++</a:t>
            </a:r>
          </a:p>
          <a:p>
            <a:pPr lvl="1"/>
            <a:r>
              <a:rPr lang="fr-FR" sz="2000" dirty="0">
                <a:cs typeface="Calibri"/>
              </a:rPr>
              <a:t>Python 3.8 (pandas, </a:t>
            </a:r>
            <a:r>
              <a:rPr lang="fr-FR" sz="2000" dirty="0" err="1">
                <a:cs typeface="Calibri"/>
              </a:rPr>
              <a:t>numpy</a:t>
            </a:r>
            <a:r>
              <a:rPr lang="fr-FR" sz="2000" dirty="0">
                <a:cs typeface="Calibri"/>
              </a:rPr>
              <a:t>,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matplotlib</a:t>
            </a:r>
            <a:r>
              <a:rPr lang="fr-FR" sz="2000" dirty="0">
                <a:cs typeface="Calibri"/>
              </a:rPr>
              <a:t>, </a:t>
            </a:r>
            <a:r>
              <a:rPr lang="fr-FR" sz="2000" dirty="0" err="1">
                <a:cs typeface="Calibri"/>
              </a:rPr>
              <a:t>sklearn</a:t>
            </a:r>
            <a:r>
              <a:rPr lang="fr-FR" sz="2000" dirty="0">
                <a:cs typeface="Calibri"/>
              </a:rPr>
              <a:t>,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tensorflow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dirty="0" err="1">
                <a:ea typeface="+mn-lt"/>
                <a:cs typeface="+mn-lt"/>
              </a:rPr>
              <a:t>keras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dirty="0" err="1">
                <a:ea typeface="+mn-lt"/>
                <a:cs typeface="+mn-lt"/>
              </a:rPr>
              <a:t>BeautifulSoup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dirty="0" err="1">
                <a:ea typeface="+mn-lt"/>
                <a:cs typeface="+mn-lt"/>
              </a:rPr>
              <a:t>streamlit</a:t>
            </a:r>
            <a:r>
              <a:rPr lang="fr-FR" sz="2000" dirty="0">
                <a:ea typeface="+mn-lt"/>
                <a:cs typeface="+mn-lt"/>
              </a:rPr>
              <a:t>)</a:t>
            </a:r>
          </a:p>
          <a:p>
            <a:pPr lvl="1"/>
            <a:endParaRPr lang="fr-FR" sz="2000">
              <a:cs typeface="Calibri" panose="020F0502020204030204"/>
            </a:endParaRPr>
          </a:p>
          <a:p>
            <a:r>
              <a:rPr lang="fr-FR" sz="2000" dirty="0">
                <a:cs typeface="Calibri" panose="020F0502020204030204"/>
              </a:rPr>
              <a:t>Environnement de développement : </a:t>
            </a:r>
          </a:p>
          <a:p>
            <a:pPr lvl="1"/>
            <a:r>
              <a:rPr lang="fr-FR" sz="2000" dirty="0" err="1">
                <a:cs typeface="Calibri" panose="020F0502020204030204"/>
              </a:rPr>
              <a:t>Jupyter</a:t>
            </a:r>
            <a:r>
              <a:rPr lang="fr-FR" sz="2000" dirty="0">
                <a:cs typeface="Calibri" panose="020F0502020204030204"/>
              </a:rPr>
              <a:t> Notebook</a:t>
            </a:r>
          </a:p>
          <a:p>
            <a:pPr lvl="1"/>
            <a:r>
              <a:rPr lang="fr-FR" sz="2000" dirty="0">
                <a:cs typeface="Calibri" panose="020F0502020204030204"/>
              </a:rPr>
              <a:t>Google </a:t>
            </a:r>
            <a:r>
              <a:rPr lang="fr-FR" sz="2000" dirty="0" err="1">
                <a:cs typeface="Calibri" panose="020F0502020204030204"/>
              </a:rPr>
              <a:t>Colaboratory</a:t>
            </a:r>
          </a:p>
          <a:p>
            <a:pPr lvl="1"/>
            <a:r>
              <a:rPr lang="fr-FR" sz="2000" dirty="0">
                <a:cs typeface="Calibri" panose="020F0502020204030204"/>
              </a:rPr>
              <a:t>Distribution </a:t>
            </a:r>
            <a:r>
              <a:rPr lang="fr-FR" sz="2000" dirty="0" err="1">
                <a:cs typeface="Calibri" panose="020F0502020204030204"/>
              </a:rPr>
              <a:t>JetBrains</a:t>
            </a:r>
          </a:p>
          <a:p>
            <a:pPr lvl="1"/>
            <a:r>
              <a:rPr lang="fr-FR" sz="2000" dirty="0">
                <a:cs typeface="Calibri" panose="020F0502020204030204"/>
              </a:rPr>
              <a:t>Visual Studio Code</a:t>
            </a:r>
          </a:p>
          <a:p>
            <a:pPr lvl="1"/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0557C79-3C73-405A-9CA8-ADDB5A22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0" y="3835114"/>
            <a:ext cx="3698236" cy="246857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EE02D681-0CB8-4F7B-AA61-2AF4B2330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F1DA92FB-FE79-4534-8641-9CDA9309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5624" y="6407900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 sz="1000" dirty="0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12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200">
                <a:solidFill>
                  <a:srgbClr val="FFFFFF"/>
                </a:solidFill>
              </a:rPr>
              <a:t>Constitution du dataset</a:t>
            </a:r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7471A9-7036-43DB-AE3F-25BED122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Import des données depuis IMDB.</a:t>
            </a:r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Ajout des fichiers csv sur la base de données mySQL.</a:t>
            </a:r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Jointure des tables afin d’unifier les informations.</a:t>
            </a:r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Filtrage des données afin de garder le strict nécessaire.</a:t>
            </a:r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Export des données sur csv.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Transformation de certaines colonnes utiles pour l’entrainement via scikit-learn.</a:t>
            </a:r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92E0D9AB-6DC1-4514-AE0E-6BF2ADC9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203C79A3-8AF1-4E74-8BBC-8908108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379" y="6379145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71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Modèles étudiés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93DF85-45D3-4654-93E9-B356C49C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PMC (Perceptron </a:t>
            </a:r>
            <a:r>
              <a:rPr lang="en-US" sz="2000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Multicouche</a:t>
            </a:r>
            <a:r>
              <a:rPr lang="en-US" sz="20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PMC sans </a:t>
            </a:r>
            <a:r>
              <a:rPr lang="en-US" sz="2000" dirty="0" err="1">
                <a:ea typeface="+mn-lt"/>
                <a:cs typeface="+mn-lt"/>
              </a:rPr>
              <a:t>couche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cachée</a:t>
            </a:r>
            <a:endParaRPr lang="en-US" dirty="0" err="1">
              <a:ea typeface="+mn-lt"/>
              <a:cs typeface="+mn-lt"/>
            </a:endParaRP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PMC avec 1 </a:t>
            </a:r>
            <a:r>
              <a:rPr lang="en-US" sz="2000" dirty="0" err="1">
                <a:ea typeface="+mn-lt"/>
                <a:cs typeface="+mn-lt"/>
              </a:rPr>
              <a:t>couche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cachée</a:t>
            </a:r>
            <a:r>
              <a:rPr lang="en-US" sz="2000" dirty="0">
                <a:ea typeface="+mn-lt"/>
                <a:cs typeface="+mn-lt"/>
              </a:rPr>
              <a:t> de 8 </a:t>
            </a:r>
            <a:r>
              <a:rPr lang="en-US" sz="2000" dirty="0" err="1">
                <a:ea typeface="+mn-lt"/>
                <a:cs typeface="+mn-lt"/>
              </a:rPr>
              <a:t>neurones</a:t>
            </a:r>
            <a:endParaRPr lang="en-US" dirty="0" err="1">
              <a:ea typeface="+mn-lt"/>
              <a:cs typeface="+mn-lt"/>
            </a:endParaRP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PMC avec 1 </a:t>
            </a:r>
            <a:r>
              <a:rPr lang="en-US" sz="2000" dirty="0" err="1">
                <a:ea typeface="+mn-lt"/>
                <a:cs typeface="+mn-lt"/>
              </a:rPr>
              <a:t>couche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cachée</a:t>
            </a:r>
            <a:r>
              <a:rPr lang="en-US" sz="2000" dirty="0">
                <a:ea typeface="+mn-lt"/>
                <a:cs typeface="+mn-lt"/>
              </a:rPr>
              <a:t> de 32 </a:t>
            </a:r>
            <a:r>
              <a:rPr lang="en-US" sz="2000" dirty="0" err="1">
                <a:ea typeface="+mn-lt"/>
                <a:cs typeface="+mn-lt"/>
              </a:rPr>
              <a:t>neurones</a:t>
            </a:r>
            <a:endParaRPr lang="en-US" dirty="0" err="1">
              <a:ea typeface="+mn-lt"/>
              <a:cs typeface="+mn-lt"/>
            </a:endParaRP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PMC avec 2 couches </a:t>
            </a:r>
            <a:r>
              <a:rPr lang="en-US" sz="2000" dirty="0" err="1">
                <a:ea typeface="+mn-lt"/>
                <a:cs typeface="+mn-lt"/>
              </a:rPr>
              <a:t>cachées</a:t>
            </a:r>
            <a:r>
              <a:rPr lang="en-US" sz="2000" dirty="0">
                <a:ea typeface="+mn-lt"/>
                <a:cs typeface="+mn-lt"/>
              </a:rPr>
              <a:t> de 32 </a:t>
            </a:r>
            <a:r>
              <a:rPr lang="en-US" sz="2000" dirty="0" err="1">
                <a:ea typeface="+mn-lt"/>
                <a:cs typeface="+mn-lt"/>
              </a:rPr>
              <a:t>neurones</a:t>
            </a:r>
            <a:endParaRPr lang="en-US" sz="2000" dirty="0" err="1">
              <a:cs typeface="Calibri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C20B3060-7884-4D21-99F3-ACF06CF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9416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9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 descr="Avion en papier jaune volant dans le sens inverse de celui de beaucoup d'avions en papier gris.">
            <a:extLst>
              <a:ext uri="{FF2B5EF4-FFF2-40B4-BE49-F238E27FC236}">
                <a16:creationId xmlns:a16="http://schemas.microsoft.com/office/drawing/2014/main" id="{D42397BE-D3A8-4022-88AB-0D1FE41F1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817" b="6914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Démonstration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413F04FD-06CB-41B9-AD10-BDD3D12A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056BDBD3-76C3-4E08-BDD7-81EE18C1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7524" y="6477830"/>
            <a:ext cx="27895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Maathess Kothandapani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11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</p:spTree>
    <p:extLst>
      <p:ext uri="{BB962C8B-B14F-4D97-AF65-F5344CB8AC3E}">
        <p14:creationId xmlns:p14="http://schemas.microsoft.com/office/powerpoint/2010/main" val="35236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EFA77B79B0A42A6FEAB7B98BED802" ma:contentTypeVersion="9" ma:contentTypeDescription="Crée un document." ma:contentTypeScope="" ma:versionID="04600b4a388701918798cf87be431c44">
  <xsd:schema xmlns:xsd="http://www.w3.org/2001/XMLSchema" xmlns:xs="http://www.w3.org/2001/XMLSchema" xmlns:p="http://schemas.microsoft.com/office/2006/metadata/properties" xmlns:ns3="00fd3078-3fbf-46a2-bc3f-79dda2c89552" xmlns:ns4="a854b055-143e-4703-8802-37fb3d615c4c" targetNamespace="http://schemas.microsoft.com/office/2006/metadata/properties" ma:root="true" ma:fieldsID="3203b606535f8e02774f25e9c7e7bcd9" ns3:_="" ns4:_="">
    <xsd:import namespace="00fd3078-3fbf-46a2-bc3f-79dda2c89552"/>
    <xsd:import namespace="a854b055-143e-4703-8802-37fb3d615c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d3078-3fbf-46a2-bc3f-79dda2c895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4b055-143e-4703-8802-37fb3d615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75BF44-07C5-49EC-9760-FEACBD74E47B}">
  <ds:schemaRefs>
    <ds:schemaRef ds:uri="00fd3078-3fbf-46a2-bc3f-79dda2c89552"/>
    <ds:schemaRef ds:uri="a854b055-143e-4703-8802-37fb3d615c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E1C22B-302F-4B43-8083-FCEFECB981FF}">
  <ds:schemaRefs>
    <ds:schemaRef ds:uri="00fd3078-3fbf-46a2-bc3f-79dda2c89552"/>
    <ds:schemaRef ds:uri="a854b055-143e-4703-8802-37fb3d615c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385D6B-F16B-4F84-92D2-63F6685294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Prédiction de la classe d'un drapeau parmi 3 classes</vt:lpstr>
      <vt:lpstr>Sommaire</vt:lpstr>
      <vt:lpstr>Enjeux du projet annuel</vt:lpstr>
      <vt:lpstr>Objectifs de l'application</vt:lpstr>
      <vt:lpstr>Technology stack</vt:lpstr>
      <vt:lpstr>Constitution du dataset</vt:lpstr>
      <vt:lpstr>Modèles étudiés</vt:lpstr>
      <vt:lpstr>Démonstration</vt:lpstr>
      <vt:lpstr>Présentation PowerPoint</vt:lpstr>
      <vt:lpstr>Conclusion</vt:lpstr>
      <vt:lpstr>Merci pour 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Ephraïm AMEZIAN</dc:creator>
  <cp:revision>155</cp:revision>
  <dcterms:created xsi:type="dcterms:W3CDTF">2021-07-26T13:41:39Z</dcterms:created>
  <dcterms:modified xsi:type="dcterms:W3CDTF">2021-09-05T10:20:34Z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0x0101001DAEFA77B79B0A42A6FEAB7B98BED802</vt:lpwstr>
  </property>
</Properties>
</file>