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9377600" cy="32918400"/>
  <p:notesSz cx="9271000" cy="7010400"/>
  <p:custDataLst>
    <p:tags r:id="rId5"/>
  </p:custDataLst>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ody Petry"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8000FF"/>
    <a:srgbClr val="FF0080"/>
    <a:srgbClr val="CC66FF"/>
    <a:srgbClr val="00FFFF"/>
    <a:srgbClr val="0000FF"/>
    <a:srgbClr val="380A6B"/>
    <a:srgbClr val="FF6FCF"/>
    <a:srgbClr val="E46C0A"/>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974" autoAdjust="0"/>
    <p:restoredTop sz="94880" autoAdjust="0"/>
  </p:normalViewPr>
  <p:slideViewPr>
    <p:cSldViewPr>
      <p:cViewPr>
        <p:scale>
          <a:sx n="94" d="100"/>
          <a:sy n="94" d="100"/>
        </p:scale>
        <p:origin x="-20488" y="-5216"/>
      </p:cViewPr>
      <p:guideLst>
        <p:guide orient="horz" pos="10368"/>
        <p:guide pos="15552"/>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defPPr>
              <a:defRPr kern="1200" smtId="4294967295"/>
            </a:defPPr>
            <a:lvl1pPr algn="r">
              <a:defRPr sz="1200"/>
            </a:lvl1pPr>
          </a:lstStyle>
          <a:p>
            <a:fld id="{9281E4DE-EB0E-4FB2-BE29-FC865D9A50FC}" type="datetimeFigureOut">
              <a:rPr lang="en-US" smtClean="0"/>
              <a:t>1/26/18</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defPPr>
              <a:defRPr kern="1200" smtId="4294967295"/>
            </a:defPPr>
            <a:lvl1pPr algn="r">
              <a:defRPr sz="1200"/>
            </a:lvl1pPr>
          </a:lstStyle>
          <a:p>
            <a:fld id="{DE247C12-2C6F-4F8F-A764-8CB2FE9A43B8}" type="slidenum">
              <a:rPr lang="en-US" smtClean="0"/>
              <a:t>‹#›</a:t>
            </a:fld>
            <a:endParaRPr lang="en-US"/>
          </a:p>
        </p:txBody>
      </p:sp>
    </p:spTree>
    <p:extLst>
      <p:ext uri="{BB962C8B-B14F-4D97-AF65-F5344CB8AC3E}">
        <p14:creationId xmlns:p14="http://schemas.microsoft.com/office/powerpoint/2010/main" val="84679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963"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51450" y="0"/>
            <a:ext cx="4017963" cy="350838"/>
          </a:xfrm>
          <a:prstGeom prst="rect">
            <a:avLst/>
          </a:prstGeom>
        </p:spPr>
        <p:txBody>
          <a:bodyPr vert="horz" lIns="91440" tIns="45720" rIns="91440" bIns="45720" rtlCol="0"/>
          <a:lstStyle>
            <a:lvl1pPr algn="r">
              <a:defRPr sz="1200"/>
            </a:lvl1pPr>
          </a:lstStyle>
          <a:p>
            <a:fld id="{90A2D470-E063-46E0-9D68-34D24BBE2C85}" type="datetimeFigureOut">
              <a:rPr lang="en-US" smtClean="0"/>
              <a:t>1/26/18</a:t>
            </a:fld>
            <a:endParaRPr lang="en-US"/>
          </a:p>
        </p:txBody>
      </p:sp>
      <p:sp>
        <p:nvSpPr>
          <p:cNvPr id="4" name="Slide Image Placeholder 3"/>
          <p:cNvSpPr>
            <a:spLocks noGrp="1" noRot="1" noChangeAspect="1"/>
          </p:cNvSpPr>
          <p:nvPr>
            <p:ph type="sldImg" idx="2"/>
          </p:nvPr>
        </p:nvSpPr>
        <p:spPr>
          <a:xfrm>
            <a:off x="2860675" y="876300"/>
            <a:ext cx="354965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7100" y="3373438"/>
            <a:ext cx="7416800"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17963"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51450" y="6659563"/>
            <a:ext cx="4017963" cy="350837"/>
          </a:xfrm>
          <a:prstGeom prst="rect">
            <a:avLst/>
          </a:prstGeom>
        </p:spPr>
        <p:txBody>
          <a:bodyPr vert="horz" lIns="91440" tIns="45720" rIns="91440" bIns="45720" rtlCol="0" anchor="b"/>
          <a:lstStyle>
            <a:lvl1pPr algn="r">
              <a:defRPr sz="1200"/>
            </a:lvl1pPr>
          </a:lstStyle>
          <a:p>
            <a:fld id="{FF938107-E227-4B5D-8344-4BD8268BBEBF}" type="slidenum">
              <a:rPr lang="en-US" smtClean="0"/>
              <a:t>‹#›</a:t>
            </a:fld>
            <a:endParaRPr lang="en-US"/>
          </a:p>
        </p:txBody>
      </p:sp>
    </p:spTree>
    <p:extLst>
      <p:ext uri="{BB962C8B-B14F-4D97-AF65-F5344CB8AC3E}">
        <p14:creationId xmlns:p14="http://schemas.microsoft.com/office/powerpoint/2010/main" val="372036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FF938107-E227-4B5D-8344-4BD8268BBEBF}" type="slidenum">
              <a:rPr lang="en-US" smtClean="0"/>
              <a:t>1</a:t>
            </a:fld>
            <a:endParaRPr lang="en-US"/>
          </a:p>
        </p:txBody>
      </p:sp>
    </p:spTree>
    <p:extLst>
      <p:ext uri="{BB962C8B-B14F-4D97-AF65-F5344CB8AC3E}">
        <p14:creationId xmlns:p14="http://schemas.microsoft.com/office/powerpoint/2010/main" val="154281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171576" y="571500"/>
            <a:ext cx="36042600" cy="2857500"/>
          </a:xfrm>
        </p:spPr>
        <p:txBody>
          <a:bodyPr/>
          <a:lstStyle>
            <a:defPPr>
              <a:defRPr kern="1200" smtId="4294967295"/>
            </a:defPPr>
            <a:lvl1pPr marL="0" indent="0">
              <a:buNone/>
              <a:defRPr sz="13400"/>
            </a:lvl1pPr>
          </a:lstStyle>
          <a:p>
            <a:pPr algn="ctr"/>
            <a:r>
              <a:rPr lang="en-US" sz="6700" b="1" i="1">
                <a:solidFill>
                  <a:schemeClr val="bg1"/>
                </a:solidFill>
                <a:effectLst>
                  <a:outerShdw blurRad="38100" dist="38100" dir="2700000" algn="tl">
                    <a:srgbClr val="000000">
                      <a:alpha val="43137"/>
                    </a:srgbClr>
                  </a:outerShdw>
                </a:effectLst>
                <a:cs typeface="Arial" pitchFamily="34" charset="0"/>
              </a:rPr>
              <a:t>This is a Scientific Poster Template created by Graphicsland &amp; MakeSigns.com </a:t>
            </a:r>
            <a:br>
              <a:rPr lang="en-US" sz="6700" b="1" i="1">
                <a:solidFill>
                  <a:schemeClr val="bg1"/>
                </a:solidFill>
                <a:effectLst>
                  <a:outerShdw blurRad="38100" dist="38100" dir="2700000" algn="tl">
                    <a:srgbClr val="000000">
                      <a:alpha val="43137"/>
                    </a:srgbClr>
                  </a:outerShdw>
                </a:effectLst>
                <a:cs typeface="Arial" pitchFamily="34" charset="0"/>
              </a:rPr>
            </a:br>
            <a:r>
              <a:rPr lang="en-US" sz="6700" b="1" i="1">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2" name="Text Placeholder 11"/>
          <p:cNvSpPr>
            <a:spLocks noGrp="1"/>
          </p:cNvSpPr>
          <p:nvPr>
            <p:ph type="body" sz="quarter" idx="11" hasCustomPrompt="1"/>
          </p:nvPr>
        </p:nvSpPr>
        <p:spPr>
          <a:xfrm>
            <a:off x="1171576" y="3886200"/>
            <a:ext cx="36042600" cy="1828800"/>
          </a:xfrm>
        </p:spPr>
        <p:txBody>
          <a:bodyPr/>
          <a:lstStyle>
            <a:defPPr>
              <a:defRPr kern="1200" smtId="4294967295"/>
            </a:defPPr>
            <a:lvl1pPr marL="0" indent="0">
              <a:buNone/>
              <a:defRPr sz="13400"/>
            </a:lvl1pPr>
          </a:lstStyle>
          <a:p>
            <a:pPr algn="ctr"/>
            <a:r>
              <a:rPr lang="en-US" sz="4500">
                <a:solidFill>
                  <a:schemeClr val="bg1"/>
                </a:solidFill>
                <a:cs typeface="Arial" pitchFamily="34" charset="0"/>
              </a:rPr>
              <a:t>Author Name, RN</a:t>
            </a:r>
            <a:r>
              <a:rPr lang="en-US" sz="4500" baseline="30000">
                <a:solidFill>
                  <a:schemeClr val="bg1"/>
                </a:solidFill>
                <a:cs typeface="Arial" pitchFamily="34" charset="0"/>
              </a:rPr>
              <a:t>1</a:t>
            </a:r>
            <a:r>
              <a:rPr lang="en-US" sz="4500">
                <a:solidFill>
                  <a:schemeClr val="bg1"/>
                </a:solidFill>
                <a:cs typeface="Arial" pitchFamily="34" charset="0"/>
              </a:rPr>
              <a:t>; Author Name, Ph.D</a:t>
            </a:r>
            <a:r>
              <a:rPr lang="en-US" sz="4500" baseline="30000">
                <a:solidFill>
                  <a:schemeClr val="bg1"/>
                </a:solidFill>
                <a:cs typeface="Arial" pitchFamily="34" charset="0"/>
              </a:rPr>
              <a:t>2</a:t>
            </a:r>
            <a:r>
              <a:rPr lang="en-US" sz="4500">
                <a:solidFill>
                  <a:schemeClr val="bg1"/>
                </a:solidFill>
                <a:cs typeface="Arial" pitchFamily="34" charset="0"/>
              </a:rPr>
              <a:t>, Author Name, RN</a:t>
            </a:r>
            <a:r>
              <a:rPr lang="en-US" sz="4500" baseline="30000">
                <a:solidFill>
                  <a:schemeClr val="bg1"/>
                </a:solidFill>
                <a:cs typeface="Arial" pitchFamily="34" charset="0"/>
              </a:rPr>
              <a:t>2,3</a:t>
            </a:r>
            <a:r>
              <a:rPr lang="en-US" sz="4500">
                <a:solidFill>
                  <a:schemeClr val="bg1"/>
                </a:solidFill>
                <a:cs typeface="Arial" pitchFamily="34" charset="0"/>
              </a:rPr>
              <a:t>; Author Name, Ph.D</a:t>
            </a:r>
            <a:r>
              <a:rPr lang="en-US" sz="4500" baseline="30000">
                <a:solidFill>
                  <a:schemeClr val="bg1"/>
                </a:solidFill>
                <a:cs typeface="Arial" pitchFamily="34" charset="0"/>
              </a:rPr>
              <a:t>1,4</a:t>
            </a:r>
            <a:r>
              <a:rPr lang="en-US" sz="4500">
                <a:solidFill>
                  <a:schemeClr val="bg1"/>
                </a:solidFill>
                <a:cs typeface="Arial" pitchFamily="34" charset="0"/>
              </a:rPr>
              <a:t> </a:t>
            </a:r>
            <a:br>
              <a:rPr lang="en-US" sz="4500">
                <a:solidFill>
                  <a:schemeClr val="bg1"/>
                </a:solidFill>
                <a:cs typeface="Arial" pitchFamily="34" charset="0"/>
              </a:rPr>
            </a:br>
            <a:r>
              <a:rPr lang="en-US" sz="4500" baseline="30000">
                <a:solidFill>
                  <a:schemeClr val="bg1"/>
                </a:solidFill>
                <a:cs typeface="Arial" pitchFamily="34" charset="0"/>
              </a:rPr>
              <a:t>1</a:t>
            </a:r>
            <a:r>
              <a:rPr lang="en-US" sz="4500">
                <a:solidFill>
                  <a:schemeClr val="bg1"/>
                </a:solidFill>
                <a:cs typeface="Arial" pitchFamily="34" charset="0"/>
              </a:rPr>
              <a:t>Name of University, City, State; </a:t>
            </a:r>
            <a:r>
              <a:rPr lang="en-US" sz="4500" baseline="30000">
                <a:solidFill>
                  <a:schemeClr val="bg1"/>
                </a:solidFill>
                <a:cs typeface="Arial" pitchFamily="34" charset="0"/>
              </a:rPr>
              <a:t>2</a:t>
            </a:r>
            <a:r>
              <a:rPr lang="en-US" sz="4500">
                <a:solidFill>
                  <a:schemeClr val="bg1"/>
                </a:solidFill>
                <a:cs typeface="Arial" pitchFamily="34" charset="0"/>
              </a:rPr>
              <a:t>Name of University, City, State; </a:t>
            </a:r>
            <a:r>
              <a:rPr lang="en-US" sz="4500" baseline="30000">
                <a:solidFill>
                  <a:schemeClr val="bg1"/>
                </a:solidFill>
                <a:cs typeface="Arial" pitchFamily="34" charset="0"/>
              </a:rPr>
              <a:t>3</a:t>
            </a:r>
            <a:r>
              <a:rPr lang="en-US" sz="4500">
                <a:solidFill>
                  <a:schemeClr val="bg1"/>
                </a:solidFill>
                <a:cs typeface="Arial" pitchFamily="34" charset="0"/>
              </a:rPr>
              <a:t>Name of University, City, State; </a:t>
            </a:r>
            <a:r>
              <a:rPr lang="en-US" sz="4500" baseline="30000">
                <a:solidFill>
                  <a:schemeClr val="bg1"/>
                </a:solidFill>
                <a:cs typeface="Arial" pitchFamily="34" charset="0"/>
              </a:rPr>
              <a:t>4</a:t>
            </a:r>
            <a:r>
              <a:rPr lang="en-US" sz="4500">
                <a:solidFill>
                  <a:schemeClr val="bg1"/>
                </a:solidFill>
                <a:cs typeface="Arial" pitchFamily="34" charset="0"/>
              </a:rPr>
              <a:t>Name of University, City, State; </a:t>
            </a:r>
          </a:p>
        </p:txBody>
      </p:sp>
    </p:spTree>
    <p:extLst>
      <p:ext uri="{BB962C8B-B14F-4D97-AF65-F5344CB8AC3E}">
        <p14:creationId xmlns:p14="http://schemas.microsoft.com/office/powerpoint/2010/main" val="804200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566461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78967" y="4221483"/>
            <a:ext cx="39990716" cy="8987790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8889690" y="4221483"/>
            <a:ext cx="119166320" cy="8987790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6346953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3944130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1" y="21153123"/>
            <a:ext cx="41970961" cy="6537960"/>
          </a:xfrm>
        </p:spPr>
        <p:txBody>
          <a:bodyPr anchor="t"/>
          <a:lstStyle>
            <a:defPPr>
              <a:defRPr kern="1200" smtId="4294967295"/>
            </a:defPPr>
            <a:lvl1pPr algn="l">
              <a:defRPr sz="19200" b="1" cap="all"/>
            </a:lvl1pPr>
          </a:lstStyle>
          <a:p>
            <a:r>
              <a:rPr lang="en-US"/>
              <a:t>Click to edit Master title style</a:t>
            </a:r>
          </a:p>
        </p:txBody>
      </p:sp>
      <p:sp>
        <p:nvSpPr>
          <p:cNvPr id="3" name="Text Placeholder 2"/>
          <p:cNvSpPr>
            <a:spLocks noGrp="1"/>
          </p:cNvSpPr>
          <p:nvPr>
            <p:ph type="body" idx="1"/>
          </p:nvPr>
        </p:nvSpPr>
        <p:spPr>
          <a:xfrm>
            <a:off x="3900491" y="13952226"/>
            <a:ext cx="41970961" cy="7200897"/>
          </a:xfrm>
        </p:spPr>
        <p:txBody>
          <a:bodyPr anchor="b"/>
          <a:lstStyle>
            <a:defPPr>
              <a:defRPr kern="1200" smtId="4294967295"/>
            </a:defPPr>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37529683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8889687" y="24582123"/>
            <a:ext cx="79578516"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291164" y="24582123"/>
            <a:ext cx="79578522"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0172451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318263"/>
            <a:ext cx="44439839"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468882" y="7368544"/>
            <a:ext cx="21817016"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4" name="Content Placeholder 3"/>
          <p:cNvSpPr>
            <a:spLocks noGrp="1"/>
          </p:cNvSpPr>
          <p:nvPr>
            <p:ph sz="half" idx="2"/>
          </p:nvPr>
        </p:nvSpPr>
        <p:spPr>
          <a:xfrm>
            <a:off x="2468882" y="10439401"/>
            <a:ext cx="21817016"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39" y="7368544"/>
            <a:ext cx="21825586"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5083139" y="10439401"/>
            <a:ext cx="21825586"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39470194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3663423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86091492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4" y="1310640"/>
            <a:ext cx="16244891" cy="5577840"/>
          </a:xfrm>
        </p:spPr>
        <p:txBody>
          <a:bodyPr anchor="b"/>
          <a:lstStyle>
            <a:defPPr>
              <a:defRPr kern="1200" smtId="4294967295"/>
            </a:defPPr>
            <a:lvl1pPr algn="l">
              <a:defRPr sz="9700" b="1"/>
            </a:lvl1pPr>
          </a:lstStyle>
          <a:p>
            <a:r>
              <a:rPr lang="en-US"/>
              <a:t>Click to edit Master title style</a:t>
            </a:r>
          </a:p>
        </p:txBody>
      </p:sp>
      <p:sp>
        <p:nvSpPr>
          <p:cNvPr id="3" name="Content Placeholder 2"/>
          <p:cNvSpPr>
            <a:spLocks noGrp="1"/>
          </p:cNvSpPr>
          <p:nvPr>
            <p:ph idx="1"/>
          </p:nvPr>
        </p:nvSpPr>
        <p:spPr>
          <a:xfrm>
            <a:off x="19305270" y="1310642"/>
            <a:ext cx="27603450" cy="28094942"/>
          </a:xfrm>
        </p:spPr>
        <p:txBody>
          <a:bodyPr/>
          <a:lstStyle>
            <a:defPPr>
              <a:defRPr kern="1200" smtId="4294967295"/>
            </a:defPPr>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4" y="6888482"/>
            <a:ext cx="16244891" cy="22517103"/>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83331056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6" y="23042880"/>
            <a:ext cx="29626561" cy="2720343"/>
          </a:xfrm>
        </p:spPr>
        <p:txBody>
          <a:bodyPr anchor="b"/>
          <a:lstStyle>
            <a:defPPr>
              <a:defRPr kern="1200" smtId="4294967295"/>
            </a:defPPr>
            <a:lvl1pPr algn="l">
              <a:defRPr sz="9700" b="1"/>
            </a:lvl1pPr>
          </a:lstStyle>
          <a:p>
            <a:r>
              <a:rPr lang="en-US"/>
              <a:t>Click to edit Master title style</a:t>
            </a:r>
          </a:p>
        </p:txBody>
      </p:sp>
      <p:sp>
        <p:nvSpPr>
          <p:cNvPr id="3" name="Picture Placeholder 2"/>
          <p:cNvSpPr>
            <a:spLocks noGrp="1"/>
          </p:cNvSpPr>
          <p:nvPr>
            <p:ph type="pic" idx="1"/>
          </p:nvPr>
        </p:nvSpPr>
        <p:spPr>
          <a:xfrm>
            <a:off x="9678356" y="2941320"/>
            <a:ext cx="29626561" cy="19751039"/>
          </a:xfrm>
        </p:spPr>
        <p:txBody>
          <a:bodyPr/>
          <a:lstStyle>
            <a:defPPr>
              <a:defRPr kern="1200" smtId="4294967295"/>
            </a:defPPr>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4" indent="0">
              <a:buNone/>
              <a:defRPr sz="9700"/>
            </a:lvl9pPr>
          </a:lstStyle>
          <a:p>
            <a:endParaRPr lang="en-US"/>
          </a:p>
        </p:txBody>
      </p:sp>
      <p:sp>
        <p:nvSpPr>
          <p:cNvPr id="4" name="Text Placeholder 3"/>
          <p:cNvSpPr>
            <a:spLocks noGrp="1"/>
          </p:cNvSpPr>
          <p:nvPr>
            <p:ph type="body" sz="half" idx="2"/>
          </p:nvPr>
        </p:nvSpPr>
        <p:spPr>
          <a:xfrm>
            <a:off x="9678356" y="25763224"/>
            <a:ext cx="29626561" cy="3863337"/>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18069957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318263"/>
            <a:ext cx="44439839" cy="5486400"/>
          </a:xfrm>
          <a:prstGeom prst="rect">
            <a:avLst/>
          </a:prstGeom>
        </p:spPr>
        <p:txBody>
          <a:bodyPr vert="horz" lIns="438903" tIns="219451" rIns="438903" bIns="219451"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468880" y="7680963"/>
            <a:ext cx="44439839" cy="21724623"/>
          </a:xfrm>
          <a:prstGeom prst="rect">
            <a:avLst/>
          </a:prstGeom>
        </p:spPr>
        <p:txBody>
          <a:bodyPr vert="horz" lIns="438903" tIns="219451" rIns="438903" bIns="219451"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0510482"/>
            <a:ext cx="11521440" cy="1752600"/>
          </a:xfrm>
          <a:prstGeom prst="rect">
            <a:avLst/>
          </a:prstGeom>
        </p:spPr>
        <p:txBody>
          <a:bodyPr vert="horz" lIns="438903" tIns="219451" rIns="438903" bIns="219451" rtlCol="0" anchor="ctr"/>
          <a:lstStyle>
            <a:defPPr>
              <a:defRPr kern="1200" smtId="4294967295"/>
            </a:defPPr>
            <a:lvl1pPr algn="l">
              <a:defRPr sz="5700">
                <a:solidFill>
                  <a:schemeClr val="tx1">
                    <a:tint val="75000"/>
                  </a:schemeClr>
                </a:solidFill>
              </a:defRPr>
            </a:lvl1pPr>
          </a:lstStyle>
          <a:p>
            <a:fld id="{F8E1F909-3568-40F5-8205-05484158C88C}" type="datetimeFigureOut">
              <a:rPr lang="en-US" smtClean="0"/>
              <a:t>1/26/18</a:t>
            </a:fld>
            <a:endParaRPr lang="en-US"/>
          </a:p>
        </p:txBody>
      </p:sp>
      <p:sp>
        <p:nvSpPr>
          <p:cNvPr id="5" name="Footer Placeholder 4"/>
          <p:cNvSpPr>
            <a:spLocks noGrp="1"/>
          </p:cNvSpPr>
          <p:nvPr>
            <p:ph type="ftr" sz="quarter" idx="3"/>
          </p:nvPr>
        </p:nvSpPr>
        <p:spPr>
          <a:xfrm>
            <a:off x="16870680" y="30510482"/>
            <a:ext cx="15636239" cy="1752600"/>
          </a:xfrm>
          <a:prstGeom prst="rect">
            <a:avLst/>
          </a:prstGeom>
        </p:spPr>
        <p:txBody>
          <a:bodyPr vert="horz" lIns="438903" tIns="219451" rIns="438903" bIns="219451" rtlCol="0" anchor="ctr"/>
          <a:lstStyle>
            <a:defPPr>
              <a:defRPr kern="1200" smtId="4294967295"/>
            </a:defPPr>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79" y="30510482"/>
            <a:ext cx="11521440" cy="1752600"/>
          </a:xfrm>
          <a:prstGeom prst="rect">
            <a:avLst/>
          </a:prstGeom>
        </p:spPr>
        <p:txBody>
          <a:bodyPr vert="horz" lIns="438903" tIns="219451" rIns="438903" bIns="219451" rtlCol="0" anchor="ctr"/>
          <a:lstStyle>
            <a:defPPr>
              <a:defRPr kern="1200" smtId="4294967295"/>
            </a:defPPr>
            <a:lvl1pPr algn="r">
              <a:defRPr sz="5700">
                <a:solidFill>
                  <a:schemeClr val="tx1">
                    <a:tint val="75000"/>
                  </a:schemeClr>
                </a:solidFill>
              </a:defRPr>
            </a:lvl1pPr>
          </a:lstStyle>
          <a:p>
            <a:fld id="{5A40D005-FB29-4DA1-AF6A-7002CDC49E30}" type="slidenum">
              <a:rPr lang="en-US" smtClean="0"/>
              <a:t>‹#›</a:t>
            </a:fld>
            <a:endParaRPr lang="en-US"/>
          </a:p>
        </p:txBody>
      </p:sp>
      <p:pic>
        <p:nvPicPr>
          <p:cNvPr id="7" name="New picture"/>
          <p:cNvPicPr/>
          <p:nvPr/>
        </p:nvPicPr>
        <p:blipFill dpi="0">
          <a:blip r:embed="rId13"/>
          <a:stretch>
            <a:fillRect/>
          </a:stretch>
        </p:blipFill>
        <p:spPr>
          <a:xfrm rot="16200000">
            <a:off x="-11506200" y="16459200"/>
            <a:ext cx="14274800" cy="4368800"/>
          </a:xfrm>
          <a:prstGeom prst="rect">
            <a:avLst/>
          </a:prstGeom>
        </p:spPr>
      </p:pic>
      <p:pic>
        <p:nvPicPr>
          <p:cNvPr id="8" name="New picture"/>
          <p:cNvPicPr/>
          <p:nvPr/>
        </p:nvPicPr>
        <p:blipFill dpi="0">
          <a:blip r:embed="rId13"/>
          <a:stretch>
            <a:fillRect/>
          </a:stretch>
        </p:blipFill>
        <p:spPr>
          <a:xfrm rot="5400000">
            <a:off x="46609000" y="16459200"/>
            <a:ext cx="14274800" cy="4368800"/>
          </a:xfrm>
          <a:prstGeom prst="rect">
            <a:avLst/>
          </a:prstGeom>
        </p:spPr>
      </p:pic>
      <p:pic>
        <p:nvPicPr>
          <p:cNvPr id="9" name="New picture"/>
          <p:cNvPicPr/>
          <p:nvPr/>
        </p:nvPicPr>
        <p:blipFill dpi="0">
          <a:blip r:embed="rId14"/>
          <a:stretch>
            <a:fillRect/>
          </a:stretch>
        </p:blipFill>
        <p:spPr>
          <a:xfrm>
            <a:off x="9404350" y="33426400"/>
            <a:ext cx="30568900" cy="1549400"/>
          </a:xfrm>
          <a:prstGeom prst="rect">
            <a:avLst/>
          </a:prstGeom>
        </p:spPr>
      </p:pic>
      <p:sp>
        <p:nvSpPr>
          <p:cNvPr id="10" name="New shape"/>
          <p:cNvSpPr/>
          <p:nvPr/>
        </p:nvSpPr>
        <p:spPr>
          <a:xfrm>
            <a:off x="9404350" y="33997900"/>
            <a:ext cx="246888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neonboxes  Size: 54x36</a:t>
            </a:r>
          </a:p>
        </p:txBody>
      </p:sp>
    </p:spTree>
    <p:extLst>
      <p:ext uri="{BB962C8B-B14F-4D97-AF65-F5344CB8AC3E}">
        <p14:creationId xmlns:p14="http://schemas.microsoft.com/office/powerpoint/2010/main" val="152161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389028" rtl="0" eaLnBrk="1" latinLnBrk="0" hangingPunct="1">
        <a:spcBef>
          <a:spcPct val="0"/>
        </a:spcBef>
        <a:buNone/>
        <a:defRPr sz="21100" kern="1200">
          <a:solidFill>
            <a:schemeClr val="tx1"/>
          </a:solidFill>
          <a:latin typeface="+mj-lt"/>
          <a:ea typeface="+mj-ea"/>
          <a:cs typeface="+mj-cs"/>
        </a:defRPr>
      </a:lvl1pPr>
    </p:titleStyle>
    <p:bodyStyle>
      <a:defPPr>
        <a:defRPr kern="1200" smtId="4294967295"/>
      </a:defPPr>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25"/>
          <p:cNvSpPr/>
          <p:nvPr/>
        </p:nvSpPr>
        <p:spPr>
          <a:xfrm>
            <a:off x="-262809" y="0"/>
            <a:ext cx="49640409" cy="32918400"/>
          </a:xfrm>
          <a:prstGeom prst="rect">
            <a:avLst/>
          </a:prstGeom>
          <a:gradFill>
            <a:gsLst>
              <a:gs pos="100000">
                <a:schemeClr val="accent4">
                  <a:lumMod val="50000"/>
                </a:schemeClr>
              </a:gs>
              <a:gs pos="0">
                <a:schemeClr val="accent5">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11500" dirty="0"/>
              <a:t>C </a:t>
            </a:r>
          </a:p>
        </p:txBody>
      </p:sp>
      <p:sp>
        <p:nvSpPr>
          <p:cNvPr id="27" name="Rounded Rectangle 26"/>
          <p:cNvSpPr/>
          <p:nvPr/>
        </p:nvSpPr>
        <p:spPr>
          <a:xfrm>
            <a:off x="20421600" y="5402938"/>
            <a:ext cx="18520887" cy="26620589"/>
          </a:xfrm>
          <a:prstGeom prst="roundRect">
            <a:avLst>
              <a:gd name="adj" fmla="val 4189"/>
            </a:avLst>
          </a:prstGeom>
          <a:solidFill>
            <a:srgbClr val="1E1C11">
              <a:alpha val="50196"/>
            </a:srgbClr>
          </a:soli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dirty="0"/>
          </a:p>
        </p:txBody>
      </p:sp>
      <p:sp>
        <p:nvSpPr>
          <p:cNvPr id="31" name="Rounded Rectangle 30"/>
          <p:cNvSpPr/>
          <p:nvPr/>
        </p:nvSpPr>
        <p:spPr>
          <a:xfrm>
            <a:off x="897040" y="533400"/>
            <a:ext cx="47583728" cy="4419600"/>
          </a:xfrm>
          <a:prstGeom prst="roundRect">
            <a:avLst/>
          </a:prstGeom>
          <a:gradFill flip="none" rotWithShape="1">
            <a:gsLst>
              <a:gs pos="100000">
                <a:srgbClr val="FF0080"/>
              </a:gs>
              <a:gs pos="0">
                <a:srgbClr val="00FFFF"/>
              </a:gs>
            </a:gsLst>
            <a:lin ang="0" scaled="1"/>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a:p>
        </p:txBody>
      </p:sp>
      <p:sp>
        <p:nvSpPr>
          <p:cNvPr id="32" name="Rounded Rectangle 31"/>
          <p:cNvSpPr/>
          <p:nvPr/>
        </p:nvSpPr>
        <p:spPr>
          <a:xfrm>
            <a:off x="916696" y="5410201"/>
            <a:ext cx="19428243" cy="9885401"/>
          </a:xfrm>
          <a:prstGeom prst="roundRect">
            <a:avLst>
              <a:gd name="adj" fmla="val 11729"/>
            </a:avLst>
          </a:prstGeom>
          <a:gradFill flip="none" rotWithShape="1">
            <a:gsLst>
              <a:gs pos="0">
                <a:schemeClr val="accent5">
                  <a:lumMod val="75000"/>
                  <a:alpha val="50196"/>
                </a:schemeClr>
              </a:gs>
              <a:gs pos="100000">
                <a:srgbClr val="8000FF">
                  <a:alpha val="50196"/>
                </a:srgb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dirty="0"/>
          </a:p>
        </p:txBody>
      </p:sp>
      <p:sp>
        <p:nvSpPr>
          <p:cNvPr id="33" name="Rounded Rectangle 32"/>
          <p:cNvSpPr/>
          <p:nvPr/>
        </p:nvSpPr>
        <p:spPr>
          <a:xfrm>
            <a:off x="863148" y="15611133"/>
            <a:ext cx="19428243" cy="16326697"/>
          </a:xfrm>
          <a:prstGeom prst="roundRect">
            <a:avLst>
              <a:gd name="adj" fmla="val 11729"/>
            </a:avLst>
          </a:prstGeom>
          <a:gradFill flip="none" rotWithShape="1">
            <a:gsLst>
              <a:gs pos="100000">
                <a:srgbClr val="FF00FF">
                  <a:alpha val="49804"/>
                </a:srgbClr>
              </a:gs>
              <a:gs pos="0">
                <a:schemeClr val="tx2">
                  <a:lumMod val="60000"/>
                  <a:lumOff val="40000"/>
                  <a:alpha val="49804"/>
                </a:scheme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a:p>
        </p:txBody>
      </p:sp>
      <p:sp>
        <p:nvSpPr>
          <p:cNvPr id="39" name="Rounded Rectangle 38"/>
          <p:cNvSpPr/>
          <p:nvPr/>
        </p:nvSpPr>
        <p:spPr>
          <a:xfrm>
            <a:off x="39223085" y="5410201"/>
            <a:ext cx="9253728" cy="13269309"/>
          </a:xfrm>
          <a:prstGeom prst="roundRect">
            <a:avLst>
              <a:gd name="adj" fmla="val 11729"/>
            </a:avLst>
          </a:prstGeom>
          <a:gradFill flip="none" rotWithShape="1">
            <a:gsLst>
              <a:gs pos="100000">
                <a:srgbClr val="8000FF">
                  <a:alpha val="50196"/>
                </a:srgbClr>
              </a:gs>
              <a:gs pos="0">
                <a:schemeClr val="tx2">
                  <a:lumMod val="60000"/>
                  <a:lumOff val="40000"/>
                  <a:alpha val="50196"/>
                </a:scheme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a:p>
        </p:txBody>
      </p:sp>
      <p:sp>
        <p:nvSpPr>
          <p:cNvPr id="40" name="Rounded Rectangle 39"/>
          <p:cNvSpPr/>
          <p:nvPr/>
        </p:nvSpPr>
        <p:spPr>
          <a:xfrm>
            <a:off x="39223085" y="26079927"/>
            <a:ext cx="9253728" cy="5943600"/>
          </a:xfrm>
          <a:prstGeom prst="roundRect">
            <a:avLst>
              <a:gd name="adj" fmla="val 11729"/>
            </a:avLst>
          </a:prstGeom>
          <a:gradFill flip="none" rotWithShape="1">
            <a:gsLst>
              <a:gs pos="0">
                <a:schemeClr val="accent5">
                  <a:lumMod val="75000"/>
                  <a:alpha val="50196"/>
                </a:schemeClr>
              </a:gs>
              <a:gs pos="100000">
                <a:srgbClr val="FF00FF">
                  <a:alpha val="50196"/>
                </a:srgb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a:p>
        </p:txBody>
      </p:sp>
      <p:sp>
        <p:nvSpPr>
          <p:cNvPr id="41" name="Rounded Rectangle 40"/>
          <p:cNvSpPr/>
          <p:nvPr/>
        </p:nvSpPr>
        <p:spPr>
          <a:xfrm>
            <a:off x="39223085" y="19221929"/>
            <a:ext cx="9253728" cy="6400800"/>
          </a:xfrm>
          <a:prstGeom prst="roundRect">
            <a:avLst>
              <a:gd name="adj" fmla="val 11729"/>
            </a:avLst>
          </a:prstGeom>
          <a:gradFill flip="none" rotWithShape="1">
            <a:gsLst>
              <a:gs pos="0">
                <a:schemeClr val="accent5">
                  <a:lumMod val="75000"/>
                  <a:alpha val="50196"/>
                </a:schemeClr>
              </a:gs>
              <a:gs pos="100000">
                <a:srgbClr val="FF00FF">
                  <a:alpha val="50196"/>
                </a:srgb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dirty="0"/>
          </a:p>
        </p:txBody>
      </p:sp>
      <p:sp>
        <p:nvSpPr>
          <p:cNvPr id="28" name="TextBox 27"/>
          <p:cNvSpPr txBox="1"/>
          <p:nvPr/>
        </p:nvSpPr>
        <p:spPr>
          <a:xfrm>
            <a:off x="21156187" y="5661839"/>
            <a:ext cx="1848326"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Results</a:t>
            </a:r>
          </a:p>
        </p:txBody>
      </p:sp>
      <p:sp>
        <p:nvSpPr>
          <p:cNvPr id="34" name="TextBox 33"/>
          <p:cNvSpPr txBox="1"/>
          <p:nvPr/>
        </p:nvSpPr>
        <p:spPr>
          <a:xfrm>
            <a:off x="1409167" y="5621861"/>
            <a:ext cx="8465028" cy="778939"/>
          </a:xfrm>
          <a:prstGeom prst="rect">
            <a:avLst/>
          </a:prstGeom>
          <a:noFill/>
        </p:spPr>
        <p:txBody>
          <a:bodyPr wrap="squar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Introduction</a:t>
            </a:r>
          </a:p>
        </p:txBody>
      </p:sp>
      <p:sp>
        <p:nvSpPr>
          <p:cNvPr id="35" name="TextBox 34"/>
          <p:cNvSpPr txBox="1"/>
          <p:nvPr/>
        </p:nvSpPr>
        <p:spPr>
          <a:xfrm>
            <a:off x="1139571" y="6400800"/>
            <a:ext cx="19025639" cy="3939540"/>
          </a:xfrm>
          <a:prstGeom prst="rect">
            <a:avLst/>
          </a:prstGeom>
          <a:noFill/>
        </p:spPr>
        <p:txBody>
          <a:bodyPr wrap="square" rtlCol="0">
            <a:spAutoFit/>
          </a:bodyPr>
          <a:lstStyle>
            <a:defPPr>
              <a:defRPr kern="1200" smtId="4294967295"/>
            </a:defPPr>
          </a:lstStyle>
          <a:p>
            <a:pPr algn="just"/>
            <a:r>
              <a:rPr lang="en-US" sz="2500" dirty="0">
                <a:solidFill>
                  <a:schemeClr val="bg1"/>
                </a:solidFill>
                <a:cs typeface="Arial" pitchFamily="34" charset="0"/>
              </a:rPr>
              <a:t>While whole-transcriptome technologies can accurately measure the level of mRNA at a global scale, and at a relative low cost, directly measuring cell signaling network activity is both less accurate and more expensive. Hence, computational methods to infer cell signaling network activity from gene expression data are needed. Kinases are enzymes that can regulate downstream molecular pathways by phosphorylating other proteins. Due to their regulatory role, kinases are promising targets for a number of diseases. Expression2Kinases (X2K) is a computational pipeline that takes as input lists of differentially expressed genes, it then performs enrichment analysis to prioritize transcription factors that most likely regulate the observed changes in expression. Next, known protein-protein interactions are used to connect the identified transcription factors to form a subnetwork. Finally, kinases enrichment analysis is performed to prioritize protein kinases known to phosphorylate substrates within the subnetwork of transcription factors and intermediate proteins. The workflow can run with a variety of parameter settings and employs a variety of processed background datasets. In this project, we aimed to learn these parameters to optimize the pipeline for identifying the “correct” kinases using genetic algorithms, a machine learning method for parameter optimization.  </a:t>
            </a:r>
          </a:p>
        </p:txBody>
      </p:sp>
      <p:sp>
        <p:nvSpPr>
          <p:cNvPr id="37" name="TextBox 36"/>
          <p:cNvSpPr txBox="1"/>
          <p:nvPr/>
        </p:nvSpPr>
        <p:spPr>
          <a:xfrm>
            <a:off x="1761020" y="15901480"/>
            <a:ext cx="5317030"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Methods &amp; Materials</a:t>
            </a:r>
          </a:p>
        </p:txBody>
      </p:sp>
      <p:sp>
        <p:nvSpPr>
          <p:cNvPr id="38" name="TextBox 37"/>
          <p:cNvSpPr txBox="1"/>
          <p:nvPr/>
        </p:nvSpPr>
        <p:spPr>
          <a:xfrm>
            <a:off x="1139571" y="16669732"/>
            <a:ext cx="10766081" cy="7402026"/>
          </a:xfrm>
          <a:prstGeom prst="rect">
            <a:avLst/>
          </a:prstGeom>
          <a:noFill/>
        </p:spPr>
        <p:txBody>
          <a:bodyPr wrap="square" rtlCol="0">
            <a:spAutoFit/>
          </a:bodyPr>
          <a:lstStyle>
            <a:defPPr>
              <a:defRPr kern="1200" smtId="4294967295"/>
            </a:defPPr>
          </a:lstStyle>
          <a:p>
            <a:r>
              <a:rPr lang="en-US" sz="2500" b="1" dirty="0">
                <a:solidFill>
                  <a:schemeClr val="bg1"/>
                </a:solidFill>
                <a:cs typeface="Arial" pitchFamily="34" charset="0"/>
              </a:rPr>
              <a:t>The X2K Pipeline</a:t>
            </a:r>
          </a:p>
          <a:p>
            <a:r>
              <a:rPr lang="en-US" sz="2500" dirty="0">
                <a:solidFill>
                  <a:schemeClr val="bg1"/>
                </a:solidFill>
                <a:cs typeface="Arial" pitchFamily="34" charset="0"/>
              </a:rPr>
              <a:t>The X2K pipeline is comprised of these three components (Fig 2):</a:t>
            </a:r>
          </a:p>
          <a:p>
            <a:pPr marL="514350" indent="-514350">
              <a:buFont typeface="Arial"/>
              <a:buChar char="•"/>
            </a:pPr>
            <a:r>
              <a:rPr lang="en-US" sz="2500" dirty="0">
                <a:solidFill>
                  <a:schemeClr val="bg1"/>
                </a:solidFill>
                <a:cs typeface="Arial" pitchFamily="34" charset="0"/>
              </a:rPr>
              <a:t>[1] </a:t>
            </a:r>
            <a:r>
              <a:rPr lang="en-US" sz="2500" i="1" dirty="0" err="1">
                <a:solidFill>
                  <a:schemeClr val="bg1"/>
                </a:solidFill>
                <a:cs typeface="Arial" pitchFamily="34" charset="0"/>
              </a:rPr>
              <a:t>ChIP</a:t>
            </a:r>
            <a:r>
              <a:rPr lang="en-US" sz="2500" i="1" dirty="0">
                <a:solidFill>
                  <a:schemeClr val="bg1"/>
                </a:solidFill>
                <a:cs typeface="Arial" pitchFamily="34" charset="0"/>
              </a:rPr>
              <a:t> Enrichment Analysis (</a:t>
            </a:r>
            <a:r>
              <a:rPr lang="en-US" sz="2500" i="1" dirty="0" err="1">
                <a:solidFill>
                  <a:schemeClr val="bg1"/>
                </a:solidFill>
                <a:cs typeface="Arial" pitchFamily="34" charset="0"/>
              </a:rPr>
              <a:t>ChEA</a:t>
            </a:r>
            <a:r>
              <a:rPr lang="en-US" sz="2500" i="1" dirty="0">
                <a:solidFill>
                  <a:schemeClr val="bg1"/>
                </a:solidFill>
                <a:cs typeface="Arial" pitchFamily="34" charset="0"/>
              </a:rPr>
              <a:t>): </a:t>
            </a:r>
            <a:r>
              <a:rPr lang="en-US" sz="2500" dirty="0">
                <a:solidFill>
                  <a:schemeClr val="bg1"/>
                </a:solidFill>
                <a:cs typeface="Arial" pitchFamily="34" charset="0"/>
              </a:rPr>
              <a:t>Ranks transcription factors (TF) based on TF targets that are enriched within the input gene list using </a:t>
            </a:r>
            <a:r>
              <a:rPr lang="en-US" sz="2500" dirty="0" err="1">
                <a:solidFill>
                  <a:schemeClr val="bg1"/>
                </a:solidFill>
                <a:cs typeface="Arial" pitchFamily="34" charset="0"/>
              </a:rPr>
              <a:t>ChIP-seq</a:t>
            </a:r>
            <a:r>
              <a:rPr lang="en-US" sz="2500" dirty="0">
                <a:solidFill>
                  <a:schemeClr val="bg1"/>
                </a:solidFill>
                <a:cs typeface="Arial" pitchFamily="34" charset="0"/>
              </a:rPr>
              <a:t> experiment-derived TF databases including the </a:t>
            </a:r>
            <a:r>
              <a:rPr lang="en-US" sz="2500" dirty="0" err="1">
                <a:solidFill>
                  <a:schemeClr val="bg1"/>
                </a:solidFill>
                <a:cs typeface="Arial" pitchFamily="34" charset="0"/>
              </a:rPr>
              <a:t>ChEA</a:t>
            </a:r>
            <a:r>
              <a:rPr lang="en-US" sz="2500" dirty="0">
                <a:solidFill>
                  <a:schemeClr val="bg1"/>
                </a:solidFill>
                <a:cs typeface="Arial" pitchFamily="34" charset="0"/>
              </a:rPr>
              <a:t> 2015 database, the combined TRANSFAC databases, or both.</a:t>
            </a:r>
          </a:p>
          <a:p>
            <a:pPr marL="514350" indent="-514350">
              <a:buFont typeface="Arial"/>
              <a:buChar char="•"/>
            </a:pPr>
            <a:r>
              <a:rPr lang="en-US" sz="2500" dirty="0">
                <a:solidFill>
                  <a:schemeClr val="bg1"/>
                </a:solidFill>
                <a:cs typeface="Arial" pitchFamily="34" charset="0"/>
              </a:rPr>
              <a:t>[2] </a:t>
            </a:r>
            <a:r>
              <a:rPr lang="en-US" sz="2500" i="1" dirty="0">
                <a:solidFill>
                  <a:schemeClr val="bg1"/>
                </a:solidFill>
                <a:cs typeface="Arial" pitchFamily="34" charset="0"/>
              </a:rPr>
              <a:t>Genes2Networks (G2N): </a:t>
            </a:r>
            <a:r>
              <a:rPr lang="en-US" sz="2500" dirty="0">
                <a:solidFill>
                  <a:schemeClr val="bg1"/>
                </a:solidFill>
                <a:cs typeface="Arial" pitchFamily="34" charset="0"/>
              </a:rPr>
              <a:t>Generates protein-protein interactions (PPI) subnetworks given a list of enriched TFs. G2N draws from 18 non-mutually exclusive literature-curated and/or experimentally-derived PPI resources: BIND , BIOCARTA (</a:t>
            </a:r>
            <a:r>
              <a:rPr lang="en-US" sz="2500" dirty="0" err="1">
                <a:solidFill>
                  <a:schemeClr val="bg1"/>
                </a:solidFill>
                <a:cs typeface="Arial" pitchFamily="34" charset="0"/>
              </a:rPr>
              <a:t>www.biocarta.com</a:t>
            </a:r>
            <a:r>
              <a:rPr lang="en-US" sz="2500" dirty="0">
                <a:solidFill>
                  <a:schemeClr val="bg1"/>
                </a:solidFill>
                <a:cs typeface="Arial" pitchFamily="34" charset="0"/>
              </a:rPr>
              <a:t>), the Database of Interacting Proteins (DIP), </a:t>
            </a:r>
            <a:r>
              <a:rPr lang="en-US" sz="2500" dirty="0" err="1">
                <a:solidFill>
                  <a:schemeClr val="bg1"/>
                </a:solidFill>
                <a:cs typeface="Arial" pitchFamily="34" charset="0"/>
              </a:rPr>
              <a:t>Figeys</a:t>
            </a:r>
            <a:r>
              <a:rPr lang="en-US" sz="2500" dirty="0">
                <a:solidFill>
                  <a:schemeClr val="bg1"/>
                </a:solidFill>
                <a:cs typeface="Arial" pitchFamily="34" charset="0"/>
              </a:rPr>
              <a:t>, the Human Protein Reference Database (HPRD), </a:t>
            </a:r>
            <a:r>
              <a:rPr lang="en-US" sz="2500" dirty="0" err="1">
                <a:solidFill>
                  <a:schemeClr val="bg1"/>
                </a:solidFill>
                <a:cs typeface="Arial" pitchFamily="34" charset="0"/>
              </a:rPr>
              <a:t>InnateDB</a:t>
            </a:r>
            <a:r>
              <a:rPr lang="en-US" sz="2500" dirty="0">
                <a:solidFill>
                  <a:schemeClr val="bg1"/>
                </a:solidFill>
                <a:cs typeface="Arial" pitchFamily="34" charset="0"/>
              </a:rPr>
              <a:t>, </a:t>
            </a:r>
            <a:r>
              <a:rPr lang="en-US" sz="2500" dirty="0" err="1">
                <a:solidFill>
                  <a:schemeClr val="bg1"/>
                </a:solidFill>
                <a:cs typeface="Arial" pitchFamily="34" charset="0"/>
              </a:rPr>
              <a:t>IntAct</a:t>
            </a:r>
            <a:r>
              <a:rPr lang="en-US" sz="2500" dirty="0">
                <a:solidFill>
                  <a:schemeClr val="bg1"/>
                </a:solidFill>
                <a:cs typeface="Arial" pitchFamily="34" charset="0"/>
              </a:rPr>
              <a:t>, KEGG, the Molecular </a:t>
            </a:r>
            <a:r>
              <a:rPr lang="en-US" sz="2500" dirty="0" err="1">
                <a:solidFill>
                  <a:schemeClr val="bg1"/>
                </a:solidFill>
                <a:cs typeface="Arial" pitchFamily="34" charset="0"/>
              </a:rPr>
              <a:t>INTeraction</a:t>
            </a:r>
            <a:r>
              <a:rPr lang="en-US" sz="2500" dirty="0">
                <a:solidFill>
                  <a:schemeClr val="bg1"/>
                </a:solidFill>
                <a:cs typeface="Arial" pitchFamily="34" charset="0"/>
              </a:rPr>
              <a:t> Database (MINT), the Munich Information Center for Protein Sequences (MIPS), Murphy, PDZBASE, PPID, PREDICTEDPPI, SNAVI, </a:t>
            </a:r>
            <a:r>
              <a:rPr lang="en-US" sz="2500" dirty="0" err="1">
                <a:solidFill>
                  <a:schemeClr val="bg1"/>
                </a:solidFill>
                <a:cs typeface="Arial" pitchFamily="34" charset="0"/>
              </a:rPr>
              <a:t>Stelz</a:t>
            </a:r>
            <a:r>
              <a:rPr lang="en-US" sz="2500" dirty="0">
                <a:solidFill>
                  <a:schemeClr val="bg1"/>
                </a:solidFill>
                <a:cs typeface="Arial" pitchFamily="34" charset="0"/>
              </a:rPr>
              <a:t> et al., Rolland et al., and </a:t>
            </a:r>
            <a:r>
              <a:rPr lang="en-US" sz="2500" dirty="0" err="1">
                <a:solidFill>
                  <a:schemeClr val="bg1"/>
                </a:solidFill>
                <a:cs typeface="Arial" pitchFamily="34" charset="0"/>
              </a:rPr>
              <a:t>hu.MAP</a:t>
            </a:r>
            <a:r>
              <a:rPr lang="en-US" sz="2500" dirty="0">
                <a:solidFill>
                  <a:schemeClr val="bg1"/>
                </a:solidFill>
                <a:cs typeface="Arial" pitchFamily="34" charset="0"/>
              </a:rPr>
              <a:t>. </a:t>
            </a:r>
          </a:p>
          <a:p>
            <a:pPr marL="514350" indent="-514350">
              <a:buFont typeface="Arial"/>
              <a:buChar char="•"/>
            </a:pPr>
            <a:r>
              <a:rPr lang="en-US" sz="2500" dirty="0">
                <a:solidFill>
                  <a:schemeClr val="bg1"/>
                </a:solidFill>
                <a:cs typeface="Arial" pitchFamily="34" charset="0"/>
              </a:rPr>
              <a:t>[3] </a:t>
            </a:r>
            <a:r>
              <a:rPr lang="en-US" sz="2500" i="1" dirty="0">
                <a:solidFill>
                  <a:schemeClr val="bg1"/>
                </a:solidFill>
                <a:cs typeface="Arial" pitchFamily="34" charset="0"/>
              </a:rPr>
              <a:t>Kinase Enrichment Analysis (KEA): </a:t>
            </a:r>
            <a:r>
              <a:rPr lang="en-US" sz="2500" dirty="0">
                <a:solidFill>
                  <a:schemeClr val="bg1"/>
                </a:solidFill>
                <a:cs typeface="Arial" pitchFamily="34" charset="0"/>
              </a:rPr>
              <a:t>Two different types of data are available through KEA: kinase-protein interactions (KP) and phosphorylation reactions (P). KP data is composed of data integrated from the kinase subsets of several PPI databases, including </a:t>
            </a:r>
            <a:r>
              <a:rPr lang="en-US" sz="2500" dirty="0" err="1">
                <a:solidFill>
                  <a:schemeClr val="bg1"/>
                </a:solidFill>
                <a:cs typeface="Arial" pitchFamily="34" charset="0"/>
              </a:rPr>
              <a:t>NetworkIN</a:t>
            </a:r>
            <a:r>
              <a:rPr lang="en-US" sz="2500" dirty="0">
                <a:solidFill>
                  <a:schemeClr val="bg1"/>
                </a:solidFill>
                <a:cs typeface="Arial" pitchFamily="34" charset="0"/>
              </a:rPr>
              <a:t>, </a:t>
            </a:r>
            <a:r>
              <a:rPr lang="en-US" sz="2500" dirty="0" err="1">
                <a:solidFill>
                  <a:schemeClr val="bg1"/>
                </a:solidFill>
                <a:cs typeface="Arial" pitchFamily="34" charset="0"/>
              </a:rPr>
              <a:t>Phospho.ELM</a:t>
            </a:r>
            <a:r>
              <a:rPr lang="en-US" sz="2500" dirty="0">
                <a:solidFill>
                  <a:schemeClr val="bg1"/>
                </a:solidFill>
                <a:cs typeface="Arial" pitchFamily="34" charset="0"/>
              </a:rPr>
              <a:t>, MINT, HPRD, </a:t>
            </a:r>
            <a:r>
              <a:rPr lang="en-US" sz="2500" dirty="0" err="1">
                <a:solidFill>
                  <a:schemeClr val="bg1"/>
                </a:solidFill>
                <a:cs typeface="Arial" pitchFamily="34" charset="0"/>
              </a:rPr>
              <a:t>PhosphoPoint</a:t>
            </a:r>
            <a:r>
              <a:rPr lang="en-US" sz="2500" dirty="0">
                <a:solidFill>
                  <a:schemeClr val="bg1"/>
                </a:solidFill>
                <a:cs typeface="Arial" pitchFamily="34" charset="0"/>
              </a:rPr>
              <a:t> and </a:t>
            </a:r>
            <a:r>
              <a:rPr lang="en-US" sz="2500" dirty="0" err="1">
                <a:solidFill>
                  <a:schemeClr val="bg1"/>
                </a:solidFill>
                <a:cs typeface="Arial" pitchFamily="34" charset="0"/>
              </a:rPr>
              <a:t>SwissProt</a:t>
            </a:r>
            <a:r>
              <a:rPr lang="en-US" sz="2500" dirty="0">
                <a:solidFill>
                  <a:schemeClr val="bg1"/>
                </a:solidFill>
                <a:cs typeface="Arial" pitchFamily="34" charset="0"/>
              </a:rPr>
              <a:t>. P data was manually curated from 	the literature. </a:t>
            </a:r>
          </a:p>
        </p:txBody>
      </p:sp>
      <p:sp>
        <p:nvSpPr>
          <p:cNvPr id="42" name="TextBox 41"/>
          <p:cNvSpPr txBox="1"/>
          <p:nvPr/>
        </p:nvSpPr>
        <p:spPr>
          <a:xfrm>
            <a:off x="39817396" y="5707559"/>
            <a:ext cx="2611612"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Discussion</a:t>
            </a:r>
          </a:p>
        </p:txBody>
      </p:sp>
      <p:sp>
        <p:nvSpPr>
          <p:cNvPr id="43" name="TextBox 42"/>
          <p:cNvSpPr txBox="1"/>
          <p:nvPr/>
        </p:nvSpPr>
        <p:spPr>
          <a:xfrm>
            <a:off x="39334915" y="6486498"/>
            <a:ext cx="9015350" cy="8171468"/>
          </a:xfrm>
          <a:prstGeom prst="rect">
            <a:avLst/>
          </a:prstGeom>
          <a:noFill/>
        </p:spPr>
        <p:txBody>
          <a:bodyPr wrap="square" rtlCol="0">
            <a:spAutoFit/>
          </a:bodyPr>
          <a:lstStyle>
            <a:defPPr>
              <a:defRPr kern="1200" smtId="4294967295"/>
            </a:defPPr>
          </a:lstStyle>
          <a:p>
            <a:pPr marL="342900" indent="-342900">
              <a:buFont typeface="Arial" panose="020B0604020202020204" pitchFamily="34" charset="0"/>
              <a:buChar char="•"/>
            </a:pPr>
            <a:r>
              <a:rPr lang="en-US" sz="2500" b="1" dirty="0">
                <a:solidFill>
                  <a:schemeClr val="bg1"/>
                </a:solidFill>
                <a:cs typeface="Arial" pitchFamily="34" charset="0"/>
              </a:rPr>
              <a:t>Parameter optimization</a:t>
            </a:r>
            <a:r>
              <a:rPr lang="en-US" sz="2500" dirty="0">
                <a:solidFill>
                  <a:schemeClr val="bg1"/>
                </a:solidFill>
                <a:cs typeface="Arial" pitchFamily="34" charset="0"/>
              </a:rPr>
              <a:t>: GA Runs 1 and 2 differed in the optimal parameter combination that produced the peak fitness, including: Top TFs, TF Species, and TF Sort.</a:t>
            </a:r>
          </a:p>
          <a:p>
            <a:pPr marL="342900" indent="-342900">
              <a:buFont typeface="Arial" panose="020B0604020202020204" pitchFamily="34" charset="0"/>
              <a:buChar char="•"/>
            </a:pPr>
            <a:r>
              <a:rPr lang="en-US" sz="2500" b="1" dirty="0">
                <a:solidFill>
                  <a:schemeClr val="bg1"/>
                </a:solidFill>
                <a:cs typeface="Arial" pitchFamily="34" charset="0"/>
              </a:rPr>
              <a:t>TF Rank</a:t>
            </a:r>
            <a:r>
              <a:rPr lang="en-US" sz="2500" dirty="0">
                <a:solidFill>
                  <a:schemeClr val="bg1"/>
                </a:solidFill>
                <a:cs typeface="Arial" pitchFamily="34" charset="0"/>
              </a:rPr>
              <a:t>: More sophisticated results-ordering methods (i.e. rank, combined score) outperformed simpler metrics such as raw p-values (though not Kinase Rank in Run 1). </a:t>
            </a:r>
          </a:p>
          <a:p>
            <a:pPr marL="342900" indent="-342900">
              <a:buFont typeface="Arial" panose="020B0604020202020204" pitchFamily="34" charset="0"/>
              <a:buChar char="•"/>
            </a:pPr>
            <a:r>
              <a:rPr lang="en-US" sz="2500" b="1" dirty="0">
                <a:solidFill>
                  <a:schemeClr val="bg1"/>
                </a:solidFill>
                <a:cs typeface="Arial" pitchFamily="34" charset="0"/>
              </a:rPr>
              <a:t>TF Databases:</a:t>
            </a:r>
            <a:r>
              <a:rPr lang="en-US" sz="2500" dirty="0">
                <a:solidFill>
                  <a:schemeClr val="bg1"/>
                </a:solidFill>
                <a:cs typeface="Arial" pitchFamily="34" charset="0"/>
              </a:rPr>
              <a:t> Both GA Runs selected TRANSFAC as the optimal TF Database, suggesting this is preferable to </a:t>
            </a:r>
            <a:r>
              <a:rPr lang="en-US" sz="2500" dirty="0" err="1">
                <a:solidFill>
                  <a:schemeClr val="bg1"/>
                </a:solidFill>
                <a:cs typeface="Arial" pitchFamily="34" charset="0"/>
              </a:rPr>
              <a:t>ChEA</a:t>
            </a:r>
            <a:r>
              <a:rPr lang="en-US" sz="2500" dirty="0">
                <a:solidFill>
                  <a:schemeClr val="bg1"/>
                </a:solidFill>
                <a:cs typeface="Arial" pitchFamily="34" charset="0"/>
              </a:rPr>
              <a:t> even when combined with TRANSFAC.</a:t>
            </a:r>
          </a:p>
          <a:p>
            <a:pPr marL="342900" indent="-342900">
              <a:buFont typeface="Arial" panose="020B0604020202020204" pitchFamily="34" charset="0"/>
              <a:buChar char="•"/>
            </a:pPr>
            <a:r>
              <a:rPr lang="en-US" sz="2500" b="1" dirty="0">
                <a:solidFill>
                  <a:schemeClr val="bg1"/>
                </a:solidFill>
                <a:cs typeface="Arial" pitchFamily="34" charset="0"/>
              </a:rPr>
              <a:t>PPI Databases: </a:t>
            </a:r>
            <a:r>
              <a:rPr lang="en-US" sz="2500" dirty="0">
                <a:solidFill>
                  <a:schemeClr val="bg1"/>
                </a:solidFill>
                <a:cs typeface="Arial" pitchFamily="34" charset="0"/>
              </a:rPr>
              <a:t>While not all PPI databases overlapped between Runs, BIOCARTA, KEGG, MIPS, and PPID were selected in both Runs </a:t>
            </a:r>
            <a:r>
              <a:rPr lang="en-US" sz="2500">
                <a:solidFill>
                  <a:schemeClr val="bg1"/>
                </a:solidFill>
                <a:cs typeface="Arial" pitchFamily="34" charset="0"/>
              </a:rPr>
              <a:t>suggesting this </a:t>
            </a:r>
            <a:r>
              <a:rPr lang="en-US" sz="2500" dirty="0">
                <a:solidFill>
                  <a:schemeClr val="bg1"/>
                </a:solidFill>
                <a:cs typeface="Arial" pitchFamily="34" charset="0"/>
              </a:rPr>
              <a:t>combination of databases provide more robust results in X2K.</a:t>
            </a:r>
          </a:p>
          <a:p>
            <a:pPr marL="342900" indent="-342900">
              <a:buFont typeface="Arial" panose="020B0604020202020204" pitchFamily="34" charset="0"/>
              <a:buChar char="•"/>
            </a:pPr>
            <a:r>
              <a:rPr lang="en-US" sz="2500" b="1" dirty="0">
                <a:solidFill>
                  <a:schemeClr val="bg1"/>
                </a:solidFill>
                <a:cs typeface="Arial" pitchFamily="34" charset="0"/>
              </a:rPr>
              <a:t>Kinase </a:t>
            </a:r>
            <a:r>
              <a:rPr lang="en-US" sz="2500" b="1" dirty="0" err="1">
                <a:solidFill>
                  <a:schemeClr val="bg1"/>
                </a:solidFill>
                <a:cs typeface="Arial" pitchFamily="34" charset="0"/>
              </a:rPr>
              <a:t>Interactome</a:t>
            </a:r>
            <a:r>
              <a:rPr lang="en-US" sz="2500" b="1" dirty="0">
                <a:solidFill>
                  <a:schemeClr val="bg1"/>
                </a:solidFill>
                <a:cs typeface="Arial" pitchFamily="34" charset="0"/>
              </a:rPr>
              <a:t>: </a:t>
            </a:r>
            <a:r>
              <a:rPr lang="en-US" sz="2500" dirty="0">
                <a:solidFill>
                  <a:schemeClr val="bg1"/>
                </a:solidFill>
                <a:cs typeface="Arial" pitchFamily="34" charset="0"/>
              </a:rPr>
              <a:t> Both Runs selected P, suggesting Phosphorylation datasets perform better for recovering kinases, though it remains to be seen whether combined the two would perform even better.</a:t>
            </a:r>
          </a:p>
          <a:p>
            <a:pPr marL="342900" indent="-342900">
              <a:buFont typeface="Arial" panose="020B0604020202020204" pitchFamily="34" charset="0"/>
              <a:buChar char="•"/>
            </a:pPr>
            <a:r>
              <a:rPr lang="en-US" sz="2500" b="1" dirty="0">
                <a:solidFill>
                  <a:schemeClr val="bg1"/>
                </a:solidFill>
                <a:cs typeface="Arial" pitchFamily="34" charset="0"/>
              </a:rPr>
              <a:t>Potential Confounds: </a:t>
            </a:r>
            <a:r>
              <a:rPr lang="en-US" sz="2500" dirty="0">
                <a:solidFill>
                  <a:schemeClr val="bg1"/>
                </a:solidFill>
                <a:cs typeface="Arial" pitchFamily="34" charset="0"/>
              </a:rPr>
              <a:t>It is possible that X2K is biased towards constructing large PPI networks. While, both Runs did indeed create large PPI networks (~2,300-2,700 proteins) this did not appear to be related to fitness in Run 1.</a:t>
            </a:r>
          </a:p>
        </p:txBody>
      </p:sp>
      <p:sp>
        <p:nvSpPr>
          <p:cNvPr id="44" name="TextBox 43"/>
          <p:cNvSpPr txBox="1"/>
          <p:nvPr/>
        </p:nvSpPr>
        <p:spPr>
          <a:xfrm>
            <a:off x="39817396" y="26422827"/>
            <a:ext cx="8127019"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References &amp; Acknowledgements</a:t>
            </a:r>
          </a:p>
        </p:txBody>
      </p:sp>
      <p:sp>
        <p:nvSpPr>
          <p:cNvPr id="45" name="TextBox 44"/>
          <p:cNvSpPr txBox="1"/>
          <p:nvPr/>
        </p:nvSpPr>
        <p:spPr>
          <a:xfrm>
            <a:off x="39817396" y="19559240"/>
            <a:ext cx="2922595"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Conclusions</a:t>
            </a:r>
          </a:p>
        </p:txBody>
      </p:sp>
      <p:sp>
        <p:nvSpPr>
          <p:cNvPr id="48" name="TextBox 47"/>
          <p:cNvSpPr txBox="1"/>
          <p:nvPr/>
        </p:nvSpPr>
        <p:spPr>
          <a:xfrm>
            <a:off x="39319200" y="27142619"/>
            <a:ext cx="9017848" cy="4708981"/>
          </a:xfrm>
          <a:prstGeom prst="rect">
            <a:avLst/>
          </a:prstGeom>
          <a:noFill/>
        </p:spPr>
        <p:txBody>
          <a:bodyPr wrap="square" rtlCol="0">
            <a:spAutoFit/>
          </a:bodyPr>
          <a:lstStyle>
            <a:defPPr>
              <a:defRPr kern="1200" smtId="4294967295"/>
            </a:defPPr>
          </a:lstStyle>
          <a:p>
            <a:pPr marL="285750" lvl="0" indent="-285750">
              <a:buFont typeface="Arial"/>
              <a:buChar char="•"/>
            </a:pPr>
            <a:r>
              <a:rPr lang="en-US" sz="2000" dirty="0">
                <a:solidFill>
                  <a:srgbClr val="FFFFFF"/>
                </a:solidFill>
              </a:rPr>
              <a:t> </a:t>
            </a:r>
            <a:r>
              <a:rPr lang="en-US" sz="2000" dirty="0" err="1">
                <a:solidFill>
                  <a:srgbClr val="FFFFFF"/>
                </a:solidFill>
              </a:rPr>
              <a:t>Stuhlmiller</a:t>
            </a:r>
            <a:r>
              <a:rPr lang="en-US" sz="2000" dirty="0">
                <a:solidFill>
                  <a:srgbClr val="FFFFFF"/>
                </a:solidFill>
              </a:rPr>
              <a:t>, T. J., Miller, S. M., </a:t>
            </a:r>
            <a:r>
              <a:rPr lang="en-US" sz="2000" dirty="0" err="1">
                <a:solidFill>
                  <a:srgbClr val="FFFFFF"/>
                </a:solidFill>
              </a:rPr>
              <a:t>Zawistowski</a:t>
            </a:r>
            <a:r>
              <a:rPr lang="en-US" sz="2000" dirty="0">
                <a:solidFill>
                  <a:srgbClr val="FFFFFF"/>
                </a:solidFill>
              </a:rPr>
              <a:t>, J. S., Nakamura, K., Beltran, A. S., Duncan, J. S., … Johnson, G. L. (2015). Inhibition of </a:t>
            </a:r>
            <a:r>
              <a:rPr lang="en-US" sz="2000" dirty="0" err="1">
                <a:solidFill>
                  <a:srgbClr val="FFFFFF"/>
                </a:solidFill>
              </a:rPr>
              <a:t>lapatinib</a:t>
            </a:r>
            <a:r>
              <a:rPr lang="en-US" sz="2000" dirty="0">
                <a:solidFill>
                  <a:srgbClr val="FFFFFF"/>
                </a:solidFill>
              </a:rPr>
              <a:t>-induced </a:t>
            </a:r>
            <a:r>
              <a:rPr lang="en-US" sz="2000" dirty="0" err="1">
                <a:solidFill>
                  <a:srgbClr val="FFFFFF"/>
                </a:solidFill>
              </a:rPr>
              <a:t>kinome</a:t>
            </a:r>
            <a:r>
              <a:rPr lang="en-US" sz="2000" dirty="0">
                <a:solidFill>
                  <a:srgbClr val="FFFFFF"/>
                </a:solidFill>
              </a:rPr>
              <a:t> reprogramming in ERBB2-positive breast cancer by targeting BET family </a:t>
            </a:r>
            <a:r>
              <a:rPr lang="en-US" sz="2000" dirty="0" err="1">
                <a:solidFill>
                  <a:srgbClr val="FFFFFF"/>
                </a:solidFill>
              </a:rPr>
              <a:t>bromodomains</a:t>
            </a:r>
            <a:r>
              <a:rPr lang="en-US" sz="2000" dirty="0">
                <a:solidFill>
                  <a:srgbClr val="FFFFFF"/>
                </a:solidFill>
              </a:rPr>
              <a:t>. Cell Reports, 11(3), 390–404. https://doi.org/10.1016/j.celrep.2015.03.037</a:t>
            </a:r>
          </a:p>
          <a:p>
            <a:pPr marL="285750" lvl="0" indent="-285750">
              <a:buFont typeface="Arial"/>
              <a:buChar char="•"/>
            </a:pPr>
            <a:r>
              <a:rPr lang="en-US" sz="2000" dirty="0">
                <a:solidFill>
                  <a:srgbClr val="FFFFFF"/>
                </a:solidFill>
              </a:rPr>
              <a:t>Duncan, J. S., Whittle, M. C., Nakamura, K., </a:t>
            </a:r>
            <a:r>
              <a:rPr lang="en-US" sz="2000" dirty="0" err="1">
                <a:solidFill>
                  <a:srgbClr val="FFFFFF"/>
                </a:solidFill>
              </a:rPr>
              <a:t>Abell</a:t>
            </a:r>
            <a:r>
              <a:rPr lang="en-US" sz="2000" dirty="0">
                <a:solidFill>
                  <a:srgbClr val="FFFFFF"/>
                </a:solidFill>
              </a:rPr>
              <a:t>, A. N., Midland, A. A., </a:t>
            </a:r>
            <a:r>
              <a:rPr lang="en-US" sz="2000" dirty="0" err="1">
                <a:solidFill>
                  <a:srgbClr val="FFFFFF"/>
                </a:solidFill>
              </a:rPr>
              <a:t>Zawistowski</a:t>
            </a:r>
            <a:r>
              <a:rPr lang="en-US" sz="2000" dirty="0">
                <a:solidFill>
                  <a:srgbClr val="FFFFFF"/>
                </a:solidFill>
              </a:rPr>
              <a:t>, J. S., … Johnson, G. L. (2012). Dynamic reprogramming of the </a:t>
            </a:r>
            <a:r>
              <a:rPr lang="en-US" sz="2000" dirty="0" err="1">
                <a:solidFill>
                  <a:srgbClr val="FFFFFF"/>
                </a:solidFill>
              </a:rPr>
              <a:t>kinome</a:t>
            </a:r>
            <a:r>
              <a:rPr lang="en-US" sz="2000" dirty="0">
                <a:solidFill>
                  <a:srgbClr val="FFFFFF"/>
                </a:solidFill>
              </a:rPr>
              <a:t> in response to targeted MEK inhibition in triple-negative breast cancer. Cell, 149(2), 307–321. https://doi.org/10.1016/j.cell.2012.02.053</a:t>
            </a:r>
          </a:p>
          <a:p>
            <a:pPr marL="285750" lvl="0" indent="-285750">
              <a:buFont typeface="Arial"/>
              <a:buChar char="•"/>
            </a:pPr>
            <a:r>
              <a:rPr lang="en-US" sz="2000" dirty="0">
                <a:solidFill>
                  <a:srgbClr val="FFFFFF"/>
                </a:solidFill>
              </a:rPr>
              <a:t>Chen, E. Y., Xu, H., </a:t>
            </a:r>
            <a:r>
              <a:rPr lang="en-US" sz="2000" dirty="0" err="1">
                <a:solidFill>
                  <a:srgbClr val="FFFFFF"/>
                </a:solidFill>
              </a:rPr>
              <a:t>Gordonov</a:t>
            </a:r>
            <a:r>
              <a:rPr lang="en-US" sz="2000" dirty="0">
                <a:solidFill>
                  <a:srgbClr val="FFFFFF"/>
                </a:solidFill>
              </a:rPr>
              <a:t>, S., Lim, M. P., Perkins, M. H., &amp; Ma’ayan, A. (2012). Expression2Kinases: mRNA profiling linked to multiple upstream regulatory layers. Bioinformatics, 28(1), 105–111. https://</a:t>
            </a:r>
            <a:r>
              <a:rPr lang="en-US" sz="2000" dirty="0" err="1">
                <a:solidFill>
                  <a:srgbClr val="FFFFFF"/>
                </a:solidFill>
              </a:rPr>
              <a:t>doi.org</a:t>
            </a:r>
            <a:r>
              <a:rPr lang="en-US" sz="2000" dirty="0">
                <a:solidFill>
                  <a:srgbClr val="FFFFFF"/>
                </a:solidFill>
              </a:rPr>
              <a:t>/10.1093/bioinformatics/btr625 </a:t>
            </a:r>
          </a:p>
          <a:p>
            <a:pPr marL="285750" lvl="0" indent="-285750">
              <a:buFont typeface="Arial"/>
              <a:buChar char="•"/>
            </a:pPr>
            <a:endParaRPr lang="en-US" sz="2000" dirty="0">
              <a:solidFill>
                <a:srgbClr val="FFFFFF"/>
              </a:solidFill>
              <a:cs typeface="Arial" pitchFamily="34" charset="0"/>
            </a:endParaRPr>
          </a:p>
          <a:p>
            <a:pPr marL="285750" lvl="0" indent="-285750">
              <a:buFont typeface="Arial"/>
              <a:buChar char="•"/>
            </a:pPr>
            <a:r>
              <a:rPr lang="en-US" sz="2000" dirty="0">
                <a:solidFill>
                  <a:srgbClr val="FFFFFF"/>
                </a:solidFill>
                <a:cs typeface="Arial" pitchFamily="34" charset="0"/>
              </a:rPr>
              <a:t>This work was partially supported by the NIH Common Fund grant #U54HL127624, BD2K-LINCS DCIC</a:t>
            </a:r>
          </a:p>
        </p:txBody>
      </p:sp>
      <p:sp>
        <p:nvSpPr>
          <p:cNvPr id="60" name="Text Placeholder 2"/>
          <p:cNvSpPr>
            <a:spLocks noGrp="1"/>
          </p:cNvSpPr>
          <p:nvPr>
            <p:ph type="body" sz="quarter" idx="10"/>
          </p:nvPr>
        </p:nvSpPr>
        <p:spPr>
          <a:xfrm>
            <a:off x="12339770" y="485350"/>
            <a:ext cx="25681951" cy="2857500"/>
          </a:xfrm>
        </p:spPr>
        <p:txBody>
          <a:bodyPr>
            <a:noAutofit/>
          </a:bodyPr>
          <a:lstStyle>
            <a:defPPr>
              <a:defRPr kern="1200" smtId="4294967295"/>
            </a:defPPr>
          </a:lstStyle>
          <a:p>
            <a:pPr algn="ctr"/>
            <a:r>
              <a:rPr lang="en-US" sz="8000" b="1" dirty="0">
                <a:solidFill>
                  <a:srgbClr val="10253F"/>
                </a:solidFill>
                <a:effectLst>
                  <a:outerShdw blurRad="38100" dist="38100" dir="2700000" algn="tl">
                    <a:srgbClr val="000000">
                      <a:alpha val="43137"/>
                    </a:srgbClr>
                  </a:outerShdw>
                </a:effectLst>
              </a:rPr>
              <a:t>Learning X2K:  Parameter Optimization Via Genetic Algorithms to Calibrate the Expression2Kinases Pipeline</a:t>
            </a:r>
          </a:p>
        </p:txBody>
      </p:sp>
      <p:sp>
        <p:nvSpPr>
          <p:cNvPr id="61" name="Text Placeholder 3"/>
          <p:cNvSpPr>
            <a:spLocks noGrp="1"/>
          </p:cNvSpPr>
          <p:nvPr>
            <p:ph type="body" sz="quarter" idx="11"/>
          </p:nvPr>
        </p:nvSpPr>
        <p:spPr>
          <a:xfrm>
            <a:off x="2563902" y="2895600"/>
            <a:ext cx="44451498" cy="1981200"/>
          </a:xfrm>
        </p:spPr>
        <p:txBody>
          <a:bodyPr>
            <a:normAutofit fontScale="77500" lnSpcReduction="20000"/>
          </a:bodyPr>
          <a:lstStyle>
            <a:defPPr>
              <a:defRPr kern="1200" smtId="4294967295"/>
            </a:defPPr>
          </a:lstStyle>
          <a:p>
            <a:pPr algn="ctr"/>
            <a:r>
              <a:rPr lang="en-US" sz="4400" b="1" u="sng" dirty="0">
                <a:solidFill>
                  <a:srgbClr val="10253F"/>
                </a:solidFill>
                <a:effectLst>
                  <a:outerShdw blurRad="50800" dist="38100" dir="2700000" algn="tl" rotWithShape="0">
                    <a:prstClr val="black">
                      <a:alpha val="40000"/>
                    </a:prstClr>
                  </a:outerShdw>
                </a:effectLst>
              </a:rPr>
              <a:t>Brian M. Schilder</a:t>
            </a:r>
            <a:r>
              <a:rPr lang="en-US" sz="4400" b="1" baseline="30000" dirty="0">
                <a:solidFill>
                  <a:srgbClr val="10253F"/>
                </a:solidFill>
                <a:effectLst>
                  <a:outerShdw blurRad="50800" dist="38100" dir="2700000" algn="tl" rotWithShape="0">
                    <a:prstClr val="black">
                      <a:alpha val="40000"/>
                    </a:prstClr>
                  </a:outerShdw>
                </a:effectLst>
              </a:rPr>
              <a:t>1 </a:t>
            </a:r>
            <a:r>
              <a:rPr lang="en-US" sz="4400" b="1" dirty="0">
                <a:solidFill>
                  <a:srgbClr val="10253F"/>
                </a:solidFill>
                <a:effectLst>
                  <a:outerShdw blurRad="50800" dist="38100" dir="2700000" algn="tl" rotWithShape="0">
                    <a:prstClr val="black">
                      <a:alpha val="40000"/>
                    </a:prstClr>
                  </a:outerShdw>
                </a:effectLst>
              </a:rPr>
              <a:t>, Alexander Lachmann</a:t>
            </a:r>
            <a:r>
              <a:rPr lang="en-US" sz="4400" b="1" baseline="30000" dirty="0">
                <a:solidFill>
                  <a:srgbClr val="10253F"/>
                </a:solidFill>
                <a:effectLst>
                  <a:outerShdw blurRad="50800" dist="38100" dir="2700000" algn="tl" rotWithShape="0">
                    <a:prstClr val="black">
                      <a:alpha val="40000"/>
                    </a:prstClr>
                  </a:outerShdw>
                </a:effectLst>
              </a:rPr>
              <a:t>1</a:t>
            </a:r>
            <a:r>
              <a:rPr lang="en-US" sz="4400" b="1" dirty="0">
                <a:solidFill>
                  <a:srgbClr val="10253F"/>
                </a:solidFill>
                <a:effectLst>
                  <a:outerShdw blurRad="50800" dist="38100" dir="2700000" algn="tl" rotWithShape="0">
                    <a:prstClr val="black">
                      <a:alpha val="40000"/>
                    </a:prstClr>
                  </a:outerShdw>
                </a:effectLst>
              </a:rPr>
              <a:t>, Maxim Kuleshov</a:t>
            </a:r>
            <a:r>
              <a:rPr lang="en-US" sz="4400" b="1" baseline="30000" dirty="0">
                <a:solidFill>
                  <a:srgbClr val="10253F"/>
                </a:solidFill>
                <a:effectLst>
                  <a:outerShdw blurRad="50800" dist="38100" dir="2700000" algn="tl" rotWithShape="0">
                    <a:prstClr val="black">
                      <a:alpha val="40000"/>
                    </a:prstClr>
                  </a:outerShdw>
                </a:effectLst>
              </a:rPr>
              <a:t> 1</a:t>
            </a:r>
            <a:r>
              <a:rPr lang="en-US" sz="4400" b="1" dirty="0">
                <a:solidFill>
                  <a:srgbClr val="10253F"/>
                </a:solidFill>
                <a:effectLst>
                  <a:outerShdw blurRad="50800" dist="38100" dir="2700000" algn="tl" rotWithShape="0">
                    <a:prstClr val="black">
                      <a:alpha val="40000"/>
                    </a:prstClr>
                  </a:outerShdw>
                </a:effectLst>
              </a:rPr>
              <a:t>, Avi Ma’ayan</a:t>
            </a:r>
            <a:r>
              <a:rPr lang="en-US" sz="4400" b="1" baseline="30000" dirty="0">
                <a:solidFill>
                  <a:srgbClr val="10253F"/>
                </a:solidFill>
                <a:effectLst>
                  <a:outerShdw blurRad="50800" dist="38100" dir="2700000" algn="tl" rotWithShape="0">
                    <a:prstClr val="black">
                      <a:alpha val="40000"/>
                    </a:prstClr>
                  </a:outerShdw>
                </a:effectLst>
              </a:rPr>
              <a:t>1 </a:t>
            </a:r>
            <a:endParaRPr lang="en-US" sz="4400" b="1" dirty="0">
              <a:solidFill>
                <a:srgbClr val="10253F"/>
              </a:solidFill>
              <a:effectLst>
                <a:outerShdw blurRad="50800" dist="38100" dir="2700000" algn="tl" rotWithShape="0">
                  <a:prstClr val="black">
                    <a:alpha val="40000"/>
                  </a:prstClr>
                </a:outerShdw>
              </a:effectLst>
            </a:endParaRPr>
          </a:p>
          <a:p>
            <a:pPr algn="ctr"/>
            <a:r>
              <a:rPr lang="en-US" sz="4400" baseline="30000" dirty="0">
                <a:solidFill>
                  <a:srgbClr val="10253F"/>
                </a:solidFill>
                <a:effectLst>
                  <a:outerShdw blurRad="50800" dist="38100" dir="2700000" algn="tl" rotWithShape="0">
                    <a:prstClr val="black">
                      <a:alpha val="40000"/>
                    </a:prstClr>
                  </a:outerShdw>
                </a:effectLst>
              </a:rPr>
              <a:t>1</a:t>
            </a:r>
            <a:r>
              <a:rPr lang="en-US" sz="4400" dirty="0">
                <a:solidFill>
                  <a:srgbClr val="10253F"/>
                </a:solidFill>
                <a:effectLst>
                  <a:outerShdw blurRad="50800" dist="38100" dir="2700000" algn="tl" rotWithShape="0">
                    <a:prstClr val="black">
                      <a:alpha val="40000"/>
                    </a:prstClr>
                  </a:outerShdw>
                </a:effectLst>
              </a:rPr>
              <a:t>Big Data to Knowledge (BD2K) Library of Network-based Cellular Signatures (LINCS) Data Coordination and Integration Center (DCIC), </a:t>
            </a:r>
          </a:p>
          <a:p>
            <a:pPr algn="ctr"/>
            <a:r>
              <a:rPr lang="en-US" sz="4400" dirty="0">
                <a:solidFill>
                  <a:srgbClr val="10253F"/>
                </a:solidFill>
                <a:effectLst>
                  <a:outerShdw blurRad="50800" dist="38100" dir="2700000" algn="tl" rotWithShape="0">
                    <a:prstClr val="black">
                      <a:alpha val="40000"/>
                    </a:prstClr>
                  </a:outerShdw>
                </a:effectLst>
              </a:rPr>
              <a:t>Mount Sinai Center for Bioinformatics, Department of Pharmacological Sciences, Icahn School of Medicine at Mount Sinai, New York, NY</a:t>
            </a:r>
          </a:p>
        </p:txBody>
      </p:sp>
      <p:sp>
        <p:nvSpPr>
          <p:cNvPr id="70" name="TextBox 69"/>
          <p:cNvSpPr txBox="1"/>
          <p:nvPr/>
        </p:nvSpPr>
        <p:spPr>
          <a:xfrm>
            <a:off x="12317074" y="29009338"/>
            <a:ext cx="2111772" cy="2862322"/>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3.</a:t>
            </a:r>
            <a:r>
              <a:rPr lang="en-US" sz="2000" dirty="0">
                <a:solidFill>
                  <a:schemeClr val="bg1"/>
                </a:solidFill>
                <a:cs typeface="Arial" pitchFamily="34" charset="0"/>
              </a:rPr>
              <a:t> Genetic Algorithms identify  improved combinations of parameters (coded as binary strings) by searching the fitness landscape. </a:t>
            </a:r>
          </a:p>
        </p:txBody>
      </p:sp>
      <p:sp>
        <p:nvSpPr>
          <p:cNvPr id="80" name="TextBox 79"/>
          <p:cNvSpPr txBox="1"/>
          <p:nvPr/>
        </p:nvSpPr>
        <p:spPr>
          <a:xfrm>
            <a:off x="39700200" y="20345400"/>
            <a:ext cx="8458200" cy="5093702"/>
          </a:xfrm>
          <a:prstGeom prst="rect">
            <a:avLst/>
          </a:prstGeom>
          <a:noFill/>
        </p:spPr>
        <p:txBody>
          <a:bodyPr wrap="square" rtlCol="0">
            <a:spAutoFit/>
          </a:bodyPr>
          <a:lstStyle>
            <a:defPPr>
              <a:defRPr kern="1200" smtId="4294967295"/>
            </a:defPPr>
          </a:lstStyle>
          <a:p>
            <a:pPr marL="514350" indent="-514350">
              <a:buFont typeface="+mj-lt"/>
              <a:buAutoNum type="arabicPeriod"/>
            </a:pPr>
            <a:r>
              <a:rPr lang="en-US" sz="2500" dirty="0">
                <a:solidFill>
                  <a:schemeClr val="bg1"/>
                </a:solidFill>
                <a:cs typeface="Arial" pitchFamily="34" charset="0"/>
              </a:rPr>
              <a:t>Using optimized parameters, X2K can recover the “correct” kinases with ~20-28% accuracy depending on the particular dataset. This is considerably greater than chance (4.22%).   </a:t>
            </a:r>
          </a:p>
          <a:p>
            <a:pPr marL="514350" indent="-514350">
              <a:buFont typeface="+mj-lt"/>
              <a:buAutoNum type="arabicPeriod"/>
            </a:pPr>
            <a:r>
              <a:rPr lang="en-US" sz="2500" dirty="0">
                <a:solidFill>
                  <a:schemeClr val="bg1"/>
                </a:solidFill>
                <a:cs typeface="Arial" pitchFamily="34" charset="0"/>
              </a:rPr>
              <a:t>Potentially greater rates of kinase recovery and consistency across validation datasets can be achieved by adding additional databases and parameters. </a:t>
            </a:r>
          </a:p>
          <a:p>
            <a:pPr marL="514350" indent="-514350">
              <a:buFont typeface="+mj-lt"/>
              <a:buAutoNum type="arabicPeriod"/>
            </a:pPr>
            <a:r>
              <a:rPr lang="en-US" sz="2500" dirty="0">
                <a:solidFill>
                  <a:schemeClr val="bg1"/>
                </a:solidFill>
                <a:cs typeface="Arial" pitchFamily="34" charset="0"/>
              </a:rPr>
              <a:t>The pipeline optimization can be divided into two streams: including literature-biased resources, such as PPI and kinase-substrate interactions from extracted from low-content published studies, and high content only pipeline that includes only data from high throughput methods.</a:t>
            </a:r>
          </a:p>
          <a:p>
            <a:pPr marL="514350" indent="-514350">
              <a:buFont typeface="+mj-lt"/>
              <a:buAutoNum type="arabicPeriod"/>
            </a:pPr>
            <a:r>
              <a:rPr lang="en-US" sz="2500" dirty="0">
                <a:solidFill>
                  <a:schemeClr val="bg1"/>
                </a:solidFill>
                <a:cs typeface="Arial" pitchFamily="34" charset="0"/>
              </a:rPr>
              <a:t>The optimized parameters will inform the X2K Web application and used to infer kinases for various projects.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1071" y="1211421"/>
            <a:ext cx="4577329" cy="3432997"/>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6251" y="10706378"/>
            <a:ext cx="8653917" cy="3825032"/>
          </a:xfrm>
          <a:prstGeom prst="rect">
            <a:avLst/>
          </a:prstGeom>
          <a:solidFill>
            <a:schemeClr val="bg1"/>
          </a:solidFill>
        </p:spPr>
      </p:pic>
      <p:pic>
        <p:nvPicPr>
          <p:cNvPr id="7" name="Picture 6">
            <a:extLst>
              <a:ext uri="{FF2B5EF4-FFF2-40B4-BE49-F238E27FC236}">
                <a16:creationId xmlns:a16="http://schemas.microsoft.com/office/drawing/2014/main" id="{24ECA117-D34A-B148-8C34-143C43FC35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7565" y="1760247"/>
            <a:ext cx="5770485" cy="2347221"/>
          </a:xfrm>
          <a:prstGeom prst="rect">
            <a:avLst/>
          </a:prstGeom>
        </p:spPr>
      </p:pic>
      <p:sp>
        <p:nvSpPr>
          <p:cNvPr id="47" name="TextBox 46">
            <a:extLst>
              <a:ext uri="{FF2B5EF4-FFF2-40B4-BE49-F238E27FC236}">
                <a16:creationId xmlns:a16="http://schemas.microsoft.com/office/drawing/2014/main" id="{5B999B8C-7900-4D43-88C8-AD2460E19362}"/>
              </a:ext>
            </a:extLst>
          </p:cNvPr>
          <p:cNvSpPr txBox="1"/>
          <p:nvPr/>
        </p:nvSpPr>
        <p:spPr>
          <a:xfrm>
            <a:off x="12039600" y="16669732"/>
            <a:ext cx="8125611" cy="7402026"/>
          </a:xfrm>
          <a:prstGeom prst="rect">
            <a:avLst/>
          </a:prstGeom>
          <a:noFill/>
        </p:spPr>
        <p:txBody>
          <a:bodyPr wrap="square" rtlCol="0">
            <a:spAutoFit/>
          </a:bodyPr>
          <a:lstStyle>
            <a:defPPr>
              <a:defRPr kern="1200" smtId="4294967295"/>
            </a:defPPr>
          </a:lstStyle>
          <a:p>
            <a:r>
              <a:rPr lang="en-US" sz="2500" b="1" dirty="0">
                <a:solidFill>
                  <a:schemeClr val="bg1"/>
                </a:solidFill>
                <a:cs typeface="Arial" pitchFamily="34" charset="0"/>
              </a:rPr>
              <a:t>Genetic Algorithms for Parameter Tuning the X2K Workflow</a:t>
            </a:r>
          </a:p>
          <a:p>
            <a:pPr marL="514350" indent="-514350">
              <a:buFont typeface="Arial"/>
              <a:buChar char="•"/>
            </a:pPr>
            <a:r>
              <a:rPr lang="en-US" sz="2500" dirty="0">
                <a:solidFill>
                  <a:schemeClr val="bg1"/>
                </a:solidFill>
                <a:cs typeface="Arial" pitchFamily="34" charset="0"/>
              </a:rPr>
              <a:t>The GA operates by producing a population of random binary strings that map onto modifiable parameters in each step of X2K, runs the X2K pipeline each string's corresponding parameter combination to assess fitness, crosses over the fittest individuals to create a new population, introduces random mutations, and repeating until the population fitness stabilizes (Fig 3).</a:t>
            </a:r>
          </a:p>
          <a:p>
            <a:r>
              <a:rPr lang="en-US" sz="2500" i="1" dirty="0">
                <a:solidFill>
                  <a:schemeClr val="bg1"/>
                </a:solidFill>
                <a:cs typeface="Arial" pitchFamily="34" charset="0"/>
              </a:rPr>
              <a:t>GA Settings:</a:t>
            </a:r>
          </a:p>
          <a:p>
            <a:pPr marL="514350" indent="-514350">
              <a:buFont typeface="Arial"/>
              <a:buChar char="•"/>
            </a:pPr>
            <a:r>
              <a:rPr lang="en-US" sz="2500" dirty="0">
                <a:solidFill>
                  <a:schemeClr val="bg1"/>
                </a:solidFill>
                <a:cs typeface="Arial" pitchFamily="34" charset="0"/>
              </a:rPr>
              <a:t>Generations: 10; Population Size: 100/generation </a:t>
            </a:r>
          </a:p>
          <a:p>
            <a:pPr marL="514350" indent="-514350">
              <a:buFont typeface="Arial"/>
              <a:buChar char="•"/>
            </a:pPr>
            <a:r>
              <a:rPr lang="en-US" sz="2500" dirty="0">
                <a:solidFill>
                  <a:schemeClr val="bg1"/>
                </a:solidFill>
                <a:cs typeface="Arial" pitchFamily="34" charset="0"/>
              </a:rPr>
              <a:t>Number of fittest individuals per generation bred (and then retained in next population): 10</a:t>
            </a:r>
          </a:p>
          <a:p>
            <a:pPr marL="514350" indent="-514350">
              <a:buFont typeface="Arial"/>
              <a:buChar char="•"/>
            </a:pPr>
            <a:r>
              <a:rPr lang="en-US" sz="2500" dirty="0">
                <a:solidFill>
                  <a:schemeClr val="bg1"/>
                </a:solidFill>
                <a:cs typeface="Arial" pitchFamily="34" charset="0"/>
              </a:rPr>
              <a:t>Crossover points: 3; Random mutation rate: 0.01 </a:t>
            </a:r>
          </a:p>
          <a:p>
            <a:r>
              <a:rPr lang="en-US" sz="2500" i="1" dirty="0">
                <a:solidFill>
                  <a:schemeClr val="bg1"/>
                </a:solidFill>
                <a:cs typeface="Arial" pitchFamily="34" charset="0"/>
              </a:rPr>
              <a:t>Validation</a:t>
            </a:r>
            <a:r>
              <a:rPr lang="en-US" sz="2500" dirty="0">
                <a:solidFill>
                  <a:schemeClr val="bg1"/>
                </a:solidFill>
                <a:cs typeface="Arial" pitchFamily="34" charset="0"/>
              </a:rPr>
              <a:t>: To assess the ability of each X2K parameter combination to recover kinases, differentially expressed genes from kinase perturbation experiments were compiled from the Gene Expression Omnibus (GEO) (Run 1), or from the LINCS L1000 data using the Drug Repurposing Hub to identify kinase inhibitor drug targets (Run 2). </a:t>
            </a:r>
          </a:p>
        </p:txBody>
      </p:sp>
      <p:cxnSp>
        <p:nvCxnSpPr>
          <p:cNvPr id="9" name="Straight Connector 8">
            <a:extLst>
              <a:ext uri="{FF2B5EF4-FFF2-40B4-BE49-F238E27FC236}">
                <a16:creationId xmlns:a16="http://schemas.microsoft.com/office/drawing/2014/main" id="{D775813C-B54F-B840-8DCD-0389C2440282}"/>
              </a:ext>
            </a:extLst>
          </p:cNvPr>
          <p:cNvCxnSpPr>
            <a:cxnSpLocks/>
          </p:cNvCxnSpPr>
          <p:nvPr/>
        </p:nvCxnSpPr>
        <p:spPr>
          <a:xfrm>
            <a:off x="11909702" y="16669732"/>
            <a:ext cx="228600" cy="15039498"/>
          </a:xfrm>
          <a:prstGeom prst="line">
            <a:avLst/>
          </a:prstGeom>
          <a:ln w="57150">
            <a:solidFill>
              <a:srgbClr val="FF00FF"/>
            </a:solidFill>
            <a:prstDash val="sysDot"/>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0576018" y="6480544"/>
            <a:ext cx="18285982" cy="1015663"/>
          </a:xfrm>
          <a:prstGeom prst="rect">
            <a:avLst/>
          </a:prstGeom>
          <a:gradFill flip="none" rotWithShape="1">
            <a:gsLst>
              <a:gs pos="100000">
                <a:srgbClr val="8000FF"/>
              </a:gs>
              <a:gs pos="0">
                <a:schemeClr val="accent5">
                  <a:lumMod val="75000"/>
                </a:schemeClr>
              </a:gs>
            </a:gsLst>
            <a:lin ang="0" scaled="1"/>
            <a:tileRect/>
          </a:gradFill>
        </p:spPr>
        <p:txBody>
          <a:bodyPr wrap="square" rtlCol="0">
            <a:spAutoFit/>
          </a:bodyPr>
          <a:lstStyle>
            <a:defPPr>
              <a:defRPr kern="1200" smtId="4294967295"/>
            </a:defPPr>
          </a:lstStyle>
          <a:p>
            <a:r>
              <a:rPr lang="en-US" sz="3000" b="1" dirty="0">
                <a:solidFill>
                  <a:schemeClr val="bg1"/>
                </a:solidFill>
                <a:cs typeface="Arial" pitchFamily="34" charset="0"/>
              </a:rPr>
              <a:t>[Run 1]:  X2K GA Results Using GEO Kinase Perturbation Data for Benchmarking</a:t>
            </a:r>
          </a:p>
          <a:p>
            <a:endParaRPr lang="en-US" sz="3000" b="1" dirty="0">
              <a:solidFill>
                <a:schemeClr val="bg1"/>
              </a:solidFill>
              <a:cs typeface="Arial" pitchFamily="34" charset="0"/>
            </a:endParaRPr>
          </a:p>
        </p:txBody>
      </p:sp>
      <p:sp>
        <p:nvSpPr>
          <p:cNvPr id="56" name="TextBox 55">
            <a:extLst>
              <a:ext uri="{FF2B5EF4-FFF2-40B4-BE49-F238E27FC236}">
                <a16:creationId xmlns:a16="http://schemas.microsoft.com/office/drawing/2014/main" id="{4A440825-C8FC-9E41-ACC2-4ECCE7B840E2}"/>
              </a:ext>
            </a:extLst>
          </p:cNvPr>
          <p:cNvSpPr txBox="1"/>
          <p:nvPr/>
        </p:nvSpPr>
        <p:spPr>
          <a:xfrm>
            <a:off x="33756600" y="13542338"/>
            <a:ext cx="5105400" cy="5093702"/>
          </a:xfrm>
          <a:prstGeom prst="rect">
            <a:avLst/>
          </a:prstGeom>
          <a:noFill/>
          <a:ln>
            <a:solidFill>
              <a:srgbClr val="8000FF"/>
            </a:solidFill>
          </a:ln>
        </p:spPr>
        <p:txBody>
          <a:bodyPr wrap="square" rtlCol="0">
            <a:spAutoFit/>
          </a:bodyPr>
          <a:lstStyle>
            <a:defPPr>
              <a:defRPr kern="1200" smtId="4294967295"/>
            </a:defPPr>
          </a:lstStyle>
          <a:p>
            <a:r>
              <a:rPr lang="en-US" sz="2500" b="1" dirty="0">
                <a:solidFill>
                  <a:schemeClr val="bg1"/>
                </a:solidFill>
                <a:cs typeface="Arial" pitchFamily="34" charset="0"/>
              </a:rPr>
              <a:t>Main Results:   </a:t>
            </a:r>
          </a:p>
          <a:p>
            <a:pPr marL="342900" indent="-342900">
              <a:buFont typeface="Arial" panose="020B0604020202020204" pitchFamily="34" charset="0"/>
              <a:buChar char="•"/>
            </a:pPr>
            <a:r>
              <a:rPr lang="en-US" sz="2500" dirty="0">
                <a:solidFill>
                  <a:schemeClr val="bg1"/>
                </a:solidFill>
                <a:cs typeface="Arial" pitchFamily="34" charset="0"/>
              </a:rPr>
              <a:t>Stabilized after ~8 generations  </a:t>
            </a:r>
          </a:p>
          <a:p>
            <a:pPr marL="342900" indent="-342900">
              <a:buFont typeface="Arial" panose="020B0604020202020204" pitchFamily="34" charset="0"/>
              <a:buChar char="•"/>
            </a:pPr>
            <a:r>
              <a:rPr lang="en-US" sz="2500" dirty="0">
                <a:solidFill>
                  <a:schemeClr val="bg1"/>
                </a:solidFill>
                <a:cs typeface="Arial" pitchFamily="34" charset="0"/>
              </a:rPr>
              <a:t>Average fitness stabilized at ~26%  </a:t>
            </a:r>
          </a:p>
          <a:p>
            <a:pPr marL="342900" indent="-342900">
              <a:buFont typeface="Arial" panose="020B0604020202020204" pitchFamily="34" charset="0"/>
              <a:buChar char="•"/>
            </a:pPr>
            <a:r>
              <a:rPr lang="en-US" sz="2500" dirty="0">
                <a:solidFill>
                  <a:schemeClr val="bg1"/>
                </a:solidFill>
                <a:cs typeface="Arial" pitchFamily="34" charset="0"/>
              </a:rPr>
              <a:t>Peak fitness = ~28% of kinases recovered  </a:t>
            </a:r>
          </a:p>
          <a:p>
            <a:pPr marL="342900" indent="-342900">
              <a:buFont typeface="Arial" panose="020B0604020202020204" pitchFamily="34" charset="0"/>
              <a:buChar char="•"/>
            </a:pPr>
            <a:r>
              <a:rPr lang="en-US" sz="2500" dirty="0">
                <a:solidFill>
                  <a:schemeClr val="bg1"/>
                </a:solidFill>
                <a:cs typeface="Arial" pitchFamily="34" charset="0"/>
              </a:rPr>
              <a:t>Average PPI size = 2,353 proteins  </a:t>
            </a:r>
          </a:p>
          <a:p>
            <a:pPr marL="342900" indent="-342900">
              <a:buFont typeface="Arial" panose="020B0604020202020204" pitchFamily="34" charset="0"/>
              <a:buChar char="•"/>
            </a:pPr>
            <a:r>
              <a:rPr lang="en-US" sz="2500" dirty="0">
                <a:solidFill>
                  <a:schemeClr val="bg1"/>
                </a:solidFill>
                <a:cs typeface="Arial" pitchFamily="34" charset="0"/>
              </a:rPr>
              <a:t>All parameters had a significant impact on fitness (p&lt;0.0001). </a:t>
            </a:r>
          </a:p>
          <a:p>
            <a:pPr marL="342900" indent="-342900">
              <a:buFont typeface="Arial" panose="020B0604020202020204" pitchFamily="34" charset="0"/>
              <a:buChar char="•"/>
            </a:pPr>
            <a:r>
              <a:rPr lang="en-US" sz="2500" dirty="0">
                <a:solidFill>
                  <a:schemeClr val="bg1"/>
                </a:solidFill>
                <a:cs typeface="Arial" pitchFamily="34" charset="0"/>
              </a:rPr>
              <a:t>While there were similar patterns of increasing peak fitness over generations, the Training and Test data did differ significantly on this run (p&lt;0.001). </a:t>
            </a:r>
          </a:p>
        </p:txBody>
      </p:sp>
      <p:sp>
        <p:nvSpPr>
          <p:cNvPr id="100" name="TextBox 99"/>
          <p:cNvSpPr txBox="1"/>
          <p:nvPr/>
        </p:nvSpPr>
        <p:spPr>
          <a:xfrm>
            <a:off x="20576018" y="19126200"/>
            <a:ext cx="18285982" cy="938719"/>
          </a:xfrm>
          <a:prstGeom prst="rect">
            <a:avLst/>
          </a:prstGeom>
          <a:gradFill flip="none" rotWithShape="1">
            <a:gsLst>
              <a:gs pos="100000">
                <a:srgbClr val="8000FF"/>
              </a:gs>
              <a:gs pos="0">
                <a:srgbClr val="FF00FF"/>
              </a:gs>
            </a:gsLst>
            <a:lin ang="0" scaled="1"/>
            <a:tileRect/>
          </a:gradFill>
        </p:spPr>
        <p:txBody>
          <a:bodyPr wrap="square" rtlCol="0">
            <a:spAutoFit/>
          </a:bodyPr>
          <a:lstStyle>
            <a:defPPr>
              <a:defRPr kern="1200" smtId="4294967295"/>
            </a:defPPr>
          </a:lstStyle>
          <a:p>
            <a:r>
              <a:rPr lang="en-US" sz="3000" b="1" dirty="0">
                <a:solidFill>
                  <a:schemeClr val="bg1"/>
                </a:solidFill>
                <a:cs typeface="Arial" pitchFamily="34" charset="0"/>
              </a:rPr>
              <a:t>[Run 2]:  X2K GA Results Using LINCS L1000 Drug Perturbation Data + Drug Repurposing Hub</a:t>
            </a:r>
          </a:p>
          <a:p>
            <a:endParaRPr lang="en-US" sz="2500" dirty="0">
              <a:solidFill>
                <a:schemeClr val="bg1"/>
              </a:solidFill>
              <a:cs typeface="Arial" pitchFamily="34" charset="0"/>
            </a:endParaRPr>
          </a:p>
        </p:txBody>
      </p:sp>
      <p:sp>
        <p:nvSpPr>
          <p:cNvPr id="98" name="TextBox 97">
            <a:extLst>
              <a:ext uri="{FF2B5EF4-FFF2-40B4-BE49-F238E27FC236}">
                <a16:creationId xmlns:a16="http://schemas.microsoft.com/office/drawing/2014/main" id="{603BBB64-5FEB-D842-B702-C5883E25FBAF}"/>
              </a:ext>
            </a:extLst>
          </p:cNvPr>
          <p:cNvSpPr txBox="1"/>
          <p:nvPr/>
        </p:nvSpPr>
        <p:spPr>
          <a:xfrm>
            <a:off x="6858000" y="14681724"/>
            <a:ext cx="9493387" cy="400110"/>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1</a:t>
            </a:r>
            <a:r>
              <a:rPr lang="en-US" sz="2000" dirty="0">
                <a:solidFill>
                  <a:schemeClr val="bg1"/>
                </a:solidFill>
                <a:cs typeface="Arial" pitchFamily="34" charset="0"/>
              </a:rPr>
              <a:t>. The X2K Web landing page and an example of its output.</a:t>
            </a:r>
          </a:p>
        </p:txBody>
      </p:sp>
      <p:pic>
        <p:nvPicPr>
          <p:cNvPr id="67" name="Picture 66">
            <a:extLst>
              <a:ext uri="{FF2B5EF4-FFF2-40B4-BE49-F238E27FC236}">
                <a16:creationId xmlns:a16="http://schemas.microsoft.com/office/drawing/2014/main" id="{6EABAFD1-6AF2-9645-B966-DDADD94997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7800" y="10668000"/>
            <a:ext cx="7667932" cy="3878225"/>
          </a:xfrm>
          <a:prstGeom prst="rect">
            <a:avLst/>
          </a:prstGeom>
        </p:spPr>
      </p:pic>
      <p:sp>
        <p:nvSpPr>
          <p:cNvPr id="68" name="Right Arrow 67">
            <a:extLst>
              <a:ext uri="{FF2B5EF4-FFF2-40B4-BE49-F238E27FC236}">
                <a16:creationId xmlns:a16="http://schemas.microsoft.com/office/drawing/2014/main" id="{44FBD411-C6F2-A44F-9396-71F818761FB3}"/>
              </a:ext>
            </a:extLst>
          </p:cNvPr>
          <p:cNvSpPr/>
          <p:nvPr/>
        </p:nvSpPr>
        <p:spPr>
          <a:xfrm>
            <a:off x="9299828" y="11886314"/>
            <a:ext cx="1639217" cy="1260524"/>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9C2F6DCA-592A-B448-9445-D6D084917C86}"/>
              </a:ext>
            </a:extLst>
          </p:cNvPr>
          <p:cNvSpPr/>
          <p:nvPr/>
        </p:nvSpPr>
        <p:spPr>
          <a:xfrm>
            <a:off x="2351622" y="12108567"/>
            <a:ext cx="3366806" cy="2102174"/>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AC764E4A-AB0F-8B46-9242-C6DEFA46B7F0}"/>
              </a:ext>
            </a:extLst>
          </p:cNvPr>
          <p:cNvSpPr txBox="1"/>
          <p:nvPr/>
        </p:nvSpPr>
        <p:spPr>
          <a:xfrm>
            <a:off x="1471528" y="12446506"/>
            <a:ext cx="917473" cy="1631216"/>
          </a:xfrm>
          <a:prstGeom prst="rect">
            <a:avLst/>
          </a:prstGeom>
          <a:noFill/>
        </p:spPr>
        <p:txBody>
          <a:bodyPr wrap="square" rtlCol="0">
            <a:spAutoFit/>
          </a:bodyPr>
          <a:lstStyle/>
          <a:p>
            <a:pPr algn="ctr"/>
            <a:r>
              <a:rPr lang="en-US" sz="2000" dirty="0">
                <a:solidFill>
                  <a:srgbClr val="FF00FF"/>
                </a:solidFill>
              </a:rPr>
              <a:t>Users submit gene lists here  </a:t>
            </a:r>
          </a:p>
        </p:txBody>
      </p:sp>
      <p:sp>
        <p:nvSpPr>
          <p:cNvPr id="63" name="TextBox 62"/>
          <p:cNvSpPr txBox="1"/>
          <p:nvPr/>
        </p:nvSpPr>
        <p:spPr>
          <a:xfrm>
            <a:off x="1139572" y="30500091"/>
            <a:ext cx="10770130" cy="1323439"/>
          </a:xfrm>
          <a:prstGeom prst="rect">
            <a:avLst/>
          </a:prstGeom>
          <a:noFill/>
        </p:spPr>
        <p:txBody>
          <a:bodyPr wrap="square" rtlCol="0">
            <a:spAutoFit/>
          </a:bodyPr>
          <a:lstStyle>
            <a:defPPr>
              <a:defRPr kern="1200" smtId="4294967295"/>
            </a:defPPr>
          </a:lstStyle>
          <a:p>
            <a:pPr algn="r"/>
            <a:r>
              <a:rPr lang="en-US" sz="2000" b="1" dirty="0">
                <a:solidFill>
                  <a:schemeClr val="bg1"/>
                </a:solidFill>
                <a:cs typeface="Arial" pitchFamily="34" charset="0"/>
              </a:rPr>
              <a:t>Fig 2. </a:t>
            </a:r>
            <a:r>
              <a:rPr lang="en-US" sz="2000" dirty="0">
                <a:solidFill>
                  <a:schemeClr val="bg1"/>
                </a:solidFill>
                <a:cs typeface="Arial" pitchFamily="34" charset="0"/>
              </a:rPr>
              <a:t>Illustration of the X2K pipeline with the modifiable parameters for each respective step, along with several example options, and the total number of options. The gene sets are first entered by the user, which then goes through three stages of the X2K pipeline (TF-enrichment, PPI network construction, and Kinase enrichment) to produce a list of predicted kinases.</a:t>
            </a:r>
          </a:p>
        </p:txBody>
      </p:sp>
      <p:pic>
        <p:nvPicPr>
          <p:cNvPr id="23" name="Picture 22">
            <a:extLst>
              <a:ext uri="{FF2B5EF4-FFF2-40B4-BE49-F238E27FC236}">
                <a16:creationId xmlns:a16="http://schemas.microsoft.com/office/drawing/2014/main" id="{2C946067-1A44-9148-B569-A7667BD7B8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65037" y="25256012"/>
            <a:ext cx="6083300" cy="6438900"/>
          </a:xfrm>
          <a:prstGeom prst="rect">
            <a:avLst/>
          </a:prstGeom>
        </p:spPr>
      </p:pic>
      <p:sp>
        <p:nvSpPr>
          <p:cNvPr id="81" name="TextBox 80">
            <a:extLst>
              <a:ext uri="{FF2B5EF4-FFF2-40B4-BE49-F238E27FC236}">
                <a16:creationId xmlns:a16="http://schemas.microsoft.com/office/drawing/2014/main" id="{03DB8B80-4F02-6344-A8F2-C633429D94CE}"/>
              </a:ext>
            </a:extLst>
          </p:cNvPr>
          <p:cNvSpPr txBox="1"/>
          <p:nvPr/>
        </p:nvSpPr>
        <p:spPr>
          <a:xfrm>
            <a:off x="30955090" y="15842836"/>
            <a:ext cx="2877710" cy="3170099"/>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4.</a:t>
            </a:r>
            <a:r>
              <a:rPr lang="en-US" sz="2000" dirty="0">
                <a:solidFill>
                  <a:schemeClr val="bg1"/>
                </a:solidFill>
                <a:cs typeface="Arial" pitchFamily="34" charset="0"/>
              </a:rPr>
              <a:t> Parameter evolution over generations in GA optimization (A). Overfitting test results between training data and test data using average fitness across </a:t>
            </a:r>
          </a:p>
          <a:p>
            <a:r>
              <a:rPr lang="en-US" sz="2000" dirty="0">
                <a:solidFill>
                  <a:schemeClr val="bg1"/>
                </a:solidFill>
                <a:cs typeface="Arial" pitchFamily="34" charset="0"/>
              </a:rPr>
              <a:t>the entire population (B) and peak fitness (C).</a:t>
            </a:r>
          </a:p>
        </p:txBody>
      </p:sp>
      <p:sp>
        <p:nvSpPr>
          <p:cNvPr id="90" name="TextBox 89">
            <a:extLst>
              <a:ext uri="{FF2B5EF4-FFF2-40B4-BE49-F238E27FC236}">
                <a16:creationId xmlns:a16="http://schemas.microsoft.com/office/drawing/2014/main" id="{6484D52B-50C2-3946-9E76-8E67A66D9191}"/>
              </a:ext>
            </a:extLst>
          </p:cNvPr>
          <p:cNvSpPr txBox="1"/>
          <p:nvPr/>
        </p:nvSpPr>
        <p:spPr>
          <a:xfrm>
            <a:off x="31278542" y="12427376"/>
            <a:ext cx="6909786" cy="707886"/>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Table 1.</a:t>
            </a:r>
            <a:r>
              <a:rPr lang="en-US" sz="2000" dirty="0">
                <a:solidFill>
                  <a:schemeClr val="bg1"/>
                </a:solidFill>
                <a:cs typeface="Arial" pitchFamily="34" charset="0"/>
              </a:rPr>
              <a:t> Results of a series of one-way ANOVAs statistically testing the relationship between fitness and each parameter.</a:t>
            </a:r>
          </a:p>
        </p:txBody>
      </p:sp>
      <p:sp>
        <p:nvSpPr>
          <p:cNvPr id="91" name="TextBox 90">
            <a:extLst>
              <a:ext uri="{FF2B5EF4-FFF2-40B4-BE49-F238E27FC236}">
                <a16:creationId xmlns:a16="http://schemas.microsoft.com/office/drawing/2014/main" id="{51B42B5C-734B-074A-B989-5F6FF34BE4C7}"/>
              </a:ext>
            </a:extLst>
          </p:cNvPr>
          <p:cNvSpPr txBox="1"/>
          <p:nvPr/>
        </p:nvSpPr>
        <p:spPr>
          <a:xfrm>
            <a:off x="40001615" y="17866599"/>
            <a:ext cx="7775783" cy="707886"/>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6.</a:t>
            </a:r>
            <a:r>
              <a:rPr lang="en-US" sz="2000" dirty="0">
                <a:solidFill>
                  <a:schemeClr val="bg1"/>
                </a:solidFill>
                <a:cs typeface="Arial" pitchFamily="34" charset="0"/>
              </a:rPr>
              <a:t> Consensus optimal parameter combinations as determined by the overlap of both GA runs.</a:t>
            </a:r>
          </a:p>
        </p:txBody>
      </p:sp>
      <p:sp>
        <p:nvSpPr>
          <p:cNvPr id="105" name="TextBox 104">
            <a:extLst>
              <a:ext uri="{FF2B5EF4-FFF2-40B4-BE49-F238E27FC236}">
                <a16:creationId xmlns:a16="http://schemas.microsoft.com/office/drawing/2014/main" id="{2509E33E-A8DE-2847-B7C6-A93473B718E6}"/>
              </a:ext>
            </a:extLst>
          </p:cNvPr>
          <p:cNvSpPr txBox="1"/>
          <p:nvPr/>
        </p:nvSpPr>
        <p:spPr>
          <a:xfrm>
            <a:off x="33375600" y="26441400"/>
            <a:ext cx="5442620" cy="5478423"/>
          </a:xfrm>
          <a:prstGeom prst="rect">
            <a:avLst/>
          </a:prstGeom>
          <a:noFill/>
          <a:ln>
            <a:solidFill>
              <a:srgbClr val="8000FF"/>
            </a:solidFill>
          </a:ln>
        </p:spPr>
        <p:txBody>
          <a:bodyPr wrap="square" rtlCol="0">
            <a:spAutoFit/>
          </a:bodyPr>
          <a:lstStyle>
            <a:defPPr>
              <a:defRPr kern="1200" smtId="4294967295"/>
            </a:defPPr>
          </a:lstStyle>
          <a:p>
            <a:r>
              <a:rPr lang="en-US" sz="2500" b="1" dirty="0">
                <a:solidFill>
                  <a:schemeClr val="bg1"/>
                </a:solidFill>
                <a:cs typeface="Arial" pitchFamily="34" charset="0"/>
              </a:rPr>
              <a:t>Main Results:   </a:t>
            </a:r>
          </a:p>
          <a:p>
            <a:pPr marL="342900" indent="-342900">
              <a:buFont typeface="Arial" panose="020B0604020202020204" pitchFamily="34" charset="0"/>
              <a:buChar char="•"/>
            </a:pPr>
            <a:r>
              <a:rPr lang="en-US" sz="2500" dirty="0">
                <a:solidFill>
                  <a:schemeClr val="bg1"/>
                </a:solidFill>
                <a:cs typeface="Arial" pitchFamily="34" charset="0"/>
              </a:rPr>
              <a:t>Stabilized after ~6 generations  </a:t>
            </a:r>
          </a:p>
          <a:p>
            <a:pPr marL="342900" indent="-342900">
              <a:buFont typeface="Arial" panose="020B0604020202020204" pitchFamily="34" charset="0"/>
              <a:buChar char="•"/>
            </a:pPr>
            <a:r>
              <a:rPr lang="en-US" sz="2500" dirty="0">
                <a:solidFill>
                  <a:schemeClr val="bg1"/>
                </a:solidFill>
                <a:cs typeface="Arial" pitchFamily="34" charset="0"/>
              </a:rPr>
              <a:t>Average fitness stabilized at ~18%  </a:t>
            </a:r>
          </a:p>
          <a:p>
            <a:pPr marL="342900" indent="-342900">
              <a:buFont typeface="Arial" panose="020B0604020202020204" pitchFamily="34" charset="0"/>
              <a:buChar char="•"/>
            </a:pPr>
            <a:r>
              <a:rPr lang="en-US" sz="2500" dirty="0">
                <a:solidFill>
                  <a:schemeClr val="bg1"/>
                </a:solidFill>
                <a:cs typeface="Arial" pitchFamily="34" charset="0"/>
              </a:rPr>
              <a:t>Peak fitness = ~20% of kinases recovered  </a:t>
            </a:r>
          </a:p>
          <a:p>
            <a:pPr marL="342900" indent="-342900">
              <a:buFont typeface="Arial" panose="020B0604020202020204" pitchFamily="34" charset="0"/>
              <a:buChar char="•"/>
            </a:pPr>
            <a:r>
              <a:rPr lang="en-US" sz="2500" dirty="0">
                <a:solidFill>
                  <a:schemeClr val="bg1"/>
                </a:solidFill>
                <a:cs typeface="Arial" pitchFamily="34" charset="0"/>
              </a:rPr>
              <a:t>Average PPI size = 2,767 proteins  </a:t>
            </a:r>
          </a:p>
          <a:p>
            <a:pPr marL="342900" indent="-342900">
              <a:buFont typeface="Arial" panose="020B0604020202020204" pitchFamily="34" charset="0"/>
              <a:buChar char="•"/>
            </a:pPr>
            <a:r>
              <a:rPr lang="en-US" sz="2500" dirty="0">
                <a:solidFill>
                  <a:schemeClr val="bg1"/>
                </a:solidFill>
                <a:cs typeface="Arial" pitchFamily="34" charset="0"/>
              </a:rPr>
              <a:t>All parameters had a significant impact on fitness (p&lt;0.0001).</a:t>
            </a:r>
          </a:p>
          <a:p>
            <a:pPr marL="342900" indent="-342900">
              <a:buFont typeface="Arial" panose="020B0604020202020204" pitchFamily="34" charset="0"/>
              <a:buChar char="•"/>
            </a:pPr>
            <a:r>
              <a:rPr lang="en-US" sz="2500" dirty="0">
                <a:solidFill>
                  <a:schemeClr val="bg1"/>
                </a:solidFill>
                <a:cs typeface="Arial" pitchFamily="34" charset="0"/>
              </a:rPr>
              <a:t>While there were similar patterns of increasing fitness over generations, the Training and Test data did differ significantly on this run (p&lt;0.001) with the test data stabilizing at about 17% kinase recovery rate. </a:t>
            </a:r>
          </a:p>
        </p:txBody>
      </p:sp>
      <p:sp>
        <p:nvSpPr>
          <p:cNvPr id="106" name="TextBox 105">
            <a:extLst>
              <a:ext uri="{FF2B5EF4-FFF2-40B4-BE49-F238E27FC236}">
                <a16:creationId xmlns:a16="http://schemas.microsoft.com/office/drawing/2014/main" id="{9FB9D60B-269E-B649-8746-AF3B5FD20B96}"/>
              </a:ext>
            </a:extLst>
          </p:cNvPr>
          <p:cNvSpPr txBox="1"/>
          <p:nvPr/>
        </p:nvSpPr>
        <p:spPr>
          <a:xfrm>
            <a:off x="31072600" y="28064888"/>
            <a:ext cx="2303000" cy="3785652"/>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5.</a:t>
            </a:r>
            <a:r>
              <a:rPr lang="en-US" sz="2000" dirty="0">
                <a:solidFill>
                  <a:schemeClr val="bg1"/>
                </a:solidFill>
                <a:cs typeface="Arial" pitchFamily="34" charset="0"/>
              </a:rPr>
              <a:t> Parameter evolution over generations in GA optimization (A). Overfitting test results between training data and test data using average fitness across the entire population (B) and peak fitness (C).</a:t>
            </a:r>
          </a:p>
        </p:txBody>
      </p:sp>
      <p:sp>
        <p:nvSpPr>
          <p:cNvPr id="107" name="TextBox 106">
            <a:extLst>
              <a:ext uri="{FF2B5EF4-FFF2-40B4-BE49-F238E27FC236}">
                <a16:creationId xmlns:a16="http://schemas.microsoft.com/office/drawing/2014/main" id="{EB707057-9C61-104A-9DF1-0E71951B4B6A}"/>
              </a:ext>
            </a:extLst>
          </p:cNvPr>
          <p:cNvSpPr txBox="1"/>
          <p:nvPr/>
        </p:nvSpPr>
        <p:spPr>
          <a:xfrm>
            <a:off x="31537140" y="25690870"/>
            <a:ext cx="7396193" cy="707886"/>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Table 2.</a:t>
            </a:r>
            <a:r>
              <a:rPr lang="en-US" sz="2000" dirty="0">
                <a:solidFill>
                  <a:schemeClr val="bg1"/>
                </a:solidFill>
                <a:cs typeface="Arial" pitchFamily="34" charset="0"/>
              </a:rPr>
              <a:t> Results of a series of one-way ANOVAs statistically testing the relationship between fitness and each parameter.</a:t>
            </a:r>
          </a:p>
        </p:txBody>
      </p:sp>
      <p:pic>
        <p:nvPicPr>
          <p:cNvPr id="59" name="Picture 58">
            <a:extLst>
              <a:ext uri="{FF2B5EF4-FFF2-40B4-BE49-F238E27FC236}">
                <a16:creationId xmlns:a16="http://schemas.microsoft.com/office/drawing/2014/main" id="{3222FA98-8E60-8A4F-BB41-60800A64A9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4645" y="24485379"/>
            <a:ext cx="10753014" cy="6016156"/>
          </a:xfrm>
          <a:prstGeom prst="rect">
            <a:avLst/>
          </a:prstGeom>
        </p:spPr>
      </p:pic>
      <p:pic>
        <p:nvPicPr>
          <p:cNvPr id="8" name="Picture 7">
            <a:extLst>
              <a:ext uri="{FF2B5EF4-FFF2-40B4-BE49-F238E27FC236}">
                <a16:creationId xmlns:a16="http://schemas.microsoft.com/office/drawing/2014/main" id="{650CB227-7D3E-674D-98CF-CCB386D514AC}"/>
              </a:ext>
            </a:extLst>
          </p:cNvPr>
          <p:cNvPicPr>
            <a:picLocks noChangeAspect="1"/>
          </p:cNvPicPr>
          <p:nvPr/>
        </p:nvPicPr>
        <p:blipFill rotWithShape="1">
          <a:blip r:embed="rId9">
            <a:extLst>
              <a:ext uri="{28A0092B-C50C-407E-A947-70E740481C1C}">
                <a14:useLocalDpi xmlns:a14="http://schemas.microsoft.com/office/drawing/2010/main" val="0"/>
              </a:ext>
            </a:extLst>
          </a:blip>
          <a:srcRect l="6037" t="7647" r="4638" b="8354"/>
          <a:stretch/>
        </p:blipFill>
        <p:spPr>
          <a:xfrm>
            <a:off x="20421600" y="7551334"/>
            <a:ext cx="10695291" cy="8046078"/>
          </a:xfrm>
          <a:prstGeom prst="rect">
            <a:avLst/>
          </a:prstGeom>
        </p:spPr>
      </p:pic>
      <p:pic>
        <p:nvPicPr>
          <p:cNvPr id="11" name="Picture 10">
            <a:extLst>
              <a:ext uri="{FF2B5EF4-FFF2-40B4-BE49-F238E27FC236}">
                <a16:creationId xmlns:a16="http://schemas.microsoft.com/office/drawing/2014/main" id="{8216610C-7CA5-544A-AA10-8B9B17F21029}"/>
              </a:ext>
            </a:extLst>
          </p:cNvPr>
          <p:cNvPicPr>
            <a:picLocks noChangeAspect="1"/>
          </p:cNvPicPr>
          <p:nvPr/>
        </p:nvPicPr>
        <p:blipFill rotWithShape="1">
          <a:blip r:embed="rId10">
            <a:extLst>
              <a:ext uri="{28A0092B-C50C-407E-A947-70E740481C1C}">
                <a14:useLocalDpi xmlns:a14="http://schemas.microsoft.com/office/drawing/2010/main" val="0"/>
              </a:ext>
            </a:extLst>
          </a:blip>
          <a:srcRect l="6982" t="7603" b="9122"/>
          <a:stretch/>
        </p:blipFill>
        <p:spPr>
          <a:xfrm>
            <a:off x="20392136" y="20080458"/>
            <a:ext cx="11044259" cy="7909892"/>
          </a:xfrm>
          <a:prstGeom prst="rect">
            <a:avLst/>
          </a:prstGeom>
        </p:spPr>
      </p:pic>
      <p:pic>
        <p:nvPicPr>
          <p:cNvPr id="17" name="Picture 16">
            <a:extLst>
              <a:ext uri="{FF2B5EF4-FFF2-40B4-BE49-F238E27FC236}">
                <a16:creationId xmlns:a16="http://schemas.microsoft.com/office/drawing/2014/main" id="{1B757EA5-7DD8-394C-B73C-25296D6014D3}"/>
              </a:ext>
            </a:extLst>
          </p:cNvPr>
          <p:cNvPicPr>
            <a:picLocks noChangeAspect="1"/>
          </p:cNvPicPr>
          <p:nvPr/>
        </p:nvPicPr>
        <p:blipFill rotWithShape="1">
          <a:blip r:embed="rId11">
            <a:extLst>
              <a:ext uri="{28A0092B-C50C-407E-A947-70E740481C1C}">
                <a14:useLocalDpi xmlns:a14="http://schemas.microsoft.com/office/drawing/2010/main" val="0"/>
              </a:ext>
            </a:extLst>
          </a:blip>
          <a:srcRect r="6484"/>
          <a:stretch/>
        </p:blipFill>
        <p:spPr>
          <a:xfrm>
            <a:off x="25747282" y="27972370"/>
            <a:ext cx="5227768" cy="3726830"/>
          </a:xfrm>
          <a:prstGeom prst="rect">
            <a:avLst/>
          </a:prstGeom>
        </p:spPr>
      </p:pic>
      <p:pic>
        <p:nvPicPr>
          <p:cNvPr id="72" name="Picture 71">
            <a:extLst>
              <a:ext uri="{FF2B5EF4-FFF2-40B4-BE49-F238E27FC236}">
                <a16:creationId xmlns:a16="http://schemas.microsoft.com/office/drawing/2014/main" id="{EF4BFECD-B04C-734F-AF99-0839960232AA}"/>
              </a:ext>
            </a:extLst>
          </p:cNvPr>
          <p:cNvPicPr>
            <a:picLocks noChangeAspect="1"/>
          </p:cNvPicPr>
          <p:nvPr/>
        </p:nvPicPr>
        <p:blipFill rotWithShape="1">
          <a:blip r:embed="rId12">
            <a:extLst>
              <a:ext uri="{28A0092B-C50C-407E-A947-70E740481C1C}">
                <a14:useLocalDpi xmlns:a14="http://schemas.microsoft.com/office/drawing/2010/main" val="0"/>
              </a:ext>
            </a:extLst>
          </a:blip>
          <a:srcRect r="6816"/>
          <a:stretch/>
        </p:blipFill>
        <p:spPr>
          <a:xfrm>
            <a:off x="20601304" y="27972370"/>
            <a:ext cx="5209246" cy="3726830"/>
          </a:xfrm>
          <a:prstGeom prst="rect">
            <a:avLst/>
          </a:prstGeom>
        </p:spPr>
      </p:pic>
      <p:sp>
        <p:nvSpPr>
          <p:cNvPr id="20" name="TextBox 19">
            <a:extLst>
              <a:ext uri="{FF2B5EF4-FFF2-40B4-BE49-F238E27FC236}">
                <a16:creationId xmlns:a16="http://schemas.microsoft.com/office/drawing/2014/main" id="{0D482F81-F288-7743-962B-A58453978F71}"/>
              </a:ext>
            </a:extLst>
          </p:cNvPr>
          <p:cNvSpPr txBox="1"/>
          <p:nvPr/>
        </p:nvSpPr>
        <p:spPr>
          <a:xfrm>
            <a:off x="12071665" y="23917796"/>
            <a:ext cx="4386720" cy="4324261"/>
          </a:xfrm>
          <a:prstGeom prst="rect">
            <a:avLst/>
          </a:prstGeom>
          <a:noFill/>
        </p:spPr>
        <p:txBody>
          <a:bodyPr wrap="square" rtlCol="0">
            <a:spAutoFit/>
          </a:bodyPr>
          <a:lstStyle/>
          <a:p>
            <a:r>
              <a:rPr lang="en-US" sz="2500" dirty="0">
                <a:solidFill>
                  <a:schemeClr val="bg1"/>
                </a:solidFill>
                <a:cs typeface="Arial" pitchFamily="34" charset="0"/>
              </a:rPr>
              <a:t>Fitness scores of each parameter combination are defined as the % of experiments in which the known perturbed kinase was recovered. For the LINCS L1000 data, each experiment’s score was divided by the number of kinase targets a given drug was associated with to avoid inflating fitness due to multiple targets</a:t>
            </a:r>
            <a:endParaRPr lang="en-US" sz="2500" dirty="0"/>
          </a:p>
        </p:txBody>
      </p:sp>
      <p:pic>
        <p:nvPicPr>
          <p:cNvPr id="22" name="Picture 21">
            <a:extLst>
              <a:ext uri="{FF2B5EF4-FFF2-40B4-BE49-F238E27FC236}">
                <a16:creationId xmlns:a16="http://schemas.microsoft.com/office/drawing/2014/main" id="{63721ACC-EBC2-0F48-9188-729B8DE24FF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537140" y="20115644"/>
            <a:ext cx="6943860" cy="5591455"/>
          </a:xfrm>
          <a:prstGeom prst="rect">
            <a:avLst/>
          </a:prstGeom>
        </p:spPr>
      </p:pic>
      <p:pic>
        <p:nvPicPr>
          <p:cNvPr id="25" name="Picture 24">
            <a:extLst>
              <a:ext uri="{FF2B5EF4-FFF2-40B4-BE49-F238E27FC236}">
                <a16:creationId xmlns:a16="http://schemas.microsoft.com/office/drawing/2014/main" id="{1AA7AE3F-D316-A94C-90B9-C227BED2EDE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203900" y="7515894"/>
            <a:ext cx="7658100" cy="4902200"/>
          </a:xfrm>
          <a:prstGeom prst="rect">
            <a:avLst/>
          </a:prstGeom>
        </p:spPr>
      </p:pic>
      <p:pic>
        <p:nvPicPr>
          <p:cNvPr id="49" name="Picture 48">
            <a:extLst>
              <a:ext uri="{FF2B5EF4-FFF2-40B4-BE49-F238E27FC236}">
                <a16:creationId xmlns:a16="http://schemas.microsoft.com/office/drawing/2014/main" id="{5EDE65D8-9451-8D48-A817-7DC8089B8EF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603200" y="15546453"/>
            <a:ext cx="5151213" cy="3434142"/>
          </a:xfrm>
          <a:prstGeom prst="rect">
            <a:avLst/>
          </a:prstGeom>
        </p:spPr>
      </p:pic>
      <p:pic>
        <p:nvPicPr>
          <p:cNvPr id="52" name="Picture 51">
            <a:extLst>
              <a:ext uri="{FF2B5EF4-FFF2-40B4-BE49-F238E27FC236}">
                <a16:creationId xmlns:a16="http://schemas.microsoft.com/office/drawing/2014/main" id="{39E5D25F-78D3-C44A-BBC8-A8C8C0B6AF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451987" y="15546453"/>
            <a:ext cx="5151213" cy="3434142"/>
          </a:xfrm>
          <a:prstGeom prst="rect">
            <a:avLst/>
          </a:prstGeom>
        </p:spPr>
      </p:pic>
      <p:sp>
        <p:nvSpPr>
          <p:cNvPr id="87" name="TextBox 86">
            <a:extLst>
              <a:ext uri="{FF2B5EF4-FFF2-40B4-BE49-F238E27FC236}">
                <a16:creationId xmlns:a16="http://schemas.microsoft.com/office/drawing/2014/main" id="{E79E783A-5985-7347-982E-87553A46AAAD}"/>
              </a:ext>
            </a:extLst>
          </p:cNvPr>
          <p:cNvSpPr txBox="1"/>
          <p:nvPr/>
        </p:nvSpPr>
        <p:spPr>
          <a:xfrm>
            <a:off x="20447700" y="15708437"/>
            <a:ext cx="401072" cy="553998"/>
          </a:xfrm>
          <a:prstGeom prst="rect">
            <a:avLst/>
          </a:prstGeom>
          <a:noFill/>
        </p:spPr>
        <p:txBody>
          <a:bodyPr wrap="none" rtlCol="0">
            <a:spAutoFit/>
          </a:bodyPr>
          <a:lstStyle/>
          <a:p>
            <a:r>
              <a:rPr lang="en-US" sz="3000" b="1" dirty="0"/>
              <a:t>B</a:t>
            </a:r>
          </a:p>
        </p:txBody>
      </p:sp>
      <p:sp>
        <p:nvSpPr>
          <p:cNvPr id="88" name="TextBox 87">
            <a:extLst>
              <a:ext uri="{FF2B5EF4-FFF2-40B4-BE49-F238E27FC236}">
                <a16:creationId xmlns:a16="http://schemas.microsoft.com/office/drawing/2014/main" id="{CF240729-8BE3-614C-AAF5-DF16992BDC2E}"/>
              </a:ext>
            </a:extLst>
          </p:cNvPr>
          <p:cNvSpPr txBox="1"/>
          <p:nvPr/>
        </p:nvSpPr>
        <p:spPr>
          <a:xfrm>
            <a:off x="25240167" y="15708437"/>
            <a:ext cx="388248" cy="553998"/>
          </a:xfrm>
          <a:prstGeom prst="rect">
            <a:avLst/>
          </a:prstGeom>
          <a:noFill/>
        </p:spPr>
        <p:txBody>
          <a:bodyPr wrap="none" rtlCol="0">
            <a:spAutoFit/>
          </a:bodyPr>
          <a:lstStyle/>
          <a:p>
            <a:r>
              <a:rPr lang="en-US" sz="3000" b="1" dirty="0"/>
              <a:t>C</a:t>
            </a:r>
          </a:p>
        </p:txBody>
      </p:sp>
      <p:sp>
        <p:nvSpPr>
          <p:cNvPr id="51" name="TextBox 50">
            <a:extLst>
              <a:ext uri="{FF2B5EF4-FFF2-40B4-BE49-F238E27FC236}">
                <a16:creationId xmlns:a16="http://schemas.microsoft.com/office/drawing/2014/main" id="{083F980C-F4FC-C245-B991-3FF26BF89BBD}"/>
              </a:ext>
            </a:extLst>
          </p:cNvPr>
          <p:cNvSpPr txBox="1"/>
          <p:nvPr/>
        </p:nvSpPr>
        <p:spPr>
          <a:xfrm>
            <a:off x="20552702" y="7609472"/>
            <a:ext cx="417102" cy="553998"/>
          </a:xfrm>
          <a:prstGeom prst="rect">
            <a:avLst/>
          </a:prstGeom>
          <a:noFill/>
        </p:spPr>
        <p:txBody>
          <a:bodyPr wrap="none" rtlCol="0">
            <a:spAutoFit/>
          </a:bodyPr>
          <a:lstStyle/>
          <a:p>
            <a:r>
              <a:rPr lang="en-US" sz="3000" b="1" dirty="0"/>
              <a:t>A</a:t>
            </a:r>
          </a:p>
        </p:txBody>
      </p:sp>
      <p:pic>
        <p:nvPicPr>
          <p:cNvPr id="65" name="Picture 64">
            <a:extLst>
              <a:ext uri="{FF2B5EF4-FFF2-40B4-BE49-F238E27FC236}">
                <a16:creationId xmlns:a16="http://schemas.microsoft.com/office/drawing/2014/main" id="{85C4E5D4-92EC-2546-833C-E16AD287B42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9439915" y="14690387"/>
            <a:ext cx="8870885" cy="3159493"/>
          </a:xfrm>
          <a:prstGeom prst="rect">
            <a:avLst/>
          </a:prstGeom>
        </p:spPr>
      </p:pic>
      <p:sp>
        <p:nvSpPr>
          <p:cNvPr id="93" name="TextBox 92">
            <a:extLst>
              <a:ext uri="{FF2B5EF4-FFF2-40B4-BE49-F238E27FC236}">
                <a16:creationId xmlns:a16="http://schemas.microsoft.com/office/drawing/2014/main" id="{BBCF9218-6FD3-2747-AEAE-B5DE6DC0CBDA}"/>
              </a:ext>
            </a:extLst>
          </p:cNvPr>
          <p:cNvSpPr txBox="1"/>
          <p:nvPr/>
        </p:nvSpPr>
        <p:spPr>
          <a:xfrm>
            <a:off x="25672152" y="28078477"/>
            <a:ext cx="388248" cy="553998"/>
          </a:xfrm>
          <a:prstGeom prst="rect">
            <a:avLst/>
          </a:prstGeom>
          <a:noFill/>
        </p:spPr>
        <p:txBody>
          <a:bodyPr wrap="none" rtlCol="0">
            <a:spAutoFit/>
          </a:bodyPr>
          <a:lstStyle/>
          <a:p>
            <a:r>
              <a:rPr lang="en-US" sz="3000" b="1" dirty="0"/>
              <a:t>C</a:t>
            </a:r>
          </a:p>
        </p:txBody>
      </p:sp>
      <p:sp>
        <p:nvSpPr>
          <p:cNvPr id="94" name="TextBox 93">
            <a:extLst>
              <a:ext uri="{FF2B5EF4-FFF2-40B4-BE49-F238E27FC236}">
                <a16:creationId xmlns:a16="http://schemas.microsoft.com/office/drawing/2014/main" id="{EACE12BC-650D-A44A-A13C-2D03EE12755A}"/>
              </a:ext>
            </a:extLst>
          </p:cNvPr>
          <p:cNvSpPr txBox="1"/>
          <p:nvPr/>
        </p:nvSpPr>
        <p:spPr>
          <a:xfrm>
            <a:off x="20564655" y="20118223"/>
            <a:ext cx="417102" cy="553998"/>
          </a:xfrm>
          <a:prstGeom prst="rect">
            <a:avLst/>
          </a:prstGeom>
          <a:noFill/>
        </p:spPr>
        <p:txBody>
          <a:bodyPr wrap="none" rtlCol="0">
            <a:spAutoFit/>
          </a:bodyPr>
          <a:lstStyle/>
          <a:p>
            <a:r>
              <a:rPr lang="en-US" sz="3000" b="1" dirty="0"/>
              <a:t>A</a:t>
            </a:r>
          </a:p>
        </p:txBody>
      </p:sp>
      <p:sp>
        <p:nvSpPr>
          <p:cNvPr id="69" name="Rectangle 68">
            <a:extLst>
              <a:ext uri="{FF2B5EF4-FFF2-40B4-BE49-F238E27FC236}">
                <a16:creationId xmlns:a16="http://schemas.microsoft.com/office/drawing/2014/main" id="{ABA69634-96F0-2549-A1F5-30AFC1841E0A}"/>
              </a:ext>
            </a:extLst>
          </p:cNvPr>
          <p:cNvSpPr/>
          <p:nvPr/>
        </p:nvSpPr>
        <p:spPr>
          <a:xfrm>
            <a:off x="20401290" y="27968082"/>
            <a:ext cx="419746" cy="3421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34011DA9-8E9D-3747-9B97-7161F5A2BCCD}"/>
              </a:ext>
            </a:extLst>
          </p:cNvPr>
          <p:cNvSpPr txBox="1"/>
          <p:nvPr/>
        </p:nvSpPr>
        <p:spPr>
          <a:xfrm>
            <a:off x="20528605" y="28097202"/>
            <a:ext cx="401072" cy="553998"/>
          </a:xfrm>
          <a:prstGeom prst="rect">
            <a:avLst/>
          </a:prstGeom>
          <a:noFill/>
        </p:spPr>
        <p:txBody>
          <a:bodyPr wrap="none" rtlCol="0">
            <a:spAutoFit/>
          </a:bodyPr>
          <a:lstStyle/>
          <a:p>
            <a:r>
              <a:rPr lang="en-US" sz="3000" b="1" dirty="0"/>
              <a:t>B</a:t>
            </a:r>
          </a:p>
        </p:txBody>
      </p:sp>
      <p:sp>
        <p:nvSpPr>
          <p:cNvPr id="73" name="Oval 72">
            <a:extLst>
              <a:ext uri="{FF2B5EF4-FFF2-40B4-BE49-F238E27FC236}">
                <a16:creationId xmlns:a16="http://schemas.microsoft.com/office/drawing/2014/main" id="{E55F6B13-7E76-C546-9ECD-0EBADF2DA38B}"/>
              </a:ext>
            </a:extLst>
          </p:cNvPr>
          <p:cNvSpPr/>
          <p:nvPr/>
        </p:nvSpPr>
        <p:spPr>
          <a:xfrm>
            <a:off x="20423668" y="31143352"/>
            <a:ext cx="592619" cy="560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040473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17457</TotalTime>
  <Words>1743</Words>
  <Application>Microsoft Macintosh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Free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Microsoft Office User</cp:lastModifiedBy>
  <cp:revision>221</cp:revision>
  <cp:lastPrinted>2012-07-31T19:59:21Z</cp:lastPrinted>
  <dcterms:modified xsi:type="dcterms:W3CDTF">2018-01-28T02:52:34Z</dcterms:modified>
  <cp:category>research posters template</cp:category>
</cp:coreProperties>
</file>