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9377600" cy="32918400"/>
  <p:notesSz cx="9271000" cy="7010400"/>
  <p:custDataLst>
    <p:tags r:id="rId5"/>
  </p:custDataLst>
  <p:defaultText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555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oody Petry"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8000FF"/>
    <a:srgbClr val="FF0080"/>
    <a:srgbClr val="CC66FF"/>
    <a:srgbClr val="00FFFF"/>
    <a:srgbClr val="0000FF"/>
    <a:srgbClr val="380A6B"/>
    <a:srgbClr val="FF6FCF"/>
    <a:srgbClr val="E46C0A"/>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974" autoAdjust="0"/>
    <p:restoredTop sz="85840" autoAdjust="0"/>
  </p:normalViewPr>
  <p:slideViewPr>
    <p:cSldViewPr>
      <p:cViewPr>
        <p:scale>
          <a:sx n="60" d="100"/>
          <a:sy n="60" d="100"/>
        </p:scale>
        <p:origin x="-656" y="-5128"/>
      </p:cViewPr>
      <p:guideLst>
        <p:guide orient="horz" pos="10368"/>
        <p:guide pos="15552"/>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tags" Target="tags/tag1.xml"/><Relationship Id="rId10"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17433" cy="350520"/>
          </a:xfrm>
          <a:prstGeom prst="rect">
            <a:avLst/>
          </a:prstGeom>
        </p:spPr>
        <p:txBody>
          <a:bodyPr vert="horz" lIns="93031" tIns="46516" rIns="93031" bIns="46516"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5251421" y="0"/>
            <a:ext cx="4017433" cy="350520"/>
          </a:xfrm>
          <a:prstGeom prst="rect">
            <a:avLst/>
          </a:prstGeom>
        </p:spPr>
        <p:txBody>
          <a:bodyPr vert="horz" lIns="93031" tIns="46516" rIns="93031" bIns="46516" rtlCol="0"/>
          <a:lstStyle>
            <a:defPPr>
              <a:defRPr kern="1200" smtId="4294967295"/>
            </a:defPPr>
            <a:lvl1pPr algn="r">
              <a:defRPr sz="1200"/>
            </a:lvl1pPr>
          </a:lstStyle>
          <a:p>
            <a:fld id="{9281E4DE-EB0E-4FB2-BE29-FC865D9A50FC}" type="datetimeFigureOut">
              <a:rPr lang="en-US" smtClean="0"/>
              <a:t>1/26/18</a:t>
            </a:fld>
            <a:endParaRPr lang="en-US"/>
          </a:p>
        </p:txBody>
      </p:sp>
      <p:sp>
        <p:nvSpPr>
          <p:cNvPr id="4" name="Footer Placeholder 3"/>
          <p:cNvSpPr>
            <a:spLocks noGrp="1"/>
          </p:cNvSpPr>
          <p:nvPr>
            <p:ph type="ftr" sz="quarter" idx="2"/>
          </p:nvPr>
        </p:nvSpPr>
        <p:spPr>
          <a:xfrm>
            <a:off x="0" y="6658664"/>
            <a:ext cx="4017433" cy="350520"/>
          </a:xfrm>
          <a:prstGeom prst="rect">
            <a:avLst/>
          </a:prstGeom>
        </p:spPr>
        <p:txBody>
          <a:bodyPr vert="horz" lIns="93031" tIns="46516" rIns="93031" bIns="46516"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5251421" y="6658664"/>
            <a:ext cx="4017433" cy="350520"/>
          </a:xfrm>
          <a:prstGeom prst="rect">
            <a:avLst/>
          </a:prstGeom>
        </p:spPr>
        <p:txBody>
          <a:bodyPr vert="horz" lIns="93031" tIns="46516" rIns="93031" bIns="46516" rtlCol="0" anchor="b"/>
          <a:lstStyle>
            <a:defPPr>
              <a:defRPr kern="1200" smtId="4294967295"/>
            </a:defPPr>
            <a:lvl1pPr algn="r">
              <a:defRPr sz="1200"/>
            </a:lvl1pPr>
          </a:lstStyle>
          <a:p>
            <a:fld id="{DE247C12-2C6F-4F8F-A764-8CB2FE9A43B8}" type="slidenum">
              <a:rPr lang="en-US" smtClean="0"/>
              <a:t>‹#›</a:t>
            </a:fld>
            <a:endParaRPr lang="en-US"/>
          </a:p>
        </p:txBody>
      </p:sp>
    </p:spTree>
    <p:extLst>
      <p:ext uri="{BB962C8B-B14F-4D97-AF65-F5344CB8AC3E}">
        <p14:creationId xmlns:p14="http://schemas.microsoft.com/office/powerpoint/2010/main" val="84679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17963"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51450" y="0"/>
            <a:ext cx="4017963" cy="350838"/>
          </a:xfrm>
          <a:prstGeom prst="rect">
            <a:avLst/>
          </a:prstGeom>
        </p:spPr>
        <p:txBody>
          <a:bodyPr vert="horz" lIns="91440" tIns="45720" rIns="91440" bIns="45720" rtlCol="0"/>
          <a:lstStyle>
            <a:lvl1pPr algn="r">
              <a:defRPr sz="1200"/>
            </a:lvl1pPr>
          </a:lstStyle>
          <a:p>
            <a:fld id="{90A2D470-E063-46E0-9D68-34D24BBE2C85}" type="datetimeFigureOut">
              <a:rPr lang="en-US" smtClean="0"/>
              <a:t>1/26/18</a:t>
            </a:fld>
            <a:endParaRPr lang="en-US"/>
          </a:p>
        </p:txBody>
      </p:sp>
      <p:sp>
        <p:nvSpPr>
          <p:cNvPr id="4" name="Slide Image Placeholder 3"/>
          <p:cNvSpPr>
            <a:spLocks noGrp="1" noRot="1" noChangeAspect="1"/>
          </p:cNvSpPr>
          <p:nvPr>
            <p:ph type="sldImg" idx="2"/>
          </p:nvPr>
        </p:nvSpPr>
        <p:spPr>
          <a:xfrm>
            <a:off x="2860675" y="876300"/>
            <a:ext cx="3549650" cy="23653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7100" y="3373438"/>
            <a:ext cx="7416800" cy="2760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9563"/>
            <a:ext cx="4017963" cy="3508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51450" y="6659563"/>
            <a:ext cx="4017963" cy="350837"/>
          </a:xfrm>
          <a:prstGeom prst="rect">
            <a:avLst/>
          </a:prstGeom>
        </p:spPr>
        <p:txBody>
          <a:bodyPr vert="horz" lIns="91440" tIns="45720" rIns="91440" bIns="45720" rtlCol="0" anchor="b"/>
          <a:lstStyle>
            <a:lvl1pPr algn="r">
              <a:defRPr sz="1200"/>
            </a:lvl1pPr>
          </a:lstStyle>
          <a:p>
            <a:fld id="{FF938107-E227-4B5D-8344-4BD8268BBEBF}" type="slidenum">
              <a:rPr lang="en-US" smtClean="0"/>
              <a:t>‹#›</a:t>
            </a:fld>
            <a:endParaRPr lang="en-US"/>
          </a:p>
        </p:txBody>
      </p:sp>
    </p:spTree>
    <p:extLst>
      <p:ext uri="{BB962C8B-B14F-4D97-AF65-F5344CB8AC3E}">
        <p14:creationId xmlns:p14="http://schemas.microsoft.com/office/powerpoint/2010/main" val="3720361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FF938107-E227-4B5D-8344-4BD8268BBEBF}" type="slidenum">
              <a:rPr lang="en-US" smtClean="0"/>
              <a:t>1</a:t>
            </a:fld>
            <a:endParaRPr lang="en-US"/>
          </a:p>
        </p:txBody>
      </p:sp>
    </p:spTree>
    <p:extLst>
      <p:ext uri="{BB962C8B-B14F-4D97-AF65-F5344CB8AC3E}">
        <p14:creationId xmlns:p14="http://schemas.microsoft.com/office/powerpoint/2010/main" val="1542818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171576" y="571500"/>
            <a:ext cx="36042600" cy="2857500"/>
          </a:xfrm>
        </p:spPr>
        <p:txBody>
          <a:bodyPr/>
          <a:lstStyle>
            <a:defPPr>
              <a:defRPr kern="1200" smtId="4294967295"/>
            </a:defPPr>
            <a:lvl1pPr marL="0" indent="0">
              <a:buNone/>
              <a:defRPr sz="13400"/>
            </a:lvl1pPr>
          </a:lstStyle>
          <a:p>
            <a:pPr algn="ctr"/>
            <a:r>
              <a:rPr lang="en-US" sz="6700" b="1" i="1">
                <a:solidFill>
                  <a:schemeClr val="bg1"/>
                </a:solidFill>
                <a:effectLst>
                  <a:outerShdw blurRad="38100" dist="38100" dir="2700000" algn="tl">
                    <a:srgbClr val="000000">
                      <a:alpha val="43137"/>
                    </a:srgbClr>
                  </a:outerShdw>
                </a:effectLst>
                <a:cs typeface="Arial" pitchFamily="34" charset="0"/>
              </a:rPr>
              <a:t>This is a Scientific Poster Template created by Graphicsland &amp; MakeSigns.com </a:t>
            </a:r>
            <a:br>
              <a:rPr lang="en-US" sz="6700" b="1" i="1">
                <a:solidFill>
                  <a:schemeClr val="bg1"/>
                </a:solidFill>
                <a:effectLst>
                  <a:outerShdw blurRad="38100" dist="38100" dir="2700000" algn="tl">
                    <a:srgbClr val="000000">
                      <a:alpha val="43137"/>
                    </a:srgbClr>
                  </a:outerShdw>
                </a:effectLst>
                <a:cs typeface="Arial" pitchFamily="34" charset="0"/>
              </a:rPr>
            </a:br>
            <a:r>
              <a:rPr lang="en-US" sz="6700" b="1" i="1">
                <a:solidFill>
                  <a:schemeClr val="bg1"/>
                </a:solidFill>
                <a:effectLst>
                  <a:outerShdw blurRad="38100" dist="38100" dir="2700000" algn="tl">
                    <a:srgbClr val="000000">
                      <a:alpha val="43137"/>
                    </a:srgbClr>
                  </a:outerShdw>
                </a:effectLst>
                <a:cs typeface="Arial" pitchFamily="34" charset="0"/>
              </a:rPr>
              <a:t>Your poster title would go on these lines</a:t>
            </a:r>
          </a:p>
        </p:txBody>
      </p:sp>
      <p:sp>
        <p:nvSpPr>
          <p:cNvPr id="12" name="Text Placeholder 11"/>
          <p:cNvSpPr>
            <a:spLocks noGrp="1"/>
          </p:cNvSpPr>
          <p:nvPr>
            <p:ph type="body" sz="quarter" idx="11" hasCustomPrompt="1"/>
          </p:nvPr>
        </p:nvSpPr>
        <p:spPr>
          <a:xfrm>
            <a:off x="1171576" y="3886200"/>
            <a:ext cx="36042600" cy="1828800"/>
          </a:xfrm>
        </p:spPr>
        <p:txBody>
          <a:bodyPr/>
          <a:lstStyle>
            <a:defPPr>
              <a:defRPr kern="1200" smtId="4294967295"/>
            </a:defPPr>
            <a:lvl1pPr marL="0" indent="0">
              <a:buNone/>
              <a:defRPr sz="13400"/>
            </a:lvl1pPr>
          </a:lstStyle>
          <a:p>
            <a:pPr algn="ctr"/>
            <a:r>
              <a:rPr lang="en-US" sz="4500">
                <a:solidFill>
                  <a:schemeClr val="bg1"/>
                </a:solidFill>
                <a:cs typeface="Arial" pitchFamily="34" charset="0"/>
              </a:rPr>
              <a:t>Author Name, RN</a:t>
            </a:r>
            <a:r>
              <a:rPr lang="en-US" sz="4500" baseline="30000">
                <a:solidFill>
                  <a:schemeClr val="bg1"/>
                </a:solidFill>
                <a:cs typeface="Arial" pitchFamily="34" charset="0"/>
              </a:rPr>
              <a:t>1</a:t>
            </a:r>
            <a:r>
              <a:rPr lang="en-US" sz="4500">
                <a:solidFill>
                  <a:schemeClr val="bg1"/>
                </a:solidFill>
                <a:cs typeface="Arial" pitchFamily="34" charset="0"/>
              </a:rPr>
              <a:t>; Author Name, Ph.D</a:t>
            </a:r>
            <a:r>
              <a:rPr lang="en-US" sz="4500" baseline="30000">
                <a:solidFill>
                  <a:schemeClr val="bg1"/>
                </a:solidFill>
                <a:cs typeface="Arial" pitchFamily="34" charset="0"/>
              </a:rPr>
              <a:t>2</a:t>
            </a:r>
            <a:r>
              <a:rPr lang="en-US" sz="4500">
                <a:solidFill>
                  <a:schemeClr val="bg1"/>
                </a:solidFill>
                <a:cs typeface="Arial" pitchFamily="34" charset="0"/>
              </a:rPr>
              <a:t>, Author Name, RN</a:t>
            </a:r>
            <a:r>
              <a:rPr lang="en-US" sz="4500" baseline="30000">
                <a:solidFill>
                  <a:schemeClr val="bg1"/>
                </a:solidFill>
                <a:cs typeface="Arial" pitchFamily="34" charset="0"/>
              </a:rPr>
              <a:t>2,3</a:t>
            </a:r>
            <a:r>
              <a:rPr lang="en-US" sz="4500">
                <a:solidFill>
                  <a:schemeClr val="bg1"/>
                </a:solidFill>
                <a:cs typeface="Arial" pitchFamily="34" charset="0"/>
              </a:rPr>
              <a:t>; Author Name, Ph.D</a:t>
            </a:r>
            <a:r>
              <a:rPr lang="en-US" sz="4500" baseline="30000">
                <a:solidFill>
                  <a:schemeClr val="bg1"/>
                </a:solidFill>
                <a:cs typeface="Arial" pitchFamily="34" charset="0"/>
              </a:rPr>
              <a:t>1,4</a:t>
            </a:r>
            <a:r>
              <a:rPr lang="en-US" sz="4500">
                <a:solidFill>
                  <a:schemeClr val="bg1"/>
                </a:solidFill>
                <a:cs typeface="Arial" pitchFamily="34" charset="0"/>
              </a:rPr>
              <a:t> </a:t>
            </a:r>
            <a:br>
              <a:rPr lang="en-US" sz="4500">
                <a:solidFill>
                  <a:schemeClr val="bg1"/>
                </a:solidFill>
                <a:cs typeface="Arial" pitchFamily="34" charset="0"/>
              </a:rPr>
            </a:br>
            <a:r>
              <a:rPr lang="en-US" sz="4500" baseline="30000">
                <a:solidFill>
                  <a:schemeClr val="bg1"/>
                </a:solidFill>
                <a:cs typeface="Arial" pitchFamily="34" charset="0"/>
              </a:rPr>
              <a:t>1</a:t>
            </a:r>
            <a:r>
              <a:rPr lang="en-US" sz="4500">
                <a:solidFill>
                  <a:schemeClr val="bg1"/>
                </a:solidFill>
                <a:cs typeface="Arial" pitchFamily="34" charset="0"/>
              </a:rPr>
              <a:t>Name of University, City, State; </a:t>
            </a:r>
            <a:r>
              <a:rPr lang="en-US" sz="4500" baseline="30000">
                <a:solidFill>
                  <a:schemeClr val="bg1"/>
                </a:solidFill>
                <a:cs typeface="Arial" pitchFamily="34" charset="0"/>
              </a:rPr>
              <a:t>2</a:t>
            </a:r>
            <a:r>
              <a:rPr lang="en-US" sz="4500">
                <a:solidFill>
                  <a:schemeClr val="bg1"/>
                </a:solidFill>
                <a:cs typeface="Arial" pitchFamily="34" charset="0"/>
              </a:rPr>
              <a:t>Name of University, City, State; </a:t>
            </a:r>
            <a:r>
              <a:rPr lang="en-US" sz="4500" baseline="30000">
                <a:solidFill>
                  <a:schemeClr val="bg1"/>
                </a:solidFill>
                <a:cs typeface="Arial" pitchFamily="34" charset="0"/>
              </a:rPr>
              <a:t>3</a:t>
            </a:r>
            <a:r>
              <a:rPr lang="en-US" sz="4500">
                <a:solidFill>
                  <a:schemeClr val="bg1"/>
                </a:solidFill>
                <a:cs typeface="Arial" pitchFamily="34" charset="0"/>
              </a:rPr>
              <a:t>Name of University, City, State; </a:t>
            </a:r>
            <a:r>
              <a:rPr lang="en-US" sz="4500" baseline="30000">
                <a:solidFill>
                  <a:schemeClr val="bg1"/>
                </a:solidFill>
                <a:cs typeface="Arial" pitchFamily="34" charset="0"/>
              </a:rPr>
              <a:t>4</a:t>
            </a:r>
            <a:r>
              <a:rPr lang="en-US" sz="4500">
                <a:solidFill>
                  <a:schemeClr val="bg1"/>
                </a:solidFill>
                <a:cs typeface="Arial" pitchFamily="34" charset="0"/>
              </a:rPr>
              <a:t>Name of University, City, State; </a:t>
            </a:r>
          </a:p>
        </p:txBody>
      </p:sp>
    </p:spTree>
    <p:extLst>
      <p:ext uri="{BB962C8B-B14F-4D97-AF65-F5344CB8AC3E}">
        <p14:creationId xmlns:p14="http://schemas.microsoft.com/office/powerpoint/2010/main" val="804200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2566461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78967" y="4221483"/>
            <a:ext cx="39990716" cy="8987790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8889690" y="4221483"/>
            <a:ext cx="119166320" cy="8987790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263469537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23944130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1" y="21153123"/>
            <a:ext cx="41970961" cy="6537960"/>
          </a:xfrm>
        </p:spPr>
        <p:txBody>
          <a:bodyPr anchor="t"/>
          <a:lstStyle>
            <a:defPPr>
              <a:defRPr kern="1200" smtId="4294967295"/>
            </a:defPPr>
            <a:lvl1pPr algn="l">
              <a:defRPr sz="19200" b="1" cap="all"/>
            </a:lvl1pPr>
          </a:lstStyle>
          <a:p>
            <a:r>
              <a:rPr lang="en-US"/>
              <a:t>Click to edit Master title style</a:t>
            </a:r>
          </a:p>
        </p:txBody>
      </p:sp>
      <p:sp>
        <p:nvSpPr>
          <p:cNvPr id="3" name="Text Placeholder 2"/>
          <p:cNvSpPr>
            <a:spLocks noGrp="1"/>
          </p:cNvSpPr>
          <p:nvPr>
            <p:ph type="body" idx="1"/>
          </p:nvPr>
        </p:nvSpPr>
        <p:spPr>
          <a:xfrm>
            <a:off x="3900491" y="13952226"/>
            <a:ext cx="41970961" cy="7200897"/>
          </a:xfrm>
        </p:spPr>
        <p:txBody>
          <a:bodyPr anchor="b"/>
          <a:lstStyle>
            <a:defPPr>
              <a:defRPr kern="1200" smtId="4294967295"/>
            </a:defPPr>
            <a:lvl1pPr marL="0" indent="0">
              <a:buNone/>
              <a:defRPr sz="9700">
                <a:solidFill>
                  <a:schemeClr val="tx1">
                    <a:tint val="75000"/>
                  </a:schemeClr>
                </a:solidFill>
              </a:defRPr>
            </a:lvl1pPr>
            <a:lvl2pPr marL="2194514" indent="0">
              <a:buNone/>
              <a:defRPr sz="8700">
                <a:solidFill>
                  <a:schemeClr val="tx1">
                    <a:tint val="75000"/>
                  </a:schemeClr>
                </a:solidFill>
              </a:defRPr>
            </a:lvl2pPr>
            <a:lvl3pPr marL="4389028" indent="0">
              <a:buNone/>
              <a:defRPr sz="7700">
                <a:solidFill>
                  <a:schemeClr val="tx1">
                    <a:tint val="75000"/>
                  </a:schemeClr>
                </a:solidFill>
              </a:defRPr>
            </a:lvl3pPr>
            <a:lvl4pPr marL="6583543" indent="0">
              <a:buNone/>
              <a:defRPr sz="6700">
                <a:solidFill>
                  <a:schemeClr val="tx1">
                    <a:tint val="75000"/>
                  </a:schemeClr>
                </a:solidFill>
              </a:defRPr>
            </a:lvl4pPr>
            <a:lvl5pPr marL="8778057" indent="0">
              <a:buNone/>
              <a:defRPr sz="6700">
                <a:solidFill>
                  <a:schemeClr val="tx1">
                    <a:tint val="75000"/>
                  </a:schemeClr>
                </a:solidFill>
              </a:defRPr>
            </a:lvl5pPr>
            <a:lvl6pPr marL="10972571" indent="0">
              <a:buNone/>
              <a:defRPr sz="6700">
                <a:solidFill>
                  <a:schemeClr val="tx1">
                    <a:tint val="75000"/>
                  </a:schemeClr>
                </a:solidFill>
              </a:defRPr>
            </a:lvl6pPr>
            <a:lvl7pPr marL="13167085" indent="0">
              <a:buNone/>
              <a:defRPr sz="6700">
                <a:solidFill>
                  <a:schemeClr val="tx1">
                    <a:tint val="75000"/>
                  </a:schemeClr>
                </a:solidFill>
              </a:defRPr>
            </a:lvl7pPr>
            <a:lvl8pPr marL="15361599" indent="0">
              <a:buNone/>
              <a:defRPr sz="6700">
                <a:solidFill>
                  <a:schemeClr val="tx1">
                    <a:tint val="75000"/>
                  </a:schemeClr>
                </a:solidFill>
              </a:defRPr>
            </a:lvl8pPr>
            <a:lvl9pPr marL="17556114"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37529683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8889687" y="24582123"/>
            <a:ext cx="79578516" cy="69517264"/>
          </a:xfrm>
        </p:spPr>
        <p:txBody>
          <a:bodyPr/>
          <a:lstStyle>
            <a:defPPr>
              <a:defRPr kern="1200" smtId="4294967295"/>
            </a:defPPr>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9291164" y="24582123"/>
            <a:ext cx="79578522" cy="69517264"/>
          </a:xfrm>
        </p:spPr>
        <p:txBody>
          <a:bodyPr/>
          <a:lstStyle>
            <a:defPPr>
              <a:defRPr kern="1200" smtId="4294967295"/>
            </a:defPPr>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201724514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880" y="1318263"/>
            <a:ext cx="44439839"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468882" y="7368544"/>
            <a:ext cx="21817016" cy="3070857"/>
          </a:xfrm>
        </p:spPr>
        <p:txBody>
          <a:bodyPr anchor="b"/>
          <a:lstStyle>
            <a:defPPr>
              <a:defRPr kern="1200" smtId="4294967295"/>
            </a:defPPr>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4" indent="0">
              <a:buNone/>
              <a:defRPr sz="7700" b="1"/>
            </a:lvl9pPr>
          </a:lstStyle>
          <a:p>
            <a:pPr lvl="0"/>
            <a:r>
              <a:rPr lang="en-US"/>
              <a:t>Click to edit Master text styles</a:t>
            </a:r>
          </a:p>
        </p:txBody>
      </p:sp>
      <p:sp>
        <p:nvSpPr>
          <p:cNvPr id="4" name="Content Placeholder 3"/>
          <p:cNvSpPr>
            <a:spLocks noGrp="1"/>
          </p:cNvSpPr>
          <p:nvPr>
            <p:ph sz="half" idx="2"/>
          </p:nvPr>
        </p:nvSpPr>
        <p:spPr>
          <a:xfrm>
            <a:off x="2468882" y="10439401"/>
            <a:ext cx="21817016" cy="18966183"/>
          </a:xfrm>
        </p:spPr>
        <p:txBody>
          <a:bodyPr/>
          <a:lstStyle>
            <a:defPPr>
              <a:defRPr kern="1200" smtId="4294967295"/>
            </a:defPPr>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083139" y="7368544"/>
            <a:ext cx="21825586" cy="3070857"/>
          </a:xfrm>
        </p:spPr>
        <p:txBody>
          <a:bodyPr anchor="b"/>
          <a:lstStyle>
            <a:defPPr>
              <a:defRPr kern="1200" smtId="4294967295"/>
            </a:defPPr>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4"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5083139" y="10439401"/>
            <a:ext cx="21825586" cy="18966183"/>
          </a:xfrm>
        </p:spPr>
        <p:txBody>
          <a:bodyPr/>
          <a:lstStyle>
            <a:defPPr>
              <a:defRPr kern="1200" smtId="4294967295"/>
            </a:defPPr>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394701948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3663423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286091492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84" y="1310640"/>
            <a:ext cx="16244891" cy="5577840"/>
          </a:xfrm>
        </p:spPr>
        <p:txBody>
          <a:bodyPr anchor="b"/>
          <a:lstStyle>
            <a:defPPr>
              <a:defRPr kern="1200" smtId="4294967295"/>
            </a:defPPr>
            <a:lvl1pPr algn="l">
              <a:defRPr sz="9700" b="1"/>
            </a:lvl1pPr>
          </a:lstStyle>
          <a:p>
            <a:r>
              <a:rPr lang="en-US"/>
              <a:t>Click to edit Master title style</a:t>
            </a:r>
          </a:p>
        </p:txBody>
      </p:sp>
      <p:sp>
        <p:nvSpPr>
          <p:cNvPr id="3" name="Content Placeholder 2"/>
          <p:cNvSpPr>
            <a:spLocks noGrp="1"/>
          </p:cNvSpPr>
          <p:nvPr>
            <p:ph idx="1"/>
          </p:nvPr>
        </p:nvSpPr>
        <p:spPr>
          <a:xfrm>
            <a:off x="19305270" y="1310642"/>
            <a:ext cx="27603450" cy="28094942"/>
          </a:xfrm>
        </p:spPr>
        <p:txBody>
          <a:bodyPr/>
          <a:lstStyle>
            <a:defPPr>
              <a:defRPr kern="1200" smtId="4294967295"/>
            </a:defPPr>
            <a:lvl1pPr>
              <a:defRPr sz="15400"/>
            </a:lvl1pPr>
            <a:lvl2pPr>
              <a:defRPr sz="13400"/>
            </a:lvl2pPr>
            <a:lvl3pPr>
              <a:defRPr sz="11500"/>
            </a:lvl3pPr>
            <a:lvl4pPr>
              <a:defRPr sz="9700"/>
            </a:lvl4pPr>
            <a:lvl5pPr>
              <a:defRPr sz="9700"/>
            </a:lvl5pPr>
            <a:lvl6pPr>
              <a:defRPr sz="9700"/>
            </a:lvl6pPr>
            <a:lvl7pPr>
              <a:defRPr sz="9700"/>
            </a:lvl7pPr>
            <a:lvl8pPr>
              <a:defRPr sz="9700"/>
            </a:lvl8pPr>
            <a:lvl9pPr>
              <a:defRPr sz="9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68884" y="6888482"/>
            <a:ext cx="16244891" cy="22517103"/>
          </a:xfrm>
        </p:spPr>
        <p:txBody>
          <a:bodyPr/>
          <a:lstStyle>
            <a:defPPr>
              <a:defRPr kern="1200" smtId="4294967295"/>
            </a:defPPr>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83331056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6" y="23042880"/>
            <a:ext cx="29626561" cy="2720343"/>
          </a:xfrm>
        </p:spPr>
        <p:txBody>
          <a:bodyPr anchor="b"/>
          <a:lstStyle>
            <a:defPPr>
              <a:defRPr kern="1200" smtId="4294967295"/>
            </a:defPPr>
            <a:lvl1pPr algn="l">
              <a:defRPr sz="9700" b="1"/>
            </a:lvl1pPr>
          </a:lstStyle>
          <a:p>
            <a:r>
              <a:rPr lang="en-US"/>
              <a:t>Click to edit Master title style</a:t>
            </a:r>
          </a:p>
        </p:txBody>
      </p:sp>
      <p:sp>
        <p:nvSpPr>
          <p:cNvPr id="3" name="Picture Placeholder 2"/>
          <p:cNvSpPr>
            <a:spLocks noGrp="1"/>
          </p:cNvSpPr>
          <p:nvPr>
            <p:ph type="pic" idx="1"/>
          </p:nvPr>
        </p:nvSpPr>
        <p:spPr>
          <a:xfrm>
            <a:off x="9678356" y="2941320"/>
            <a:ext cx="29626561" cy="19751039"/>
          </a:xfrm>
        </p:spPr>
        <p:txBody>
          <a:bodyPr/>
          <a:lstStyle>
            <a:defPPr>
              <a:defRPr kern="1200" smtId="4294967295"/>
            </a:defPPr>
            <a:lvl1pPr marL="0" indent="0">
              <a:buNone/>
              <a:defRPr sz="15400"/>
            </a:lvl1pPr>
            <a:lvl2pPr marL="2194514" indent="0">
              <a:buNone/>
              <a:defRPr sz="13400"/>
            </a:lvl2pPr>
            <a:lvl3pPr marL="4389028" indent="0">
              <a:buNone/>
              <a:defRPr sz="11500"/>
            </a:lvl3pPr>
            <a:lvl4pPr marL="6583543" indent="0">
              <a:buNone/>
              <a:defRPr sz="9700"/>
            </a:lvl4pPr>
            <a:lvl5pPr marL="8778057" indent="0">
              <a:buNone/>
              <a:defRPr sz="9700"/>
            </a:lvl5pPr>
            <a:lvl6pPr marL="10972571" indent="0">
              <a:buNone/>
              <a:defRPr sz="9700"/>
            </a:lvl6pPr>
            <a:lvl7pPr marL="13167085" indent="0">
              <a:buNone/>
              <a:defRPr sz="9700"/>
            </a:lvl7pPr>
            <a:lvl8pPr marL="15361599" indent="0">
              <a:buNone/>
              <a:defRPr sz="9700"/>
            </a:lvl8pPr>
            <a:lvl9pPr marL="17556114" indent="0">
              <a:buNone/>
              <a:defRPr sz="9700"/>
            </a:lvl9pPr>
          </a:lstStyle>
          <a:p>
            <a:endParaRPr lang="en-US"/>
          </a:p>
        </p:txBody>
      </p:sp>
      <p:sp>
        <p:nvSpPr>
          <p:cNvPr id="4" name="Text Placeholder 3"/>
          <p:cNvSpPr>
            <a:spLocks noGrp="1"/>
          </p:cNvSpPr>
          <p:nvPr>
            <p:ph type="body" sz="half" idx="2"/>
          </p:nvPr>
        </p:nvSpPr>
        <p:spPr>
          <a:xfrm>
            <a:off x="9678356" y="25763224"/>
            <a:ext cx="29626561" cy="3863337"/>
          </a:xfrm>
        </p:spPr>
        <p:txBody>
          <a:bodyPr/>
          <a:lstStyle>
            <a:defPPr>
              <a:defRPr kern="1200" smtId="4294967295"/>
            </a:defPPr>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F8E1F909-3568-40F5-8205-05484158C88C}" type="datetimeFigureOut">
              <a:rPr lang="en-US" smtClean="0"/>
              <a:t>1/26/18</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5A40D005-FB29-4DA1-AF6A-7002CDC49E30}" type="slidenum">
              <a:rPr lang="en-US" smtClean="0"/>
              <a:t>‹#›</a:t>
            </a:fld>
            <a:endParaRPr lang="en-US"/>
          </a:p>
        </p:txBody>
      </p:sp>
    </p:spTree>
    <p:extLst>
      <p:ext uri="{BB962C8B-B14F-4D97-AF65-F5344CB8AC3E}">
        <p14:creationId xmlns:p14="http://schemas.microsoft.com/office/powerpoint/2010/main" val="180699579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318263"/>
            <a:ext cx="44439839" cy="5486400"/>
          </a:xfrm>
          <a:prstGeom prst="rect">
            <a:avLst/>
          </a:prstGeom>
        </p:spPr>
        <p:txBody>
          <a:bodyPr vert="horz" lIns="438903" tIns="219451" rIns="438903" bIns="219451"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2468880" y="7680963"/>
            <a:ext cx="44439839" cy="21724623"/>
          </a:xfrm>
          <a:prstGeom prst="rect">
            <a:avLst/>
          </a:prstGeom>
        </p:spPr>
        <p:txBody>
          <a:bodyPr vert="horz" lIns="438903" tIns="219451" rIns="438903" bIns="219451"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468880" y="30510482"/>
            <a:ext cx="11521440" cy="1752600"/>
          </a:xfrm>
          <a:prstGeom prst="rect">
            <a:avLst/>
          </a:prstGeom>
        </p:spPr>
        <p:txBody>
          <a:bodyPr vert="horz" lIns="438903" tIns="219451" rIns="438903" bIns="219451" rtlCol="0" anchor="ctr"/>
          <a:lstStyle>
            <a:defPPr>
              <a:defRPr kern="1200" smtId="4294967295"/>
            </a:defPPr>
            <a:lvl1pPr algn="l">
              <a:defRPr sz="5700">
                <a:solidFill>
                  <a:schemeClr val="tx1">
                    <a:tint val="75000"/>
                  </a:schemeClr>
                </a:solidFill>
              </a:defRPr>
            </a:lvl1pPr>
          </a:lstStyle>
          <a:p>
            <a:fld id="{F8E1F909-3568-40F5-8205-05484158C88C}" type="datetimeFigureOut">
              <a:rPr lang="en-US" smtClean="0"/>
              <a:t>1/26/18</a:t>
            </a:fld>
            <a:endParaRPr lang="en-US"/>
          </a:p>
        </p:txBody>
      </p:sp>
      <p:sp>
        <p:nvSpPr>
          <p:cNvPr id="5" name="Footer Placeholder 4"/>
          <p:cNvSpPr>
            <a:spLocks noGrp="1"/>
          </p:cNvSpPr>
          <p:nvPr>
            <p:ph type="ftr" sz="quarter" idx="3"/>
          </p:nvPr>
        </p:nvSpPr>
        <p:spPr>
          <a:xfrm>
            <a:off x="16870680" y="30510482"/>
            <a:ext cx="15636239" cy="1752600"/>
          </a:xfrm>
          <a:prstGeom prst="rect">
            <a:avLst/>
          </a:prstGeom>
        </p:spPr>
        <p:txBody>
          <a:bodyPr vert="horz" lIns="438903" tIns="219451" rIns="438903" bIns="219451" rtlCol="0" anchor="ctr"/>
          <a:lstStyle>
            <a:defPPr>
              <a:defRPr kern="1200" smtId="4294967295"/>
            </a:defPPr>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387279" y="30510482"/>
            <a:ext cx="11521440" cy="1752600"/>
          </a:xfrm>
          <a:prstGeom prst="rect">
            <a:avLst/>
          </a:prstGeom>
        </p:spPr>
        <p:txBody>
          <a:bodyPr vert="horz" lIns="438903" tIns="219451" rIns="438903" bIns="219451" rtlCol="0" anchor="ctr"/>
          <a:lstStyle>
            <a:defPPr>
              <a:defRPr kern="1200" smtId="4294967295"/>
            </a:defPPr>
            <a:lvl1pPr algn="r">
              <a:defRPr sz="5700">
                <a:solidFill>
                  <a:schemeClr val="tx1">
                    <a:tint val="75000"/>
                  </a:schemeClr>
                </a:solidFill>
              </a:defRPr>
            </a:lvl1pPr>
          </a:lstStyle>
          <a:p>
            <a:fld id="{5A40D005-FB29-4DA1-AF6A-7002CDC49E30}" type="slidenum">
              <a:rPr lang="en-US" smtClean="0"/>
              <a:t>‹#›</a:t>
            </a:fld>
            <a:endParaRPr lang="en-US"/>
          </a:p>
        </p:txBody>
      </p:sp>
      <p:pic>
        <p:nvPicPr>
          <p:cNvPr id="7" name="New picture"/>
          <p:cNvPicPr/>
          <p:nvPr/>
        </p:nvPicPr>
        <p:blipFill dpi="0">
          <a:blip r:embed="rId13"/>
          <a:stretch>
            <a:fillRect/>
          </a:stretch>
        </p:blipFill>
        <p:spPr>
          <a:xfrm rot="16200000">
            <a:off x="-11506200" y="16459200"/>
            <a:ext cx="14274800" cy="4368800"/>
          </a:xfrm>
          <a:prstGeom prst="rect">
            <a:avLst/>
          </a:prstGeom>
        </p:spPr>
      </p:pic>
      <p:pic>
        <p:nvPicPr>
          <p:cNvPr id="8" name="New picture"/>
          <p:cNvPicPr/>
          <p:nvPr/>
        </p:nvPicPr>
        <p:blipFill dpi="0">
          <a:blip r:embed="rId13"/>
          <a:stretch>
            <a:fillRect/>
          </a:stretch>
        </p:blipFill>
        <p:spPr>
          <a:xfrm rot="5400000">
            <a:off x="46609000" y="16459200"/>
            <a:ext cx="14274800" cy="4368800"/>
          </a:xfrm>
          <a:prstGeom prst="rect">
            <a:avLst/>
          </a:prstGeom>
        </p:spPr>
      </p:pic>
      <p:pic>
        <p:nvPicPr>
          <p:cNvPr id="9" name="New picture"/>
          <p:cNvPicPr/>
          <p:nvPr/>
        </p:nvPicPr>
        <p:blipFill dpi="0">
          <a:blip r:embed="rId14"/>
          <a:stretch>
            <a:fillRect/>
          </a:stretch>
        </p:blipFill>
        <p:spPr>
          <a:xfrm>
            <a:off x="9404350" y="33426400"/>
            <a:ext cx="30568900" cy="1549400"/>
          </a:xfrm>
          <a:prstGeom prst="rect">
            <a:avLst/>
          </a:prstGeom>
        </p:spPr>
      </p:pic>
      <p:sp>
        <p:nvSpPr>
          <p:cNvPr id="10" name="New shape"/>
          <p:cNvSpPr/>
          <p:nvPr/>
        </p:nvSpPr>
        <p:spPr>
          <a:xfrm>
            <a:off x="9404350" y="33997900"/>
            <a:ext cx="246888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80">
                <a:solidFill>
                  <a:srgbClr val="808080"/>
                </a:solidFill>
              </a:rPr>
              <a:t>Template ID: neonboxes  Size: 54x36</a:t>
            </a:r>
          </a:p>
        </p:txBody>
      </p:sp>
    </p:spTree>
    <p:extLst>
      <p:ext uri="{BB962C8B-B14F-4D97-AF65-F5344CB8AC3E}">
        <p14:creationId xmlns:p14="http://schemas.microsoft.com/office/powerpoint/2010/main" val="1521613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389028" rtl="0" eaLnBrk="1" latinLnBrk="0" hangingPunct="1">
        <a:spcBef>
          <a:spcPct val="0"/>
        </a:spcBef>
        <a:buNone/>
        <a:defRPr sz="21100" kern="1200">
          <a:solidFill>
            <a:schemeClr val="tx1"/>
          </a:solidFill>
          <a:latin typeface="+mj-lt"/>
          <a:ea typeface="+mj-ea"/>
          <a:cs typeface="+mj-cs"/>
        </a:defRPr>
      </a:lvl1pPr>
    </p:titleStyle>
    <p:bodyStyle>
      <a:defPPr>
        <a:defRPr kern="1200" smtId="4294967295"/>
      </a:defPPr>
      <a:lvl1pPr marL="1645886" indent="-1645886" algn="l" defTabSz="438902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Rectangle 25"/>
          <p:cNvSpPr/>
          <p:nvPr/>
        </p:nvSpPr>
        <p:spPr>
          <a:xfrm>
            <a:off x="-262809" y="0"/>
            <a:ext cx="49640409" cy="32918400"/>
          </a:xfrm>
          <a:prstGeom prst="rect">
            <a:avLst/>
          </a:prstGeom>
          <a:gradFill>
            <a:gsLst>
              <a:gs pos="100000">
                <a:schemeClr val="accent4">
                  <a:lumMod val="50000"/>
                </a:schemeClr>
              </a:gs>
              <a:gs pos="0">
                <a:schemeClr val="accent5">
                  <a:lumMod val="60000"/>
                  <a:lumOff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r>
              <a:rPr lang="en-US" sz="11500" dirty="0"/>
              <a:t>C </a:t>
            </a:r>
          </a:p>
        </p:txBody>
      </p:sp>
      <p:sp>
        <p:nvSpPr>
          <p:cNvPr id="27" name="Rounded Rectangle 26"/>
          <p:cNvSpPr/>
          <p:nvPr/>
        </p:nvSpPr>
        <p:spPr>
          <a:xfrm>
            <a:off x="20470471" y="5402938"/>
            <a:ext cx="18520887" cy="26620589"/>
          </a:xfrm>
          <a:prstGeom prst="roundRect">
            <a:avLst>
              <a:gd name="adj" fmla="val 4189"/>
            </a:avLst>
          </a:prstGeom>
          <a:solidFill>
            <a:srgbClr val="1E1C11">
              <a:alpha val="50196"/>
            </a:srgbClr>
          </a:solidFill>
          <a:ln w="76200">
            <a:solidFill>
              <a:schemeClr val="bg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11500" dirty="0"/>
          </a:p>
        </p:txBody>
      </p:sp>
      <p:sp>
        <p:nvSpPr>
          <p:cNvPr id="31" name="Rounded Rectangle 30"/>
          <p:cNvSpPr/>
          <p:nvPr/>
        </p:nvSpPr>
        <p:spPr>
          <a:xfrm>
            <a:off x="897040" y="533400"/>
            <a:ext cx="47583728" cy="4419600"/>
          </a:xfrm>
          <a:prstGeom prst="roundRect">
            <a:avLst/>
          </a:prstGeom>
          <a:gradFill flip="none" rotWithShape="1">
            <a:gsLst>
              <a:gs pos="100000">
                <a:srgbClr val="FF0080"/>
              </a:gs>
              <a:gs pos="0">
                <a:srgbClr val="00FFFF"/>
              </a:gs>
            </a:gsLst>
            <a:lin ang="0" scaled="1"/>
            <a:tileRect/>
          </a:gradFill>
          <a:ln w="76200">
            <a:solidFill>
              <a:schemeClr val="bg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11500"/>
          </a:p>
        </p:txBody>
      </p:sp>
      <p:sp>
        <p:nvSpPr>
          <p:cNvPr id="32" name="Rounded Rectangle 31"/>
          <p:cNvSpPr/>
          <p:nvPr/>
        </p:nvSpPr>
        <p:spPr>
          <a:xfrm>
            <a:off x="916696" y="5410201"/>
            <a:ext cx="19428243" cy="9885401"/>
          </a:xfrm>
          <a:prstGeom prst="roundRect">
            <a:avLst>
              <a:gd name="adj" fmla="val 11729"/>
            </a:avLst>
          </a:prstGeom>
          <a:gradFill flip="none" rotWithShape="1">
            <a:gsLst>
              <a:gs pos="0">
                <a:schemeClr val="accent5">
                  <a:lumMod val="75000"/>
                  <a:alpha val="50196"/>
                </a:schemeClr>
              </a:gs>
              <a:gs pos="100000">
                <a:srgbClr val="8000FF">
                  <a:alpha val="50196"/>
                </a:srgbClr>
              </a:gs>
            </a:gsLst>
            <a:lin ang="5400000" scaled="0"/>
            <a:tileRect/>
          </a:gradFill>
          <a:ln w="76200">
            <a:solidFill>
              <a:schemeClr val="bg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11500" dirty="0"/>
          </a:p>
        </p:txBody>
      </p:sp>
      <p:sp>
        <p:nvSpPr>
          <p:cNvPr id="33" name="Rounded Rectangle 32"/>
          <p:cNvSpPr/>
          <p:nvPr/>
        </p:nvSpPr>
        <p:spPr>
          <a:xfrm>
            <a:off x="863148" y="15611133"/>
            <a:ext cx="19428243" cy="16326697"/>
          </a:xfrm>
          <a:prstGeom prst="roundRect">
            <a:avLst>
              <a:gd name="adj" fmla="val 11729"/>
            </a:avLst>
          </a:prstGeom>
          <a:gradFill flip="none" rotWithShape="1">
            <a:gsLst>
              <a:gs pos="100000">
                <a:srgbClr val="FF00FF">
                  <a:alpha val="49804"/>
                </a:srgbClr>
              </a:gs>
              <a:gs pos="0">
                <a:schemeClr val="tx2">
                  <a:lumMod val="60000"/>
                  <a:lumOff val="40000"/>
                  <a:alpha val="49804"/>
                </a:schemeClr>
              </a:gs>
            </a:gsLst>
            <a:lin ang="5400000" scaled="0"/>
            <a:tileRect/>
          </a:gradFill>
          <a:ln w="76200">
            <a:solidFill>
              <a:schemeClr val="bg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11500"/>
          </a:p>
        </p:txBody>
      </p:sp>
      <p:sp>
        <p:nvSpPr>
          <p:cNvPr id="39" name="Rounded Rectangle 38"/>
          <p:cNvSpPr/>
          <p:nvPr/>
        </p:nvSpPr>
        <p:spPr>
          <a:xfrm>
            <a:off x="39223085" y="5410201"/>
            <a:ext cx="9253728" cy="13269309"/>
          </a:xfrm>
          <a:prstGeom prst="roundRect">
            <a:avLst>
              <a:gd name="adj" fmla="val 11729"/>
            </a:avLst>
          </a:prstGeom>
          <a:gradFill flip="none" rotWithShape="1">
            <a:gsLst>
              <a:gs pos="100000">
                <a:srgbClr val="8000FF">
                  <a:alpha val="50196"/>
                </a:srgbClr>
              </a:gs>
              <a:gs pos="0">
                <a:schemeClr val="tx2">
                  <a:lumMod val="60000"/>
                  <a:lumOff val="40000"/>
                  <a:alpha val="50196"/>
                </a:schemeClr>
              </a:gs>
            </a:gsLst>
            <a:lin ang="5400000" scaled="0"/>
            <a:tileRect/>
          </a:gradFill>
          <a:ln w="76200">
            <a:solidFill>
              <a:schemeClr val="bg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11500"/>
          </a:p>
        </p:txBody>
      </p:sp>
      <p:sp>
        <p:nvSpPr>
          <p:cNvPr id="40" name="Rounded Rectangle 39"/>
          <p:cNvSpPr/>
          <p:nvPr/>
        </p:nvSpPr>
        <p:spPr>
          <a:xfrm>
            <a:off x="39223085" y="26079927"/>
            <a:ext cx="9253728" cy="5943600"/>
          </a:xfrm>
          <a:prstGeom prst="roundRect">
            <a:avLst>
              <a:gd name="adj" fmla="val 11729"/>
            </a:avLst>
          </a:prstGeom>
          <a:gradFill flip="none" rotWithShape="1">
            <a:gsLst>
              <a:gs pos="0">
                <a:schemeClr val="accent5">
                  <a:lumMod val="75000"/>
                  <a:alpha val="50196"/>
                </a:schemeClr>
              </a:gs>
              <a:gs pos="100000">
                <a:srgbClr val="FF00FF">
                  <a:alpha val="50196"/>
                </a:srgbClr>
              </a:gs>
            </a:gsLst>
            <a:lin ang="5400000" scaled="0"/>
            <a:tileRect/>
          </a:gradFill>
          <a:ln w="76200">
            <a:solidFill>
              <a:schemeClr val="bg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11500"/>
          </a:p>
        </p:txBody>
      </p:sp>
      <p:sp>
        <p:nvSpPr>
          <p:cNvPr id="41" name="Rounded Rectangle 40"/>
          <p:cNvSpPr/>
          <p:nvPr/>
        </p:nvSpPr>
        <p:spPr>
          <a:xfrm>
            <a:off x="39223085" y="19221929"/>
            <a:ext cx="9253728" cy="6400800"/>
          </a:xfrm>
          <a:prstGeom prst="roundRect">
            <a:avLst>
              <a:gd name="adj" fmla="val 11729"/>
            </a:avLst>
          </a:prstGeom>
          <a:gradFill flip="none" rotWithShape="1">
            <a:gsLst>
              <a:gs pos="0">
                <a:schemeClr val="accent5">
                  <a:lumMod val="75000"/>
                  <a:alpha val="50196"/>
                </a:schemeClr>
              </a:gs>
              <a:gs pos="100000">
                <a:srgbClr val="FF00FF">
                  <a:alpha val="50196"/>
                </a:srgbClr>
              </a:gs>
            </a:gsLst>
            <a:lin ang="5400000" scaled="0"/>
            <a:tileRect/>
          </a:gradFill>
          <a:ln w="76200">
            <a:solidFill>
              <a:schemeClr val="bg1"/>
            </a:solid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11500" dirty="0"/>
          </a:p>
        </p:txBody>
      </p:sp>
      <p:sp>
        <p:nvSpPr>
          <p:cNvPr id="28" name="TextBox 27"/>
          <p:cNvSpPr txBox="1"/>
          <p:nvPr/>
        </p:nvSpPr>
        <p:spPr>
          <a:xfrm>
            <a:off x="21156187" y="5661839"/>
            <a:ext cx="1848326" cy="769441"/>
          </a:xfrm>
          <a:prstGeom prst="rect">
            <a:avLst/>
          </a:prstGeom>
          <a:noFill/>
        </p:spPr>
        <p:txBody>
          <a:bodyPr wrap="none" rtlCol="0">
            <a:spAutoFit/>
          </a:bodyPr>
          <a:lstStyle>
            <a:defPPr>
              <a:defRPr kern="1200" smtId="4294967295"/>
            </a:defPPr>
          </a:lstStyle>
          <a:p>
            <a:r>
              <a:rPr lang="en-US" sz="4400" b="1" i="1" dirty="0">
                <a:solidFill>
                  <a:schemeClr val="bg1">
                    <a:lumMod val="95000"/>
                  </a:schemeClr>
                </a:solidFill>
                <a:effectLst>
                  <a:outerShdw blurRad="38100" dist="38100" dir="2700000" algn="tl">
                    <a:srgbClr val="000000">
                      <a:alpha val="43137"/>
                    </a:srgbClr>
                  </a:outerShdw>
                </a:effectLst>
                <a:cs typeface="Arial" pitchFamily="34" charset="0"/>
              </a:rPr>
              <a:t>Results</a:t>
            </a:r>
          </a:p>
        </p:txBody>
      </p:sp>
      <p:sp>
        <p:nvSpPr>
          <p:cNvPr id="34" name="TextBox 33"/>
          <p:cNvSpPr txBox="1"/>
          <p:nvPr/>
        </p:nvSpPr>
        <p:spPr>
          <a:xfrm>
            <a:off x="1409167" y="5621861"/>
            <a:ext cx="8465028" cy="778939"/>
          </a:xfrm>
          <a:prstGeom prst="rect">
            <a:avLst/>
          </a:prstGeom>
          <a:noFill/>
        </p:spPr>
        <p:txBody>
          <a:bodyPr wrap="square" rtlCol="0">
            <a:spAutoFit/>
          </a:bodyPr>
          <a:lstStyle>
            <a:defPPr>
              <a:defRPr kern="1200" smtId="4294967295"/>
            </a:defPPr>
          </a:lstStyle>
          <a:p>
            <a:r>
              <a:rPr lang="en-US" sz="4400" b="1" i="1" dirty="0">
                <a:solidFill>
                  <a:schemeClr val="bg1">
                    <a:lumMod val="95000"/>
                  </a:schemeClr>
                </a:solidFill>
                <a:effectLst>
                  <a:outerShdw blurRad="38100" dist="38100" dir="2700000" algn="tl">
                    <a:srgbClr val="000000">
                      <a:alpha val="43137"/>
                    </a:srgbClr>
                  </a:outerShdw>
                </a:effectLst>
                <a:cs typeface="Arial" pitchFamily="34" charset="0"/>
              </a:rPr>
              <a:t>Introduction</a:t>
            </a:r>
          </a:p>
        </p:txBody>
      </p:sp>
      <p:sp>
        <p:nvSpPr>
          <p:cNvPr id="35" name="TextBox 34"/>
          <p:cNvSpPr txBox="1"/>
          <p:nvPr/>
        </p:nvSpPr>
        <p:spPr>
          <a:xfrm>
            <a:off x="1139571" y="6400800"/>
            <a:ext cx="19025639" cy="3939540"/>
          </a:xfrm>
          <a:prstGeom prst="rect">
            <a:avLst/>
          </a:prstGeom>
          <a:noFill/>
        </p:spPr>
        <p:txBody>
          <a:bodyPr wrap="square" rtlCol="0">
            <a:spAutoFit/>
          </a:bodyPr>
          <a:lstStyle>
            <a:defPPr>
              <a:defRPr kern="1200" smtId="4294967295"/>
            </a:defPPr>
          </a:lstStyle>
          <a:p>
            <a:pPr algn="just"/>
            <a:r>
              <a:rPr lang="en-US" sz="2500" dirty="0">
                <a:solidFill>
                  <a:schemeClr val="bg1"/>
                </a:solidFill>
                <a:cs typeface="Arial" pitchFamily="34" charset="0"/>
              </a:rPr>
              <a:t>While whole-transcriptome technologies can accurately measure the level of mRNA at a global scale, and at a relative low cost, directly measuring cell signaling network activity is both less accurate and more expensive. Hence, computational methods to infer cell signaling network activity from gene expression data are needed. Kinases are enzymes that can regulate downstream molecular pathways by phosphorylating other proteins. Due to their regulatory role, kinases are promising targets for a number of diseases. Expression2Kinases (X2K) is a computational pipeline that takes as input lists of differentially expressed genes, it then performs enrichment analysis to prioritize transcription factors that most likely regulate the observed changes in expression. Next, known protein-protein interactions are used to connect the identified transcription factors to form a subnetwork. Finally, kinases enrichment analysis is performed to prioritize protein kinases known to phosphorylate substrates within the subnetwork of transcription factors and intermediate proteins. The workflow can run with a variety of parameter settings and employs a variety of processed background datasets. In this project, we aimed to learn these parameters to optimize the pipeline for identifying the “correct” kinases using genetic algorithms, a machine learning method for parameter optimization.  </a:t>
            </a:r>
          </a:p>
        </p:txBody>
      </p:sp>
      <p:sp>
        <p:nvSpPr>
          <p:cNvPr id="37" name="TextBox 36"/>
          <p:cNvSpPr txBox="1"/>
          <p:nvPr/>
        </p:nvSpPr>
        <p:spPr>
          <a:xfrm>
            <a:off x="1761020" y="15901480"/>
            <a:ext cx="5317030" cy="769441"/>
          </a:xfrm>
          <a:prstGeom prst="rect">
            <a:avLst/>
          </a:prstGeom>
          <a:noFill/>
        </p:spPr>
        <p:txBody>
          <a:bodyPr wrap="none" rtlCol="0">
            <a:spAutoFit/>
          </a:bodyPr>
          <a:lstStyle>
            <a:defPPr>
              <a:defRPr kern="1200" smtId="4294967295"/>
            </a:defPPr>
          </a:lstStyle>
          <a:p>
            <a:r>
              <a:rPr lang="en-US" sz="4400" b="1" i="1" dirty="0">
                <a:solidFill>
                  <a:schemeClr val="bg1">
                    <a:lumMod val="95000"/>
                  </a:schemeClr>
                </a:solidFill>
                <a:effectLst>
                  <a:outerShdw blurRad="38100" dist="38100" dir="2700000" algn="tl">
                    <a:srgbClr val="000000">
                      <a:alpha val="43137"/>
                    </a:srgbClr>
                  </a:outerShdw>
                </a:effectLst>
                <a:cs typeface="Arial" pitchFamily="34" charset="0"/>
              </a:rPr>
              <a:t>Methods &amp; Materials</a:t>
            </a:r>
          </a:p>
        </p:txBody>
      </p:sp>
      <p:sp>
        <p:nvSpPr>
          <p:cNvPr id="38" name="TextBox 37"/>
          <p:cNvSpPr txBox="1"/>
          <p:nvPr/>
        </p:nvSpPr>
        <p:spPr>
          <a:xfrm>
            <a:off x="1231365" y="16669732"/>
            <a:ext cx="10076715" cy="6632585"/>
          </a:xfrm>
          <a:prstGeom prst="rect">
            <a:avLst/>
          </a:prstGeom>
          <a:noFill/>
        </p:spPr>
        <p:txBody>
          <a:bodyPr wrap="square" rtlCol="0">
            <a:spAutoFit/>
          </a:bodyPr>
          <a:lstStyle>
            <a:defPPr>
              <a:defRPr kern="1200" smtId="4294967295"/>
            </a:defPPr>
          </a:lstStyle>
          <a:p>
            <a:r>
              <a:rPr lang="en-US" sz="2500" b="1" dirty="0">
                <a:solidFill>
                  <a:schemeClr val="bg1"/>
                </a:solidFill>
                <a:cs typeface="Arial" pitchFamily="34" charset="0"/>
              </a:rPr>
              <a:t>The X2K Pipeline</a:t>
            </a:r>
          </a:p>
          <a:p>
            <a:r>
              <a:rPr lang="en-US" sz="2500" dirty="0">
                <a:solidFill>
                  <a:schemeClr val="bg1"/>
                </a:solidFill>
                <a:cs typeface="Arial" pitchFamily="34" charset="0"/>
              </a:rPr>
              <a:t>The X2K pipeline is comprised of these three components:</a:t>
            </a:r>
          </a:p>
          <a:p>
            <a:pPr marL="514350" indent="-514350">
              <a:buFont typeface="Arial"/>
              <a:buChar char="•"/>
            </a:pPr>
            <a:r>
              <a:rPr lang="en-US" sz="2500" dirty="0">
                <a:solidFill>
                  <a:schemeClr val="bg1"/>
                </a:solidFill>
                <a:cs typeface="Arial" pitchFamily="34" charset="0"/>
              </a:rPr>
              <a:t>[1] </a:t>
            </a:r>
            <a:r>
              <a:rPr lang="en-US" sz="2500" i="1" dirty="0" err="1">
                <a:solidFill>
                  <a:schemeClr val="bg1"/>
                </a:solidFill>
                <a:cs typeface="Arial" pitchFamily="34" charset="0"/>
              </a:rPr>
              <a:t>ChIP</a:t>
            </a:r>
            <a:r>
              <a:rPr lang="en-US" sz="2500" i="1" dirty="0">
                <a:solidFill>
                  <a:schemeClr val="bg1"/>
                </a:solidFill>
                <a:cs typeface="Arial" pitchFamily="34" charset="0"/>
              </a:rPr>
              <a:t> Enrichment Analysis (</a:t>
            </a:r>
            <a:r>
              <a:rPr lang="en-US" sz="2500" i="1" dirty="0" err="1">
                <a:solidFill>
                  <a:schemeClr val="bg1"/>
                </a:solidFill>
                <a:cs typeface="Arial" pitchFamily="34" charset="0"/>
              </a:rPr>
              <a:t>ChEA</a:t>
            </a:r>
            <a:r>
              <a:rPr lang="en-US" sz="2500" i="1" dirty="0">
                <a:solidFill>
                  <a:schemeClr val="bg1"/>
                </a:solidFill>
                <a:cs typeface="Arial" pitchFamily="34" charset="0"/>
              </a:rPr>
              <a:t>): </a:t>
            </a:r>
            <a:r>
              <a:rPr lang="en-US" sz="2500" dirty="0">
                <a:solidFill>
                  <a:schemeClr val="bg1"/>
                </a:solidFill>
                <a:cs typeface="Arial" pitchFamily="34" charset="0"/>
              </a:rPr>
              <a:t>Ranks transcription factors (TF) based on TF targets that are enriched within the input gene list using 2 non-mutually exclusive databases (</a:t>
            </a:r>
            <a:r>
              <a:rPr lang="en-US" sz="2500" dirty="0" err="1">
                <a:solidFill>
                  <a:schemeClr val="bg1"/>
                </a:solidFill>
                <a:cs typeface="Arial" pitchFamily="34" charset="0"/>
              </a:rPr>
              <a:t>ChEA</a:t>
            </a:r>
            <a:r>
              <a:rPr lang="en-US" sz="2500" dirty="0">
                <a:solidFill>
                  <a:schemeClr val="bg1"/>
                </a:solidFill>
                <a:cs typeface="Arial" pitchFamily="34" charset="0"/>
              </a:rPr>
              <a:t>, </a:t>
            </a:r>
            <a:r>
              <a:rPr lang="en-US" sz="2500" dirty="0" err="1">
                <a:solidFill>
                  <a:schemeClr val="bg1"/>
                </a:solidFill>
                <a:cs typeface="Arial" pitchFamily="34" charset="0"/>
              </a:rPr>
              <a:t>Tranf</a:t>
            </a:r>
            <a:r>
              <a:rPr lang="en-US" sz="2500" dirty="0">
                <a:solidFill>
                  <a:schemeClr val="bg1"/>
                </a:solidFill>
                <a:cs typeface="Arial" pitchFamily="34" charset="0"/>
              </a:rPr>
              <a:t>). There are also 4 mutually-exclusive predicted methods by which TF results were sorted (TF Sort), 3 options by which to subset the TF databases by species (TF species), and 3 options regarding how many of the top most significant predicted TFs to feed into the PPI Network Construction step.</a:t>
            </a:r>
          </a:p>
          <a:p>
            <a:pPr marL="514350" indent="-514350">
              <a:buFont typeface="Arial"/>
              <a:buChar char="•"/>
            </a:pPr>
            <a:r>
              <a:rPr lang="en-US" sz="2500" dirty="0">
                <a:solidFill>
                  <a:schemeClr val="bg1"/>
                </a:solidFill>
                <a:cs typeface="Arial" pitchFamily="34" charset="0"/>
              </a:rPr>
              <a:t>[2] </a:t>
            </a:r>
            <a:r>
              <a:rPr lang="en-US" sz="2500" i="1" dirty="0">
                <a:solidFill>
                  <a:schemeClr val="bg1"/>
                </a:solidFill>
                <a:cs typeface="Arial" pitchFamily="34" charset="0"/>
              </a:rPr>
              <a:t>Genes2Networks (G2N): </a:t>
            </a:r>
            <a:r>
              <a:rPr lang="en-US" sz="2500" dirty="0">
                <a:solidFill>
                  <a:schemeClr val="bg1"/>
                </a:solidFill>
                <a:cs typeface="Arial" pitchFamily="34" charset="0"/>
              </a:rPr>
              <a:t>Generates protein-protein interactions (PPI) subnetworks given a list of enriched TFs. G2N draws from the following PPI resources: </a:t>
            </a:r>
            <a:r>
              <a:rPr lang="en-US" sz="2500" dirty="0" err="1">
                <a:solidFill>
                  <a:schemeClr val="bg1"/>
                </a:solidFill>
                <a:cs typeface="Arial" pitchFamily="34" charset="0"/>
              </a:rPr>
              <a:t>BioGRID</a:t>
            </a:r>
            <a:r>
              <a:rPr lang="en-US" sz="2500" dirty="0">
                <a:solidFill>
                  <a:schemeClr val="bg1"/>
                </a:solidFill>
                <a:cs typeface="Arial" pitchFamily="34" charset="0"/>
              </a:rPr>
              <a:t>, </a:t>
            </a:r>
            <a:r>
              <a:rPr lang="en-US" sz="2500" dirty="0" err="1">
                <a:solidFill>
                  <a:schemeClr val="bg1"/>
                </a:solidFill>
                <a:cs typeface="Arial" pitchFamily="34" charset="0"/>
              </a:rPr>
              <a:t>BioPlex</a:t>
            </a:r>
            <a:r>
              <a:rPr lang="en-US" sz="2500" dirty="0">
                <a:solidFill>
                  <a:schemeClr val="bg1"/>
                </a:solidFill>
                <a:cs typeface="Arial" pitchFamily="34" charset="0"/>
              </a:rPr>
              <a:t>, </a:t>
            </a:r>
            <a:r>
              <a:rPr lang="en-US" sz="2500" dirty="0" err="1">
                <a:solidFill>
                  <a:schemeClr val="bg1"/>
                </a:solidFill>
                <a:cs typeface="Arial" pitchFamily="34" charset="0"/>
              </a:rPr>
              <a:t>iREF</a:t>
            </a:r>
            <a:r>
              <a:rPr lang="en-US" sz="2500" dirty="0">
                <a:solidFill>
                  <a:schemeClr val="bg1"/>
                </a:solidFill>
                <a:cs typeface="Arial" pitchFamily="34" charset="0"/>
              </a:rPr>
              <a:t>, </a:t>
            </a:r>
            <a:r>
              <a:rPr lang="en-US" sz="2500" dirty="0" err="1">
                <a:solidFill>
                  <a:schemeClr val="bg1"/>
                </a:solidFill>
                <a:cs typeface="Arial" pitchFamily="34" charset="0"/>
              </a:rPr>
              <a:t>hu.MAP</a:t>
            </a:r>
            <a:r>
              <a:rPr lang="en-US" sz="2500" dirty="0">
                <a:solidFill>
                  <a:schemeClr val="bg1"/>
                </a:solidFill>
                <a:cs typeface="Arial" pitchFamily="34" charset="0"/>
              </a:rPr>
              <a:t>, MINT, SNAVI, </a:t>
            </a:r>
            <a:r>
              <a:rPr lang="en-US" sz="2500" dirty="0" err="1">
                <a:solidFill>
                  <a:schemeClr val="bg1"/>
                </a:solidFill>
                <a:cs typeface="Arial" pitchFamily="34" charset="0"/>
              </a:rPr>
              <a:t>ppid</a:t>
            </a:r>
            <a:r>
              <a:rPr lang="en-US" sz="2500" dirty="0">
                <a:solidFill>
                  <a:schemeClr val="bg1"/>
                </a:solidFill>
                <a:cs typeface="Arial" pitchFamily="34" charset="0"/>
              </a:rPr>
              <a:t>, and KEGG. </a:t>
            </a:r>
          </a:p>
          <a:p>
            <a:pPr marL="514350" indent="-514350">
              <a:buFont typeface="Arial"/>
              <a:buChar char="•"/>
            </a:pPr>
            <a:r>
              <a:rPr lang="en-US" sz="2500" dirty="0">
                <a:solidFill>
                  <a:schemeClr val="bg1"/>
                </a:solidFill>
                <a:cs typeface="Arial" pitchFamily="34" charset="0"/>
              </a:rPr>
              <a:t>[3] </a:t>
            </a:r>
            <a:r>
              <a:rPr lang="en-US" sz="2500" i="1" dirty="0">
                <a:solidFill>
                  <a:schemeClr val="bg1"/>
                </a:solidFill>
                <a:cs typeface="Arial" pitchFamily="34" charset="0"/>
              </a:rPr>
              <a:t>Kinase Enrichment Analysis (KEA): </a:t>
            </a:r>
            <a:r>
              <a:rPr lang="en-US" sz="2500" dirty="0">
                <a:solidFill>
                  <a:schemeClr val="bg1"/>
                </a:solidFill>
                <a:cs typeface="Arial" pitchFamily="34" charset="0"/>
              </a:rPr>
              <a:t>Ranks protein kinases that are known to phosphorylate the proteins within the subnetwork identified by G2N. The KEA step draws kinase-substrate interactions from: </a:t>
            </a:r>
            <a:r>
              <a:rPr lang="en-US" sz="2500" dirty="0" err="1">
                <a:solidFill>
                  <a:schemeClr val="bg1"/>
                </a:solidFill>
                <a:cs typeface="Arial" pitchFamily="34" charset="0"/>
              </a:rPr>
              <a:t>PhosphoSite</a:t>
            </a:r>
            <a:r>
              <a:rPr lang="en-US" sz="2500" dirty="0">
                <a:solidFill>
                  <a:schemeClr val="bg1"/>
                </a:solidFill>
                <a:cs typeface="Arial" pitchFamily="34" charset="0"/>
              </a:rPr>
              <a:t> Plus, </a:t>
            </a:r>
            <a:r>
              <a:rPr lang="en-US" sz="2500" dirty="0" err="1">
                <a:solidFill>
                  <a:schemeClr val="bg1"/>
                </a:solidFill>
                <a:cs typeface="Arial" pitchFamily="34" charset="0"/>
              </a:rPr>
              <a:t>NetworKIN</a:t>
            </a:r>
            <a:r>
              <a:rPr lang="en-US" sz="2500" dirty="0">
                <a:solidFill>
                  <a:schemeClr val="bg1"/>
                </a:solidFill>
                <a:cs typeface="Arial" pitchFamily="34" charset="0"/>
              </a:rPr>
              <a:t>, </a:t>
            </a:r>
            <a:r>
              <a:rPr lang="en-US" sz="2500" dirty="0" err="1">
                <a:solidFill>
                  <a:schemeClr val="bg1"/>
                </a:solidFill>
                <a:cs typeface="Arial" pitchFamily="34" charset="0"/>
              </a:rPr>
              <a:t>iPTMnet</a:t>
            </a:r>
            <a:r>
              <a:rPr lang="en-US" sz="2500" dirty="0">
                <a:solidFill>
                  <a:schemeClr val="bg1"/>
                </a:solidFill>
                <a:cs typeface="Arial" pitchFamily="34" charset="0"/>
              </a:rPr>
              <a:t> and KEA. </a:t>
            </a:r>
          </a:p>
        </p:txBody>
      </p:sp>
      <p:sp>
        <p:nvSpPr>
          <p:cNvPr id="42" name="TextBox 41"/>
          <p:cNvSpPr txBox="1"/>
          <p:nvPr/>
        </p:nvSpPr>
        <p:spPr>
          <a:xfrm>
            <a:off x="39817396" y="5707559"/>
            <a:ext cx="2611612" cy="769441"/>
          </a:xfrm>
          <a:prstGeom prst="rect">
            <a:avLst/>
          </a:prstGeom>
          <a:noFill/>
        </p:spPr>
        <p:txBody>
          <a:bodyPr wrap="none" rtlCol="0">
            <a:spAutoFit/>
          </a:bodyPr>
          <a:lstStyle>
            <a:defPPr>
              <a:defRPr kern="1200" smtId="4294967295"/>
            </a:defPPr>
          </a:lstStyle>
          <a:p>
            <a:r>
              <a:rPr lang="en-US" sz="4400" b="1" i="1" dirty="0">
                <a:solidFill>
                  <a:schemeClr val="bg1">
                    <a:lumMod val="95000"/>
                  </a:schemeClr>
                </a:solidFill>
                <a:effectLst>
                  <a:outerShdw blurRad="38100" dist="38100" dir="2700000" algn="tl">
                    <a:srgbClr val="000000">
                      <a:alpha val="43137"/>
                    </a:srgbClr>
                  </a:outerShdw>
                </a:effectLst>
                <a:cs typeface="Arial" pitchFamily="34" charset="0"/>
              </a:rPr>
              <a:t>Discussion</a:t>
            </a:r>
          </a:p>
        </p:txBody>
      </p:sp>
      <p:sp>
        <p:nvSpPr>
          <p:cNvPr id="43" name="TextBox 42"/>
          <p:cNvSpPr txBox="1"/>
          <p:nvPr/>
        </p:nvSpPr>
        <p:spPr>
          <a:xfrm>
            <a:off x="39547800" y="6486498"/>
            <a:ext cx="8458200" cy="7402026"/>
          </a:xfrm>
          <a:prstGeom prst="rect">
            <a:avLst/>
          </a:prstGeom>
          <a:noFill/>
        </p:spPr>
        <p:txBody>
          <a:bodyPr wrap="square" rtlCol="0">
            <a:spAutoFit/>
          </a:bodyPr>
          <a:lstStyle>
            <a:defPPr>
              <a:defRPr kern="1200" smtId="4294967295"/>
            </a:defPPr>
          </a:lstStyle>
          <a:p>
            <a:pPr marL="342900" indent="-342900">
              <a:buFont typeface="Arial" panose="020B0604020202020204" pitchFamily="34" charset="0"/>
              <a:buChar char="•"/>
            </a:pPr>
            <a:r>
              <a:rPr lang="en-US" sz="2500" b="1" dirty="0">
                <a:solidFill>
                  <a:schemeClr val="bg1"/>
                </a:solidFill>
                <a:cs typeface="Arial" pitchFamily="34" charset="0"/>
              </a:rPr>
              <a:t>Parameter optimization</a:t>
            </a:r>
            <a:r>
              <a:rPr lang="en-US" sz="2500" dirty="0">
                <a:solidFill>
                  <a:schemeClr val="bg1"/>
                </a:solidFill>
                <a:cs typeface="Arial" pitchFamily="34" charset="0"/>
              </a:rPr>
              <a:t>: While optimal </a:t>
            </a:r>
            <a:r>
              <a:rPr lang="en-US" sz="2500" dirty="0">
                <a:solidFill>
                  <a:srgbClr val="FF00FF"/>
                </a:solidFill>
                <a:cs typeface="Arial" pitchFamily="34" charset="0"/>
              </a:rPr>
              <a:t>x and y</a:t>
            </a:r>
            <a:r>
              <a:rPr lang="en-US" sz="2500" dirty="0">
                <a:solidFill>
                  <a:schemeClr val="bg1"/>
                </a:solidFill>
                <a:cs typeface="Arial" pitchFamily="34" charset="0"/>
              </a:rPr>
              <a:t> did differ between validation datasets, the following results were consistent:</a:t>
            </a:r>
          </a:p>
          <a:p>
            <a:pPr marL="342900" indent="-342900">
              <a:buFont typeface="Arial" panose="020B0604020202020204" pitchFamily="34" charset="0"/>
              <a:buChar char="•"/>
            </a:pPr>
            <a:r>
              <a:rPr lang="en-US" sz="2500" b="1" dirty="0">
                <a:solidFill>
                  <a:schemeClr val="bg1"/>
                </a:solidFill>
                <a:cs typeface="Arial" pitchFamily="34" charset="0"/>
              </a:rPr>
              <a:t>Rank</a:t>
            </a:r>
            <a:r>
              <a:rPr lang="en-US" sz="2500" dirty="0">
                <a:solidFill>
                  <a:schemeClr val="bg1"/>
                </a:solidFill>
                <a:cs typeface="Arial" pitchFamily="34" charset="0"/>
              </a:rPr>
              <a:t>: More sophisticated results-ordering methods (e.g. combined score) outperformed simpler metrics such as raw p-values and rank.  </a:t>
            </a:r>
          </a:p>
          <a:p>
            <a:pPr marL="342900" indent="-342900">
              <a:buFont typeface="Arial" panose="020B0604020202020204" pitchFamily="34" charset="0"/>
              <a:buChar char="•"/>
            </a:pPr>
            <a:r>
              <a:rPr lang="en-US" sz="2500" b="1" dirty="0">
                <a:solidFill>
                  <a:schemeClr val="bg1"/>
                </a:solidFill>
                <a:cs typeface="Arial" pitchFamily="34" charset="0"/>
              </a:rPr>
              <a:t>Databases:  </a:t>
            </a:r>
            <a:r>
              <a:rPr lang="en-US" sz="2500" dirty="0">
                <a:solidFill>
                  <a:schemeClr val="bg1"/>
                </a:solidFill>
                <a:cs typeface="Arial" pitchFamily="34" charset="0"/>
              </a:rPr>
              <a:t>The optimization of X2K via GA identified the following databases as relatively optimal for recovering mechanisms of action underlying differential gene expression:  </a:t>
            </a:r>
          </a:p>
          <a:p>
            <a:pPr marL="342900" indent="-342900">
              <a:buFont typeface="Arial" panose="020B0604020202020204" pitchFamily="34" charset="0"/>
              <a:buChar char="•"/>
            </a:pPr>
            <a:r>
              <a:rPr lang="en-US" sz="2500" b="1" dirty="0">
                <a:solidFill>
                  <a:schemeClr val="bg1"/>
                </a:solidFill>
                <a:cs typeface="Arial" pitchFamily="34" charset="0"/>
              </a:rPr>
              <a:t>TF-enrichment: </a:t>
            </a:r>
            <a:r>
              <a:rPr lang="en-US" sz="2500" dirty="0">
                <a:solidFill>
                  <a:schemeClr val="bg1"/>
                </a:solidFill>
                <a:cs typeface="Arial" pitchFamily="34" charset="0"/>
              </a:rPr>
              <a:t>1, 2, 3 </a:t>
            </a:r>
          </a:p>
          <a:p>
            <a:pPr marL="342900" indent="-342900">
              <a:buFont typeface="Arial" panose="020B0604020202020204" pitchFamily="34" charset="0"/>
              <a:buChar char="•"/>
            </a:pPr>
            <a:r>
              <a:rPr lang="en-US" sz="2500" b="1" dirty="0">
                <a:solidFill>
                  <a:schemeClr val="bg1"/>
                </a:solidFill>
                <a:cs typeface="Arial" pitchFamily="34" charset="0"/>
              </a:rPr>
              <a:t>PPI construction: </a:t>
            </a:r>
            <a:r>
              <a:rPr lang="en-US" sz="2500" dirty="0">
                <a:solidFill>
                  <a:schemeClr val="bg1"/>
                </a:solidFill>
                <a:cs typeface="Arial" pitchFamily="34" charset="0"/>
              </a:rPr>
              <a:t>1, 2, 3 </a:t>
            </a:r>
          </a:p>
          <a:p>
            <a:pPr marL="342900" indent="-342900">
              <a:buFont typeface="Arial" panose="020B0604020202020204" pitchFamily="34" charset="0"/>
              <a:buChar char="•"/>
            </a:pPr>
            <a:r>
              <a:rPr lang="en-US" sz="2500" b="1" dirty="0">
                <a:solidFill>
                  <a:schemeClr val="bg1"/>
                </a:solidFill>
                <a:cs typeface="Arial" pitchFamily="34" charset="0"/>
              </a:rPr>
              <a:t>Kinase-enrichment: </a:t>
            </a:r>
            <a:r>
              <a:rPr lang="en-US" sz="2500" dirty="0">
                <a:solidFill>
                  <a:schemeClr val="bg1"/>
                </a:solidFill>
                <a:cs typeface="Arial" pitchFamily="34" charset="0"/>
              </a:rPr>
              <a:t>1, 2, 3</a:t>
            </a:r>
          </a:p>
          <a:p>
            <a:pPr marL="342900" indent="-342900">
              <a:buFont typeface="Arial" panose="020B0604020202020204" pitchFamily="34" charset="0"/>
              <a:buChar char="•"/>
            </a:pPr>
            <a:endParaRPr lang="en-US" sz="2500" dirty="0">
              <a:solidFill>
                <a:schemeClr val="bg1"/>
              </a:solidFill>
              <a:cs typeface="Arial" pitchFamily="34" charset="0"/>
            </a:endParaRPr>
          </a:p>
          <a:p>
            <a:pPr marL="342900" indent="-342900">
              <a:buFont typeface="Arial" panose="020B0604020202020204" pitchFamily="34" charset="0"/>
              <a:buChar char="•"/>
            </a:pPr>
            <a:r>
              <a:rPr lang="en-US" sz="2500" b="1" dirty="0">
                <a:solidFill>
                  <a:schemeClr val="bg1"/>
                </a:solidFill>
                <a:cs typeface="Arial" pitchFamily="34" charset="0"/>
              </a:rPr>
              <a:t>Potential Confounds:  </a:t>
            </a:r>
            <a:r>
              <a:rPr lang="en-US" sz="2500" dirty="0">
                <a:solidFill>
                  <a:schemeClr val="bg1"/>
                </a:solidFill>
                <a:cs typeface="Arial" pitchFamily="34" charset="0"/>
              </a:rPr>
              <a:t>X2K is biased towards large PPI networks. However, the average PPI size after the GA stabilized was 477 protein, which is not unreasonably large. Also, the GA chose a PPI path length of 1 (not 2 which would have resulted in a much larger network). </a:t>
            </a:r>
          </a:p>
        </p:txBody>
      </p:sp>
      <p:sp>
        <p:nvSpPr>
          <p:cNvPr id="44" name="TextBox 43"/>
          <p:cNvSpPr txBox="1"/>
          <p:nvPr/>
        </p:nvSpPr>
        <p:spPr>
          <a:xfrm>
            <a:off x="39817396" y="26422827"/>
            <a:ext cx="8127019" cy="769441"/>
          </a:xfrm>
          <a:prstGeom prst="rect">
            <a:avLst/>
          </a:prstGeom>
          <a:noFill/>
        </p:spPr>
        <p:txBody>
          <a:bodyPr wrap="none" rtlCol="0">
            <a:spAutoFit/>
          </a:bodyPr>
          <a:lstStyle>
            <a:defPPr>
              <a:defRPr kern="1200" smtId="4294967295"/>
            </a:defPPr>
          </a:lstStyle>
          <a:p>
            <a:r>
              <a:rPr lang="en-US" sz="4400" b="1" i="1" dirty="0">
                <a:solidFill>
                  <a:schemeClr val="bg1">
                    <a:lumMod val="95000"/>
                  </a:schemeClr>
                </a:solidFill>
                <a:effectLst>
                  <a:outerShdw blurRad="38100" dist="38100" dir="2700000" algn="tl">
                    <a:srgbClr val="000000">
                      <a:alpha val="43137"/>
                    </a:srgbClr>
                  </a:outerShdw>
                </a:effectLst>
                <a:cs typeface="Arial" pitchFamily="34" charset="0"/>
              </a:rPr>
              <a:t>References &amp; Acknowledgements</a:t>
            </a:r>
          </a:p>
        </p:txBody>
      </p:sp>
      <p:sp>
        <p:nvSpPr>
          <p:cNvPr id="45" name="TextBox 44"/>
          <p:cNvSpPr txBox="1"/>
          <p:nvPr/>
        </p:nvSpPr>
        <p:spPr>
          <a:xfrm>
            <a:off x="39817396" y="19559240"/>
            <a:ext cx="2922595" cy="769441"/>
          </a:xfrm>
          <a:prstGeom prst="rect">
            <a:avLst/>
          </a:prstGeom>
          <a:noFill/>
        </p:spPr>
        <p:txBody>
          <a:bodyPr wrap="none" rtlCol="0">
            <a:spAutoFit/>
          </a:bodyPr>
          <a:lstStyle>
            <a:defPPr>
              <a:defRPr kern="1200" smtId="4294967295"/>
            </a:defPPr>
          </a:lstStyle>
          <a:p>
            <a:r>
              <a:rPr lang="en-US" sz="4400" b="1" i="1" dirty="0">
                <a:solidFill>
                  <a:schemeClr val="bg1">
                    <a:lumMod val="95000"/>
                  </a:schemeClr>
                </a:solidFill>
                <a:effectLst>
                  <a:outerShdw blurRad="38100" dist="38100" dir="2700000" algn="tl">
                    <a:srgbClr val="000000">
                      <a:alpha val="43137"/>
                    </a:srgbClr>
                  </a:outerShdw>
                </a:effectLst>
                <a:cs typeface="Arial" pitchFamily="34" charset="0"/>
              </a:rPr>
              <a:t>Conclusions</a:t>
            </a:r>
          </a:p>
        </p:txBody>
      </p:sp>
      <p:sp>
        <p:nvSpPr>
          <p:cNvPr id="48" name="TextBox 47"/>
          <p:cNvSpPr txBox="1"/>
          <p:nvPr/>
        </p:nvSpPr>
        <p:spPr>
          <a:xfrm>
            <a:off x="39547800" y="27192269"/>
            <a:ext cx="8458200" cy="4708981"/>
          </a:xfrm>
          <a:prstGeom prst="rect">
            <a:avLst/>
          </a:prstGeom>
          <a:noFill/>
        </p:spPr>
        <p:txBody>
          <a:bodyPr wrap="square" rtlCol="0">
            <a:spAutoFit/>
          </a:bodyPr>
          <a:lstStyle>
            <a:defPPr>
              <a:defRPr kern="1200" smtId="4294967295"/>
            </a:defPPr>
          </a:lstStyle>
          <a:p>
            <a:pPr marL="285750" lvl="0" indent="-285750">
              <a:buFont typeface="Arial"/>
              <a:buChar char="•"/>
            </a:pPr>
            <a:r>
              <a:rPr lang="en-US" sz="2000" dirty="0">
                <a:solidFill>
                  <a:srgbClr val="FFFFFF"/>
                </a:solidFill>
              </a:rPr>
              <a:t> </a:t>
            </a:r>
            <a:r>
              <a:rPr lang="en-US" sz="2000" dirty="0" err="1">
                <a:solidFill>
                  <a:srgbClr val="FFFFFF"/>
                </a:solidFill>
              </a:rPr>
              <a:t>Stuhlmiller</a:t>
            </a:r>
            <a:r>
              <a:rPr lang="en-US" sz="2000" dirty="0">
                <a:solidFill>
                  <a:srgbClr val="FFFFFF"/>
                </a:solidFill>
              </a:rPr>
              <a:t>, T. J., Miller, S. M., </a:t>
            </a:r>
            <a:r>
              <a:rPr lang="en-US" sz="2000" dirty="0" err="1">
                <a:solidFill>
                  <a:srgbClr val="FFFFFF"/>
                </a:solidFill>
              </a:rPr>
              <a:t>Zawistowski</a:t>
            </a:r>
            <a:r>
              <a:rPr lang="en-US" sz="2000" dirty="0">
                <a:solidFill>
                  <a:srgbClr val="FFFFFF"/>
                </a:solidFill>
              </a:rPr>
              <a:t>, J. S., Nakamura, K., Beltran, A. S., Duncan, J. S., … Johnson, G. L. (2015). Inhibition of </a:t>
            </a:r>
            <a:r>
              <a:rPr lang="en-US" sz="2000" dirty="0" err="1">
                <a:solidFill>
                  <a:srgbClr val="FFFFFF"/>
                </a:solidFill>
              </a:rPr>
              <a:t>lapatinib</a:t>
            </a:r>
            <a:r>
              <a:rPr lang="en-US" sz="2000" dirty="0">
                <a:solidFill>
                  <a:srgbClr val="FFFFFF"/>
                </a:solidFill>
              </a:rPr>
              <a:t>-induced </a:t>
            </a:r>
            <a:r>
              <a:rPr lang="en-US" sz="2000" dirty="0" err="1">
                <a:solidFill>
                  <a:srgbClr val="FFFFFF"/>
                </a:solidFill>
              </a:rPr>
              <a:t>kinome</a:t>
            </a:r>
            <a:r>
              <a:rPr lang="en-US" sz="2000" dirty="0">
                <a:solidFill>
                  <a:srgbClr val="FFFFFF"/>
                </a:solidFill>
              </a:rPr>
              <a:t> reprogramming in ERBB2-positive breast cancer by targeting BET family </a:t>
            </a:r>
            <a:r>
              <a:rPr lang="en-US" sz="2000" dirty="0" err="1">
                <a:solidFill>
                  <a:srgbClr val="FFFFFF"/>
                </a:solidFill>
              </a:rPr>
              <a:t>bromodomains</a:t>
            </a:r>
            <a:r>
              <a:rPr lang="en-US" sz="2000" dirty="0">
                <a:solidFill>
                  <a:srgbClr val="FFFFFF"/>
                </a:solidFill>
              </a:rPr>
              <a:t>. Cell Reports, 11(3), 390–404. https://</a:t>
            </a:r>
            <a:r>
              <a:rPr lang="en-US" sz="2000" dirty="0" err="1">
                <a:solidFill>
                  <a:srgbClr val="FFFFFF"/>
                </a:solidFill>
              </a:rPr>
              <a:t>doi.org</a:t>
            </a:r>
            <a:r>
              <a:rPr lang="en-US" sz="2000" dirty="0">
                <a:solidFill>
                  <a:srgbClr val="FFFFFF"/>
                </a:solidFill>
              </a:rPr>
              <a:t>/10.1016/j.celrep.2015.03.037  Duncan, J. S., Whittle, M. C., Nakamura, K., </a:t>
            </a:r>
            <a:r>
              <a:rPr lang="en-US" sz="2000" dirty="0" err="1">
                <a:solidFill>
                  <a:srgbClr val="FFFFFF"/>
                </a:solidFill>
              </a:rPr>
              <a:t>Abell</a:t>
            </a:r>
            <a:r>
              <a:rPr lang="en-US" sz="2000" dirty="0">
                <a:solidFill>
                  <a:srgbClr val="FFFFFF"/>
                </a:solidFill>
              </a:rPr>
              <a:t>, A. N., Midland, A. A., </a:t>
            </a:r>
            <a:r>
              <a:rPr lang="en-US" sz="2000" dirty="0" err="1">
                <a:solidFill>
                  <a:srgbClr val="FFFFFF"/>
                </a:solidFill>
              </a:rPr>
              <a:t>Zawistowski</a:t>
            </a:r>
            <a:r>
              <a:rPr lang="en-US" sz="2000" dirty="0">
                <a:solidFill>
                  <a:srgbClr val="FFFFFF"/>
                </a:solidFill>
              </a:rPr>
              <a:t>, J. S., … Johnson, G. L. (2012). Dynamic reprogramming of the </a:t>
            </a:r>
            <a:r>
              <a:rPr lang="en-US" sz="2000" dirty="0" err="1">
                <a:solidFill>
                  <a:srgbClr val="FFFFFF"/>
                </a:solidFill>
              </a:rPr>
              <a:t>kinome</a:t>
            </a:r>
            <a:r>
              <a:rPr lang="en-US" sz="2000" dirty="0">
                <a:solidFill>
                  <a:srgbClr val="FFFFFF"/>
                </a:solidFill>
              </a:rPr>
              <a:t> in response to targeted MEK inhibition in triple-negative breast cancer. Cell, 149(2), 307–321. https://</a:t>
            </a:r>
            <a:r>
              <a:rPr lang="en-US" sz="2000" dirty="0" err="1">
                <a:solidFill>
                  <a:srgbClr val="FFFFFF"/>
                </a:solidFill>
              </a:rPr>
              <a:t>doi.org</a:t>
            </a:r>
            <a:r>
              <a:rPr lang="en-US" sz="2000" dirty="0">
                <a:solidFill>
                  <a:srgbClr val="FFFFFF"/>
                </a:solidFill>
              </a:rPr>
              <a:t>/10.1016/j.cell.2012.02.053   Chen, E. Y., Xu, H., </a:t>
            </a:r>
            <a:r>
              <a:rPr lang="en-US" sz="2000" dirty="0" err="1">
                <a:solidFill>
                  <a:srgbClr val="FFFFFF"/>
                </a:solidFill>
              </a:rPr>
              <a:t>Gordonov</a:t>
            </a:r>
            <a:r>
              <a:rPr lang="en-US" sz="2000" dirty="0">
                <a:solidFill>
                  <a:srgbClr val="FFFFFF"/>
                </a:solidFill>
              </a:rPr>
              <a:t>, S., Lim, M. P., Perkins, M. H., &amp; Ma’ayan, A. (2012). Expression2Kinases: mRNA profiling linked to multiple upstream regulatory layers. Bioinformatics, 28(1), 105–111. https://</a:t>
            </a:r>
            <a:r>
              <a:rPr lang="en-US" sz="2000" dirty="0" err="1">
                <a:solidFill>
                  <a:srgbClr val="FFFFFF"/>
                </a:solidFill>
              </a:rPr>
              <a:t>doi.org</a:t>
            </a:r>
            <a:r>
              <a:rPr lang="en-US" sz="2000" dirty="0">
                <a:solidFill>
                  <a:srgbClr val="FFFFFF"/>
                </a:solidFill>
              </a:rPr>
              <a:t>/10.1093/bioinformatics/btr625 </a:t>
            </a:r>
          </a:p>
          <a:p>
            <a:pPr marL="285750" lvl="0" indent="-285750">
              <a:buFont typeface="Arial"/>
              <a:buChar char="•"/>
            </a:pPr>
            <a:endParaRPr lang="en-US" sz="2000" dirty="0">
              <a:solidFill>
                <a:srgbClr val="FFFFFF"/>
              </a:solidFill>
              <a:cs typeface="Arial" pitchFamily="34" charset="0"/>
            </a:endParaRPr>
          </a:p>
          <a:p>
            <a:pPr marL="285750" lvl="0" indent="-285750">
              <a:buFont typeface="Arial"/>
              <a:buChar char="•"/>
            </a:pPr>
            <a:r>
              <a:rPr lang="en-US" sz="2000" dirty="0">
                <a:solidFill>
                  <a:srgbClr val="FFFFFF"/>
                </a:solidFill>
                <a:cs typeface="Arial" pitchFamily="34" charset="0"/>
              </a:rPr>
              <a:t>This work was partially supported by the NIH Common Fund grant #U54HL127624, BD2K-LINCS DCIC</a:t>
            </a:r>
          </a:p>
        </p:txBody>
      </p:sp>
      <p:sp>
        <p:nvSpPr>
          <p:cNvPr id="60" name="Text Placeholder 2"/>
          <p:cNvSpPr>
            <a:spLocks noGrp="1"/>
          </p:cNvSpPr>
          <p:nvPr>
            <p:ph type="body" sz="quarter" idx="10"/>
          </p:nvPr>
        </p:nvSpPr>
        <p:spPr>
          <a:xfrm>
            <a:off x="12339770" y="485350"/>
            <a:ext cx="25681951" cy="2857500"/>
          </a:xfrm>
        </p:spPr>
        <p:txBody>
          <a:bodyPr>
            <a:noAutofit/>
          </a:bodyPr>
          <a:lstStyle>
            <a:defPPr>
              <a:defRPr kern="1200" smtId="4294967295"/>
            </a:defPPr>
          </a:lstStyle>
          <a:p>
            <a:pPr algn="ctr"/>
            <a:r>
              <a:rPr lang="en-US" sz="8000" b="1" dirty="0">
                <a:solidFill>
                  <a:srgbClr val="10253F"/>
                </a:solidFill>
                <a:effectLst>
                  <a:outerShdw blurRad="38100" dist="38100" dir="2700000" algn="tl">
                    <a:srgbClr val="000000">
                      <a:alpha val="43137"/>
                    </a:srgbClr>
                  </a:outerShdw>
                </a:effectLst>
              </a:rPr>
              <a:t>Learning X2K:  Parameter Optimization Via Genetic Algorithms to Calibrate the Expression2Kinases Pipeline</a:t>
            </a:r>
          </a:p>
        </p:txBody>
      </p:sp>
      <p:sp>
        <p:nvSpPr>
          <p:cNvPr id="61" name="Text Placeholder 3"/>
          <p:cNvSpPr>
            <a:spLocks noGrp="1"/>
          </p:cNvSpPr>
          <p:nvPr>
            <p:ph type="body" sz="quarter" idx="11"/>
          </p:nvPr>
        </p:nvSpPr>
        <p:spPr>
          <a:xfrm>
            <a:off x="2563902" y="2895600"/>
            <a:ext cx="44451498" cy="1981200"/>
          </a:xfrm>
        </p:spPr>
        <p:txBody>
          <a:bodyPr>
            <a:normAutofit fontScale="77500" lnSpcReduction="20000"/>
          </a:bodyPr>
          <a:lstStyle>
            <a:defPPr>
              <a:defRPr kern="1200" smtId="4294967295"/>
            </a:defPPr>
          </a:lstStyle>
          <a:p>
            <a:pPr algn="ctr"/>
            <a:r>
              <a:rPr lang="en-US" sz="4400" b="1" u="sng" dirty="0">
                <a:solidFill>
                  <a:srgbClr val="10253F"/>
                </a:solidFill>
                <a:effectLst>
                  <a:outerShdw blurRad="50800" dist="38100" dir="2700000" algn="tl" rotWithShape="0">
                    <a:prstClr val="black">
                      <a:alpha val="40000"/>
                    </a:prstClr>
                  </a:outerShdw>
                </a:effectLst>
              </a:rPr>
              <a:t>Brian M. Schilder</a:t>
            </a:r>
            <a:r>
              <a:rPr lang="en-US" sz="4400" b="1" baseline="30000" dirty="0">
                <a:solidFill>
                  <a:srgbClr val="10253F"/>
                </a:solidFill>
                <a:effectLst>
                  <a:outerShdw blurRad="50800" dist="38100" dir="2700000" algn="tl" rotWithShape="0">
                    <a:prstClr val="black">
                      <a:alpha val="40000"/>
                    </a:prstClr>
                  </a:outerShdw>
                </a:effectLst>
              </a:rPr>
              <a:t>1 </a:t>
            </a:r>
            <a:r>
              <a:rPr lang="en-US" sz="4400" b="1" dirty="0">
                <a:solidFill>
                  <a:srgbClr val="10253F"/>
                </a:solidFill>
                <a:effectLst>
                  <a:outerShdw blurRad="50800" dist="38100" dir="2700000" algn="tl" rotWithShape="0">
                    <a:prstClr val="black">
                      <a:alpha val="40000"/>
                    </a:prstClr>
                  </a:outerShdw>
                </a:effectLst>
              </a:rPr>
              <a:t>, Alexander Lachmann</a:t>
            </a:r>
            <a:r>
              <a:rPr lang="en-US" sz="4400" b="1" baseline="30000" dirty="0">
                <a:solidFill>
                  <a:srgbClr val="10253F"/>
                </a:solidFill>
                <a:effectLst>
                  <a:outerShdw blurRad="50800" dist="38100" dir="2700000" algn="tl" rotWithShape="0">
                    <a:prstClr val="black">
                      <a:alpha val="40000"/>
                    </a:prstClr>
                  </a:outerShdw>
                </a:effectLst>
              </a:rPr>
              <a:t>1</a:t>
            </a:r>
            <a:r>
              <a:rPr lang="en-US" sz="4400" b="1" dirty="0">
                <a:solidFill>
                  <a:srgbClr val="10253F"/>
                </a:solidFill>
                <a:effectLst>
                  <a:outerShdw blurRad="50800" dist="38100" dir="2700000" algn="tl" rotWithShape="0">
                    <a:prstClr val="black">
                      <a:alpha val="40000"/>
                    </a:prstClr>
                  </a:outerShdw>
                </a:effectLst>
              </a:rPr>
              <a:t>, Maxim Kuleshov</a:t>
            </a:r>
            <a:r>
              <a:rPr lang="en-US" sz="4400" b="1" baseline="30000" dirty="0">
                <a:solidFill>
                  <a:srgbClr val="10253F"/>
                </a:solidFill>
                <a:effectLst>
                  <a:outerShdw blurRad="50800" dist="38100" dir="2700000" algn="tl" rotWithShape="0">
                    <a:prstClr val="black">
                      <a:alpha val="40000"/>
                    </a:prstClr>
                  </a:outerShdw>
                </a:effectLst>
              </a:rPr>
              <a:t> 1</a:t>
            </a:r>
            <a:r>
              <a:rPr lang="en-US" sz="4400" b="1" dirty="0">
                <a:solidFill>
                  <a:srgbClr val="10253F"/>
                </a:solidFill>
                <a:effectLst>
                  <a:outerShdw blurRad="50800" dist="38100" dir="2700000" algn="tl" rotWithShape="0">
                    <a:prstClr val="black">
                      <a:alpha val="40000"/>
                    </a:prstClr>
                  </a:outerShdw>
                </a:effectLst>
              </a:rPr>
              <a:t>, Avi Ma’ayan</a:t>
            </a:r>
            <a:r>
              <a:rPr lang="en-US" sz="4400" b="1" baseline="30000" dirty="0">
                <a:solidFill>
                  <a:srgbClr val="10253F"/>
                </a:solidFill>
                <a:effectLst>
                  <a:outerShdw blurRad="50800" dist="38100" dir="2700000" algn="tl" rotWithShape="0">
                    <a:prstClr val="black">
                      <a:alpha val="40000"/>
                    </a:prstClr>
                  </a:outerShdw>
                </a:effectLst>
              </a:rPr>
              <a:t>1 </a:t>
            </a:r>
            <a:endParaRPr lang="en-US" sz="4400" b="1" dirty="0">
              <a:solidFill>
                <a:srgbClr val="10253F"/>
              </a:solidFill>
              <a:effectLst>
                <a:outerShdw blurRad="50800" dist="38100" dir="2700000" algn="tl" rotWithShape="0">
                  <a:prstClr val="black">
                    <a:alpha val="40000"/>
                  </a:prstClr>
                </a:outerShdw>
              </a:effectLst>
            </a:endParaRPr>
          </a:p>
          <a:p>
            <a:pPr algn="ctr"/>
            <a:r>
              <a:rPr lang="en-US" sz="4400" baseline="30000" dirty="0">
                <a:solidFill>
                  <a:srgbClr val="10253F"/>
                </a:solidFill>
                <a:effectLst>
                  <a:outerShdw blurRad="50800" dist="38100" dir="2700000" algn="tl" rotWithShape="0">
                    <a:prstClr val="black">
                      <a:alpha val="40000"/>
                    </a:prstClr>
                  </a:outerShdw>
                </a:effectLst>
              </a:rPr>
              <a:t>1</a:t>
            </a:r>
            <a:r>
              <a:rPr lang="en-US" sz="4400" dirty="0">
                <a:solidFill>
                  <a:srgbClr val="10253F"/>
                </a:solidFill>
                <a:effectLst>
                  <a:outerShdw blurRad="50800" dist="38100" dir="2700000" algn="tl" rotWithShape="0">
                    <a:prstClr val="black">
                      <a:alpha val="40000"/>
                    </a:prstClr>
                  </a:outerShdw>
                </a:effectLst>
              </a:rPr>
              <a:t>Big Data to Knowledge (BD2K) Library of Network-based Cellular Signatures (LINCS) Data Coordination and Integration Center (DCIC), </a:t>
            </a:r>
          </a:p>
          <a:p>
            <a:pPr algn="ctr"/>
            <a:r>
              <a:rPr lang="en-US" sz="4400" dirty="0">
                <a:solidFill>
                  <a:srgbClr val="10253F"/>
                </a:solidFill>
                <a:effectLst>
                  <a:outerShdw blurRad="50800" dist="38100" dir="2700000" algn="tl" rotWithShape="0">
                    <a:prstClr val="black">
                      <a:alpha val="40000"/>
                    </a:prstClr>
                  </a:outerShdw>
                </a:effectLst>
              </a:rPr>
              <a:t>Mount Sinai Center for Bioinformatics, Department of Pharmacological Sciences, Icahn School of Medicine at Mount Sinai, New York, NY</a:t>
            </a:r>
          </a:p>
        </p:txBody>
      </p:sp>
      <p:sp>
        <p:nvSpPr>
          <p:cNvPr id="70" name="TextBox 69"/>
          <p:cNvSpPr txBox="1"/>
          <p:nvPr/>
        </p:nvSpPr>
        <p:spPr>
          <a:xfrm>
            <a:off x="12630839" y="27655423"/>
            <a:ext cx="2111772" cy="2862322"/>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Fig 3.</a:t>
            </a:r>
            <a:r>
              <a:rPr lang="en-US" sz="2000" dirty="0">
                <a:solidFill>
                  <a:schemeClr val="bg1"/>
                </a:solidFill>
                <a:cs typeface="Arial" pitchFamily="34" charset="0"/>
              </a:rPr>
              <a:t> Genetic Algorithms identify  improved combinations of parameters (coded as binary strings) by searching the fitness landscape. </a:t>
            </a:r>
          </a:p>
        </p:txBody>
      </p:sp>
      <p:sp>
        <p:nvSpPr>
          <p:cNvPr id="80" name="TextBox 79"/>
          <p:cNvSpPr txBox="1"/>
          <p:nvPr/>
        </p:nvSpPr>
        <p:spPr>
          <a:xfrm>
            <a:off x="39700200" y="20345400"/>
            <a:ext cx="8458200" cy="5478423"/>
          </a:xfrm>
          <a:prstGeom prst="rect">
            <a:avLst/>
          </a:prstGeom>
          <a:noFill/>
        </p:spPr>
        <p:txBody>
          <a:bodyPr wrap="square" rtlCol="0">
            <a:spAutoFit/>
          </a:bodyPr>
          <a:lstStyle>
            <a:defPPr>
              <a:defRPr kern="1200" smtId="4294967295"/>
            </a:defPPr>
          </a:lstStyle>
          <a:p>
            <a:pPr marL="514350" indent="-514350">
              <a:buFont typeface="+mj-lt"/>
              <a:buAutoNum type="arabicPeriod"/>
            </a:pPr>
            <a:r>
              <a:rPr lang="en-US" sz="2500" dirty="0">
                <a:solidFill>
                  <a:schemeClr val="bg1"/>
                </a:solidFill>
                <a:cs typeface="Arial" pitchFamily="34" charset="0"/>
              </a:rPr>
              <a:t>Using optimized parameters, X2K can recover the “correct” kinases at level of ~XX-25% depending on the particular dataset that is . This is considerably greater than chance (~XX-6%).   </a:t>
            </a:r>
          </a:p>
          <a:p>
            <a:pPr marL="514350" indent="-514350">
              <a:buFont typeface="+mj-lt"/>
              <a:buAutoNum type="arabicPeriod"/>
            </a:pPr>
            <a:r>
              <a:rPr lang="en-US" sz="2500" dirty="0">
                <a:solidFill>
                  <a:schemeClr val="bg1"/>
                </a:solidFill>
                <a:cs typeface="Arial" pitchFamily="34" charset="0"/>
              </a:rPr>
              <a:t>Potentially greater rates of kinase recovery and consistency across validation datasets can be achieved by adding additional databases.  </a:t>
            </a:r>
          </a:p>
          <a:p>
            <a:pPr marL="514350" indent="-514350">
              <a:buFont typeface="+mj-lt"/>
              <a:buAutoNum type="arabicPeriod"/>
            </a:pPr>
            <a:r>
              <a:rPr lang="en-US" sz="2500" dirty="0">
                <a:solidFill>
                  <a:schemeClr val="bg1"/>
                </a:solidFill>
                <a:cs typeface="Arial" pitchFamily="34" charset="0"/>
              </a:rPr>
              <a:t>The pipeline optimization can be divided into two streams: including literature-biased resources, such as PPI and kinase-substrate interactions from extracted from low-content published studies, and high content only pipeline that includes only data from high throughput methods.</a:t>
            </a:r>
          </a:p>
          <a:p>
            <a:pPr marL="514350" indent="-514350">
              <a:buFont typeface="+mj-lt"/>
              <a:buAutoNum type="arabicPeriod"/>
            </a:pPr>
            <a:r>
              <a:rPr lang="en-US" sz="2500" dirty="0">
                <a:solidFill>
                  <a:schemeClr val="bg1"/>
                </a:solidFill>
                <a:cs typeface="Arial" pitchFamily="34" charset="0"/>
              </a:rPr>
              <a:t>The optimized parameters will inform the X2K Web application and used to infer kinases for various projects.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81071" y="1211421"/>
            <a:ext cx="4577329" cy="3432997"/>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46251" y="10706378"/>
            <a:ext cx="8653917" cy="3825032"/>
          </a:xfrm>
          <a:prstGeom prst="rect">
            <a:avLst/>
          </a:prstGeom>
          <a:solidFill>
            <a:schemeClr val="bg1"/>
          </a:solidFill>
        </p:spPr>
      </p:pic>
      <p:pic>
        <p:nvPicPr>
          <p:cNvPr id="7" name="Picture 6">
            <a:extLst>
              <a:ext uri="{FF2B5EF4-FFF2-40B4-BE49-F238E27FC236}">
                <a16:creationId xmlns:a16="http://schemas.microsoft.com/office/drawing/2014/main" id="{24ECA117-D34A-B148-8C34-143C43FC35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7565" y="1760247"/>
            <a:ext cx="5770485" cy="2347221"/>
          </a:xfrm>
          <a:prstGeom prst="rect">
            <a:avLst/>
          </a:prstGeom>
        </p:spPr>
      </p:pic>
      <p:sp>
        <p:nvSpPr>
          <p:cNvPr id="47" name="TextBox 46">
            <a:extLst>
              <a:ext uri="{FF2B5EF4-FFF2-40B4-BE49-F238E27FC236}">
                <a16:creationId xmlns:a16="http://schemas.microsoft.com/office/drawing/2014/main" id="{5B999B8C-7900-4D43-88C8-AD2460E19362}"/>
              </a:ext>
            </a:extLst>
          </p:cNvPr>
          <p:cNvSpPr txBox="1"/>
          <p:nvPr/>
        </p:nvSpPr>
        <p:spPr>
          <a:xfrm>
            <a:off x="12039600" y="16669732"/>
            <a:ext cx="8125611" cy="8940909"/>
          </a:xfrm>
          <a:prstGeom prst="rect">
            <a:avLst/>
          </a:prstGeom>
          <a:noFill/>
        </p:spPr>
        <p:txBody>
          <a:bodyPr wrap="square" rtlCol="0">
            <a:spAutoFit/>
          </a:bodyPr>
          <a:lstStyle>
            <a:defPPr>
              <a:defRPr kern="1200" smtId="4294967295"/>
            </a:defPPr>
          </a:lstStyle>
          <a:p>
            <a:r>
              <a:rPr lang="en-US" sz="2500" b="1" dirty="0">
                <a:solidFill>
                  <a:schemeClr val="bg1"/>
                </a:solidFill>
                <a:cs typeface="Arial" pitchFamily="34" charset="0"/>
              </a:rPr>
              <a:t>Genetic Algorithms for Parameter Tuning the X2K Workflow</a:t>
            </a:r>
          </a:p>
          <a:p>
            <a:pPr marL="514350" indent="-514350">
              <a:buFont typeface="Arial"/>
              <a:buChar char="•"/>
            </a:pPr>
            <a:r>
              <a:rPr lang="en-US" sz="2500" dirty="0">
                <a:solidFill>
                  <a:schemeClr val="bg1"/>
                </a:solidFill>
                <a:cs typeface="Arial" pitchFamily="34" charset="0"/>
              </a:rPr>
              <a:t>X2K has modifiable parameters at each step, for example: gene set library selection, enrichment analysis method, and PPI path length. By implementing genetic algorithms (GA), the X2K pipeline can be optimized to find combinations of parameters that can best recover the "correct" protein kinases responsible for the observed changes in expression. </a:t>
            </a:r>
          </a:p>
          <a:p>
            <a:r>
              <a:rPr lang="en-US" sz="2500" i="1" dirty="0">
                <a:solidFill>
                  <a:schemeClr val="bg1"/>
                </a:solidFill>
                <a:cs typeface="Arial" pitchFamily="34" charset="0"/>
              </a:rPr>
              <a:t>GA Settings:</a:t>
            </a:r>
          </a:p>
          <a:p>
            <a:pPr marL="514350" indent="-514350">
              <a:buFont typeface="Arial"/>
              <a:buChar char="•"/>
            </a:pPr>
            <a:r>
              <a:rPr lang="en-US" sz="2500" dirty="0">
                <a:solidFill>
                  <a:schemeClr val="bg1"/>
                </a:solidFill>
                <a:cs typeface="Arial" pitchFamily="34" charset="0"/>
              </a:rPr>
              <a:t>Generations: 10 </a:t>
            </a:r>
          </a:p>
          <a:p>
            <a:pPr marL="514350" indent="-514350">
              <a:buFont typeface="Arial"/>
              <a:buChar char="•"/>
            </a:pPr>
            <a:r>
              <a:rPr lang="en-US" sz="2500" dirty="0">
                <a:solidFill>
                  <a:schemeClr val="bg1"/>
                </a:solidFill>
                <a:cs typeface="Arial" pitchFamily="34" charset="0"/>
              </a:rPr>
              <a:t>Population Size: 100/generation </a:t>
            </a:r>
          </a:p>
          <a:p>
            <a:pPr marL="514350" indent="-514350">
              <a:buFont typeface="Arial"/>
              <a:buChar char="•"/>
            </a:pPr>
            <a:r>
              <a:rPr lang="en-US" sz="2500" dirty="0">
                <a:solidFill>
                  <a:schemeClr val="bg1"/>
                </a:solidFill>
                <a:cs typeface="Arial" pitchFamily="34" charset="0"/>
              </a:rPr>
              <a:t>Number </a:t>
            </a:r>
            <a:r>
              <a:rPr lang="en-US" sz="2500">
                <a:solidFill>
                  <a:schemeClr val="bg1"/>
                </a:solidFill>
                <a:cs typeface="Arial" pitchFamily="34" charset="0"/>
              </a:rPr>
              <a:t>of fittest </a:t>
            </a:r>
            <a:r>
              <a:rPr lang="en-US" sz="2500" dirty="0">
                <a:solidFill>
                  <a:schemeClr val="bg1"/>
                </a:solidFill>
                <a:cs typeface="Arial" pitchFamily="34" charset="0"/>
              </a:rPr>
              <a:t>individuals per generation bred (and then retained in next population): 10</a:t>
            </a:r>
          </a:p>
          <a:p>
            <a:pPr marL="514350" indent="-514350">
              <a:buFont typeface="Arial"/>
              <a:buChar char="•"/>
            </a:pPr>
            <a:r>
              <a:rPr lang="en-US" sz="2500" dirty="0">
                <a:solidFill>
                  <a:schemeClr val="bg1"/>
                </a:solidFill>
                <a:cs typeface="Arial" pitchFamily="34" charset="0"/>
              </a:rPr>
              <a:t>Crossover points: 3</a:t>
            </a:r>
          </a:p>
          <a:p>
            <a:pPr marL="514350" indent="-514350">
              <a:buFont typeface="Arial"/>
              <a:buChar char="•"/>
            </a:pPr>
            <a:r>
              <a:rPr lang="en-US" sz="2500" dirty="0">
                <a:solidFill>
                  <a:schemeClr val="bg1"/>
                </a:solidFill>
                <a:cs typeface="Arial" pitchFamily="34" charset="0"/>
              </a:rPr>
              <a:t>Random mutation rate: 0.01 </a:t>
            </a:r>
          </a:p>
          <a:p>
            <a:r>
              <a:rPr lang="en-US" sz="2500" dirty="0">
                <a:solidFill>
                  <a:schemeClr val="bg1"/>
                </a:solidFill>
                <a:cs typeface="Arial" pitchFamily="34" charset="0"/>
              </a:rPr>
              <a:t>To assess the ability of each X2K parameter combination to recover kinases, differentially expressed genes from kinase perturbation experiments were compiled from Gene Expression Omnibus (GEO), or from the LINCS L1000 data. Fitness scores of each parameter combination are defined as the % of experiments in which the known perturbed kinase was recovered, weighted by the perturbed kinase's ranking in the significance-ordered output. </a:t>
            </a:r>
          </a:p>
        </p:txBody>
      </p:sp>
      <p:cxnSp>
        <p:nvCxnSpPr>
          <p:cNvPr id="9" name="Straight Connector 8">
            <a:extLst>
              <a:ext uri="{FF2B5EF4-FFF2-40B4-BE49-F238E27FC236}">
                <a16:creationId xmlns:a16="http://schemas.microsoft.com/office/drawing/2014/main" id="{D775813C-B54F-B840-8DCD-0389C2440282}"/>
              </a:ext>
            </a:extLst>
          </p:cNvPr>
          <p:cNvCxnSpPr>
            <a:cxnSpLocks/>
          </p:cNvCxnSpPr>
          <p:nvPr/>
        </p:nvCxnSpPr>
        <p:spPr>
          <a:xfrm>
            <a:off x="11909702" y="16669732"/>
            <a:ext cx="228600" cy="15039498"/>
          </a:xfrm>
          <a:prstGeom prst="line">
            <a:avLst/>
          </a:prstGeom>
          <a:ln w="57150">
            <a:solidFill>
              <a:srgbClr val="FF00FF"/>
            </a:solidFill>
            <a:prstDash val="sysDot"/>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0576018" y="6480544"/>
            <a:ext cx="18285982" cy="1015663"/>
          </a:xfrm>
          <a:prstGeom prst="rect">
            <a:avLst/>
          </a:prstGeom>
          <a:gradFill flip="none" rotWithShape="1">
            <a:gsLst>
              <a:gs pos="100000">
                <a:srgbClr val="8000FF"/>
              </a:gs>
              <a:gs pos="0">
                <a:schemeClr val="accent5">
                  <a:lumMod val="75000"/>
                </a:schemeClr>
              </a:gs>
            </a:gsLst>
            <a:lin ang="0" scaled="1"/>
            <a:tileRect/>
          </a:gradFill>
        </p:spPr>
        <p:txBody>
          <a:bodyPr wrap="square" rtlCol="0">
            <a:spAutoFit/>
          </a:bodyPr>
          <a:lstStyle>
            <a:defPPr>
              <a:defRPr kern="1200" smtId="4294967295"/>
            </a:defPPr>
          </a:lstStyle>
          <a:p>
            <a:r>
              <a:rPr lang="en-US" sz="3000" b="1" dirty="0">
                <a:solidFill>
                  <a:schemeClr val="bg1"/>
                </a:solidFill>
                <a:cs typeface="Arial" pitchFamily="34" charset="0"/>
              </a:rPr>
              <a:t>[Run 1]:  X2K GA Results Using GEO Kinase Perturbation Data for Benchmarking</a:t>
            </a:r>
          </a:p>
          <a:p>
            <a:endParaRPr lang="en-US" sz="3000" b="1" dirty="0">
              <a:solidFill>
                <a:schemeClr val="bg1"/>
              </a:solidFill>
              <a:cs typeface="Arial" pitchFamily="34" charset="0"/>
            </a:endParaRPr>
          </a:p>
        </p:txBody>
      </p:sp>
      <p:pic>
        <p:nvPicPr>
          <p:cNvPr id="55" name="Picture 54">
            <a:extLst>
              <a:ext uri="{FF2B5EF4-FFF2-40B4-BE49-F238E27FC236}">
                <a16:creationId xmlns:a16="http://schemas.microsoft.com/office/drawing/2014/main" id="{DDD48DEE-26BA-274D-9FB1-0A93E7689D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05493" y="7539106"/>
            <a:ext cx="6604107" cy="4652894"/>
          </a:xfrm>
          <a:prstGeom prst="rect">
            <a:avLst/>
          </a:prstGeom>
        </p:spPr>
      </p:pic>
      <p:sp>
        <p:nvSpPr>
          <p:cNvPr id="56" name="TextBox 55">
            <a:extLst>
              <a:ext uri="{FF2B5EF4-FFF2-40B4-BE49-F238E27FC236}">
                <a16:creationId xmlns:a16="http://schemas.microsoft.com/office/drawing/2014/main" id="{4A440825-C8FC-9E41-ACC2-4ECCE7B840E2}"/>
              </a:ext>
            </a:extLst>
          </p:cNvPr>
          <p:cNvSpPr txBox="1"/>
          <p:nvPr/>
        </p:nvSpPr>
        <p:spPr>
          <a:xfrm>
            <a:off x="32133570" y="13083945"/>
            <a:ext cx="6760849" cy="4324261"/>
          </a:xfrm>
          <a:prstGeom prst="rect">
            <a:avLst/>
          </a:prstGeom>
          <a:noFill/>
          <a:ln>
            <a:solidFill>
              <a:srgbClr val="8000FF"/>
            </a:solidFill>
          </a:ln>
        </p:spPr>
        <p:txBody>
          <a:bodyPr wrap="square" rtlCol="0">
            <a:spAutoFit/>
          </a:bodyPr>
          <a:lstStyle>
            <a:defPPr>
              <a:defRPr kern="1200" smtId="4294967295"/>
            </a:defPPr>
          </a:lstStyle>
          <a:p>
            <a:r>
              <a:rPr lang="en-US" sz="2500" b="1" dirty="0">
                <a:solidFill>
                  <a:schemeClr val="bg1"/>
                </a:solidFill>
                <a:cs typeface="Arial" pitchFamily="34" charset="0"/>
              </a:rPr>
              <a:t>Main Results:   </a:t>
            </a:r>
          </a:p>
          <a:p>
            <a:pPr marL="342900" indent="-342900">
              <a:buFont typeface="Arial" panose="020B0604020202020204" pitchFamily="34" charset="0"/>
              <a:buChar char="•"/>
            </a:pPr>
            <a:r>
              <a:rPr lang="en-US" sz="2500" dirty="0">
                <a:solidFill>
                  <a:schemeClr val="bg1"/>
                </a:solidFill>
                <a:cs typeface="Arial" pitchFamily="34" charset="0"/>
              </a:rPr>
              <a:t>Stabilized after ~5 generations  </a:t>
            </a:r>
          </a:p>
          <a:p>
            <a:pPr marL="342900" indent="-342900">
              <a:buFont typeface="Arial" panose="020B0604020202020204" pitchFamily="34" charset="0"/>
              <a:buChar char="•"/>
            </a:pPr>
            <a:r>
              <a:rPr lang="en-US" sz="2500" dirty="0">
                <a:solidFill>
                  <a:schemeClr val="bg1"/>
                </a:solidFill>
                <a:cs typeface="Arial" pitchFamily="34" charset="0"/>
              </a:rPr>
              <a:t>Average fitness stabilized at ~22%  </a:t>
            </a:r>
          </a:p>
          <a:p>
            <a:pPr marL="342900" indent="-342900">
              <a:buFont typeface="Arial" panose="020B0604020202020204" pitchFamily="34" charset="0"/>
              <a:buChar char="•"/>
            </a:pPr>
            <a:r>
              <a:rPr lang="en-US" sz="2500" dirty="0">
                <a:solidFill>
                  <a:schemeClr val="bg1"/>
                </a:solidFill>
                <a:cs typeface="Arial" pitchFamily="34" charset="0"/>
              </a:rPr>
              <a:t>Peak fitness = 2% of kinases recovered  </a:t>
            </a:r>
          </a:p>
          <a:p>
            <a:pPr marL="342900" indent="-342900">
              <a:buFont typeface="Arial" panose="020B0604020202020204" pitchFamily="34" charset="0"/>
              <a:buChar char="•"/>
            </a:pPr>
            <a:r>
              <a:rPr lang="en-US" sz="2500" dirty="0">
                <a:solidFill>
                  <a:schemeClr val="bg1"/>
                </a:solidFill>
                <a:cs typeface="Arial" pitchFamily="34" charset="0"/>
              </a:rPr>
              <a:t>Average PPI size = 477 proteins  </a:t>
            </a:r>
          </a:p>
          <a:p>
            <a:pPr marL="342900" indent="-342900">
              <a:buFont typeface="Arial" panose="020B0604020202020204" pitchFamily="34" charset="0"/>
              <a:buChar char="•"/>
            </a:pPr>
            <a:r>
              <a:rPr lang="en-US" sz="2500" dirty="0">
                <a:solidFill>
                  <a:schemeClr val="bg1"/>
                </a:solidFill>
                <a:cs typeface="Arial" pitchFamily="34" charset="0"/>
              </a:rPr>
              <a:t>All parameters except </a:t>
            </a:r>
            <a:r>
              <a:rPr lang="en-US" sz="2500">
                <a:solidFill>
                  <a:schemeClr val="bg1"/>
                </a:solidFill>
                <a:cs typeface="Arial" pitchFamily="34" charset="0"/>
              </a:rPr>
              <a:t>KINASE_Database</a:t>
            </a:r>
            <a:r>
              <a:rPr lang="en-US" sz="2500" dirty="0">
                <a:solidFill>
                  <a:schemeClr val="bg1"/>
                </a:solidFill>
                <a:cs typeface="Arial" pitchFamily="34" charset="0"/>
              </a:rPr>
              <a:t> had a significant impact on fitness. </a:t>
            </a:r>
          </a:p>
          <a:p>
            <a:pPr marL="342900" indent="-342900">
              <a:buFont typeface="Arial" panose="020B0604020202020204" pitchFamily="34" charset="0"/>
              <a:buChar char="•"/>
            </a:pPr>
            <a:r>
              <a:rPr lang="en-US" sz="2500" dirty="0">
                <a:solidFill>
                  <a:schemeClr val="bg1"/>
                </a:solidFill>
                <a:cs typeface="Arial" pitchFamily="34" charset="0"/>
              </a:rPr>
              <a:t>While there were similar patterns of increasing fitness over generations, the Training and Test data did differ significantly on this run (p&lt;0.001). </a:t>
            </a:r>
          </a:p>
        </p:txBody>
      </p:sp>
      <p:sp>
        <p:nvSpPr>
          <p:cNvPr id="100" name="TextBox 99"/>
          <p:cNvSpPr txBox="1"/>
          <p:nvPr/>
        </p:nvSpPr>
        <p:spPr>
          <a:xfrm>
            <a:off x="20576018" y="19126200"/>
            <a:ext cx="18285982" cy="938719"/>
          </a:xfrm>
          <a:prstGeom prst="rect">
            <a:avLst/>
          </a:prstGeom>
          <a:gradFill flip="none" rotWithShape="1">
            <a:gsLst>
              <a:gs pos="100000">
                <a:srgbClr val="8000FF"/>
              </a:gs>
              <a:gs pos="0">
                <a:srgbClr val="FF00FF"/>
              </a:gs>
            </a:gsLst>
            <a:lin ang="0" scaled="1"/>
            <a:tileRect/>
          </a:gradFill>
        </p:spPr>
        <p:txBody>
          <a:bodyPr wrap="square" rtlCol="0">
            <a:spAutoFit/>
          </a:bodyPr>
          <a:lstStyle>
            <a:defPPr>
              <a:defRPr kern="1200" smtId="4294967295"/>
            </a:defPPr>
          </a:lstStyle>
          <a:p>
            <a:r>
              <a:rPr lang="en-US" sz="3000" b="1" dirty="0">
                <a:solidFill>
                  <a:schemeClr val="bg1"/>
                </a:solidFill>
                <a:cs typeface="Arial" pitchFamily="34" charset="0"/>
              </a:rPr>
              <a:t>[Run 2]:  X2K GA Results Using LINCS L1000 Drug Perturbation Data </a:t>
            </a:r>
          </a:p>
          <a:p>
            <a:endParaRPr lang="en-US" sz="2500" dirty="0">
              <a:solidFill>
                <a:schemeClr val="bg1"/>
              </a:solidFill>
              <a:cs typeface="Arial" pitchFamily="34" charset="0"/>
            </a:endParaRPr>
          </a:p>
        </p:txBody>
      </p:sp>
      <p:sp>
        <p:nvSpPr>
          <p:cNvPr id="98" name="TextBox 97">
            <a:extLst>
              <a:ext uri="{FF2B5EF4-FFF2-40B4-BE49-F238E27FC236}">
                <a16:creationId xmlns:a16="http://schemas.microsoft.com/office/drawing/2014/main" id="{603BBB64-5FEB-D842-B702-C5883E25FBAF}"/>
              </a:ext>
            </a:extLst>
          </p:cNvPr>
          <p:cNvSpPr txBox="1"/>
          <p:nvPr/>
        </p:nvSpPr>
        <p:spPr>
          <a:xfrm>
            <a:off x="6858000" y="14681724"/>
            <a:ext cx="9493387" cy="400110"/>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Fig1</a:t>
            </a:r>
            <a:r>
              <a:rPr lang="en-US" sz="2000" dirty="0">
                <a:solidFill>
                  <a:schemeClr val="bg1"/>
                </a:solidFill>
                <a:cs typeface="Arial" pitchFamily="34" charset="0"/>
              </a:rPr>
              <a:t>. The X2K Web landing page and an example of its output.</a:t>
            </a:r>
          </a:p>
        </p:txBody>
      </p:sp>
      <p:pic>
        <p:nvPicPr>
          <p:cNvPr id="67" name="Picture 66">
            <a:extLst>
              <a:ext uri="{FF2B5EF4-FFF2-40B4-BE49-F238E27FC236}">
                <a16:creationId xmlns:a16="http://schemas.microsoft.com/office/drawing/2014/main" id="{6EABAFD1-6AF2-9645-B966-DDADD94997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47800" y="10668000"/>
            <a:ext cx="7667932" cy="3878225"/>
          </a:xfrm>
          <a:prstGeom prst="rect">
            <a:avLst/>
          </a:prstGeom>
        </p:spPr>
      </p:pic>
      <p:sp>
        <p:nvSpPr>
          <p:cNvPr id="68" name="Right Arrow 67">
            <a:extLst>
              <a:ext uri="{FF2B5EF4-FFF2-40B4-BE49-F238E27FC236}">
                <a16:creationId xmlns:a16="http://schemas.microsoft.com/office/drawing/2014/main" id="{44FBD411-C6F2-A44F-9396-71F818761FB3}"/>
              </a:ext>
            </a:extLst>
          </p:cNvPr>
          <p:cNvSpPr/>
          <p:nvPr/>
        </p:nvSpPr>
        <p:spPr>
          <a:xfrm>
            <a:off x="9299828" y="11886314"/>
            <a:ext cx="1639217" cy="1260524"/>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9C2F6DCA-592A-B448-9445-D6D084917C86}"/>
              </a:ext>
            </a:extLst>
          </p:cNvPr>
          <p:cNvSpPr/>
          <p:nvPr/>
        </p:nvSpPr>
        <p:spPr>
          <a:xfrm>
            <a:off x="2351622" y="12108567"/>
            <a:ext cx="3366806" cy="2102174"/>
          </a:xfrm>
          <a:prstGeom prst="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AC764E4A-AB0F-8B46-9242-C6DEFA46B7F0}"/>
              </a:ext>
            </a:extLst>
          </p:cNvPr>
          <p:cNvSpPr txBox="1"/>
          <p:nvPr/>
        </p:nvSpPr>
        <p:spPr>
          <a:xfrm>
            <a:off x="1471528" y="12446506"/>
            <a:ext cx="917473" cy="1631216"/>
          </a:xfrm>
          <a:prstGeom prst="rect">
            <a:avLst/>
          </a:prstGeom>
          <a:noFill/>
        </p:spPr>
        <p:txBody>
          <a:bodyPr wrap="square" rtlCol="0">
            <a:spAutoFit/>
          </a:bodyPr>
          <a:lstStyle/>
          <a:p>
            <a:pPr algn="ctr"/>
            <a:r>
              <a:rPr lang="en-US" sz="2000" dirty="0">
                <a:solidFill>
                  <a:srgbClr val="FF00FF"/>
                </a:solidFill>
              </a:rPr>
              <a:t>Users submit gene lists here  </a:t>
            </a:r>
          </a:p>
        </p:txBody>
      </p:sp>
      <p:sp>
        <p:nvSpPr>
          <p:cNvPr id="63" name="TextBox 62"/>
          <p:cNvSpPr txBox="1"/>
          <p:nvPr/>
        </p:nvSpPr>
        <p:spPr>
          <a:xfrm>
            <a:off x="974522" y="29495638"/>
            <a:ext cx="10945932" cy="1323439"/>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Fig 2. </a:t>
            </a:r>
            <a:r>
              <a:rPr lang="en-US" sz="2000" dirty="0">
                <a:solidFill>
                  <a:schemeClr val="bg1"/>
                </a:solidFill>
                <a:cs typeface="Arial" pitchFamily="34" charset="0"/>
              </a:rPr>
              <a:t>Illustration of the X2K pipeline with the modifiable parameters for each respective step, along with several example options, and the total number of options. The gene sets are first entered by the user, which then goes through three stages of the X2K pipeline (TF-enrichment, PPI network construction, and Kinase enrichment) to produce a list of predicted kinases.</a:t>
            </a:r>
          </a:p>
        </p:txBody>
      </p:sp>
      <p:pic>
        <p:nvPicPr>
          <p:cNvPr id="23" name="Picture 22">
            <a:extLst>
              <a:ext uri="{FF2B5EF4-FFF2-40B4-BE49-F238E27FC236}">
                <a16:creationId xmlns:a16="http://schemas.microsoft.com/office/drawing/2014/main" id="{2C946067-1A44-9148-B569-A7667BD7B83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665037" y="25256012"/>
            <a:ext cx="6083300" cy="6438900"/>
          </a:xfrm>
          <a:prstGeom prst="rect">
            <a:avLst/>
          </a:prstGeom>
        </p:spPr>
      </p:pic>
      <p:sp>
        <p:nvSpPr>
          <p:cNvPr id="81" name="TextBox 80">
            <a:extLst>
              <a:ext uri="{FF2B5EF4-FFF2-40B4-BE49-F238E27FC236}">
                <a16:creationId xmlns:a16="http://schemas.microsoft.com/office/drawing/2014/main" id="{03DB8B80-4F02-6344-A8F2-C633429D94CE}"/>
              </a:ext>
            </a:extLst>
          </p:cNvPr>
          <p:cNvSpPr txBox="1"/>
          <p:nvPr/>
        </p:nvSpPr>
        <p:spPr>
          <a:xfrm>
            <a:off x="29216976" y="15891147"/>
            <a:ext cx="2867280" cy="3170099"/>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Fig 4.</a:t>
            </a:r>
            <a:r>
              <a:rPr lang="en-US" sz="2000" dirty="0">
                <a:solidFill>
                  <a:schemeClr val="bg1"/>
                </a:solidFill>
                <a:cs typeface="Arial" pitchFamily="34" charset="0"/>
              </a:rPr>
              <a:t> Parameter evolution over generations in GA optimization (A). Overfitting test results between training data and test data using average fitness across the entire population (B) and peak fitness (C).</a:t>
            </a:r>
          </a:p>
        </p:txBody>
      </p:sp>
      <p:sp>
        <p:nvSpPr>
          <p:cNvPr id="90" name="TextBox 89">
            <a:extLst>
              <a:ext uri="{FF2B5EF4-FFF2-40B4-BE49-F238E27FC236}">
                <a16:creationId xmlns:a16="http://schemas.microsoft.com/office/drawing/2014/main" id="{6484D52B-50C2-3946-9E76-8E67A66D9191}"/>
              </a:ext>
            </a:extLst>
          </p:cNvPr>
          <p:cNvSpPr txBox="1"/>
          <p:nvPr/>
        </p:nvSpPr>
        <p:spPr>
          <a:xfrm>
            <a:off x="32133570" y="12216230"/>
            <a:ext cx="6909786" cy="707886"/>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Table 1.</a:t>
            </a:r>
            <a:r>
              <a:rPr lang="en-US" sz="2000" dirty="0">
                <a:solidFill>
                  <a:schemeClr val="bg1"/>
                </a:solidFill>
                <a:cs typeface="Arial" pitchFamily="34" charset="0"/>
              </a:rPr>
              <a:t> Results of a series of one-way ANOVAs statistically testing the relationship between fitness and each parameter.</a:t>
            </a:r>
          </a:p>
        </p:txBody>
      </p:sp>
      <p:sp>
        <p:nvSpPr>
          <p:cNvPr id="91" name="TextBox 90">
            <a:extLst>
              <a:ext uri="{FF2B5EF4-FFF2-40B4-BE49-F238E27FC236}">
                <a16:creationId xmlns:a16="http://schemas.microsoft.com/office/drawing/2014/main" id="{51B42B5C-734B-074A-B989-5F6FF34BE4C7}"/>
              </a:ext>
            </a:extLst>
          </p:cNvPr>
          <p:cNvSpPr txBox="1"/>
          <p:nvPr/>
        </p:nvSpPr>
        <p:spPr>
          <a:xfrm>
            <a:off x="39479098" y="17002107"/>
            <a:ext cx="8929013" cy="1015663"/>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Fig 6.</a:t>
            </a:r>
            <a:r>
              <a:rPr lang="en-US" sz="2000" dirty="0">
                <a:solidFill>
                  <a:schemeClr val="bg1"/>
                </a:solidFill>
                <a:cs typeface="Arial" pitchFamily="34" charset="0"/>
              </a:rPr>
              <a:t> Parameter evolution over generations in GA optimization (A). Overfitting test results between training data and test data using average fitness across the entire population (B) and peak fitness (C).</a:t>
            </a:r>
          </a:p>
        </p:txBody>
      </p:sp>
      <p:pic>
        <p:nvPicPr>
          <p:cNvPr id="53" name="Picture 52">
            <a:extLst>
              <a:ext uri="{FF2B5EF4-FFF2-40B4-BE49-F238E27FC236}">
                <a16:creationId xmlns:a16="http://schemas.microsoft.com/office/drawing/2014/main" id="{1998B75A-A970-8E46-B88A-0B06F159F24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389285" y="13829717"/>
            <a:ext cx="8921515" cy="3177525"/>
          </a:xfrm>
          <a:prstGeom prst="rect">
            <a:avLst/>
          </a:prstGeom>
        </p:spPr>
      </p:pic>
      <p:pic>
        <p:nvPicPr>
          <p:cNvPr id="57" name="Picture 56">
            <a:extLst>
              <a:ext uri="{FF2B5EF4-FFF2-40B4-BE49-F238E27FC236}">
                <a16:creationId xmlns:a16="http://schemas.microsoft.com/office/drawing/2014/main" id="{AAF4DF50-878D-BB44-9D3C-6AAFD006213B}"/>
              </a:ext>
            </a:extLst>
          </p:cNvPr>
          <p:cNvPicPr>
            <a:picLocks noChangeAspect="1"/>
          </p:cNvPicPr>
          <p:nvPr/>
        </p:nvPicPr>
        <p:blipFill rotWithShape="1">
          <a:blip r:embed="rId10">
            <a:extLst>
              <a:ext uri="{28A0092B-C50C-407E-A947-70E740481C1C}">
                <a14:useLocalDpi xmlns:a14="http://schemas.microsoft.com/office/drawing/2010/main" val="0"/>
              </a:ext>
            </a:extLst>
          </a:blip>
          <a:srcRect b="9512"/>
          <a:stretch/>
        </p:blipFill>
        <p:spPr>
          <a:xfrm>
            <a:off x="20558539" y="7514265"/>
            <a:ext cx="11512613" cy="8333983"/>
          </a:xfrm>
          <a:prstGeom prst="rect">
            <a:avLst/>
          </a:prstGeom>
        </p:spPr>
      </p:pic>
      <p:sp>
        <p:nvSpPr>
          <p:cNvPr id="51" name="TextBox 50">
            <a:extLst>
              <a:ext uri="{FF2B5EF4-FFF2-40B4-BE49-F238E27FC236}">
                <a16:creationId xmlns:a16="http://schemas.microsoft.com/office/drawing/2014/main" id="{083F980C-F4FC-C245-B991-3FF26BF89BBD}"/>
              </a:ext>
            </a:extLst>
          </p:cNvPr>
          <p:cNvSpPr txBox="1"/>
          <p:nvPr/>
        </p:nvSpPr>
        <p:spPr>
          <a:xfrm>
            <a:off x="20748337" y="7545471"/>
            <a:ext cx="417102" cy="553998"/>
          </a:xfrm>
          <a:prstGeom prst="rect">
            <a:avLst/>
          </a:prstGeom>
          <a:noFill/>
        </p:spPr>
        <p:txBody>
          <a:bodyPr wrap="none" rtlCol="0">
            <a:spAutoFit/>
          </a:bodyPr>
          <a:lstStyle/>
          <a:p>
            <a:r>
              <a:rPr lang="en-US" sz="3000" b="1" dirty="0"/>
              <a:t>A</a:t>
            </a:r>
          </a:p>
        </p:txBody>
      </p:sp>
      <p:pic>
        <p:nvPicPr>
          <p:cNvPr id="66" name="Picture 65">
            <a:extLst>
              <a:ext uri="{FF2B5EF4-FFF2-40B4-BE49-F238E27FC236}">
                <a16:creationId xmlns:a16="http://schemas.microsoft.com/office/drawing/2014/main" id="{C00D33C3-4E3F-3A42-90C4-AEC316E4DC3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547404" y="15842552"/>
            <a:ext cx="4510642" cy="3007094"/>
          </a:xfrm>
          <a:prstGeom prst="rect">
            <a:avLst/>
          </a:prstGeom>
        </p:spPr>
      </p:pic>
      <p:pic>
        <p:nvPicPr>
          <p:cNvPr id="71" name="Picture 70">
            <a:extLst>
              <a:ext uri="{FF2B5EF4-FFF2-40B4-BE49-F238E27FC236}">
                <a16:creationId xmlns:a16="http://schemas.microsoft.com/office/drawing/2014/main" id="{71A23B91-0937-D043-A63B-C55A39F59BE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634064" y="15842552"/>
            <a:ext cx="4510642" cy="3007094"/>
          </a:xfrm>
          <a:prstGeom prst="rect">
            <a:avLst/>
          </a:prstGeom>
        </p:spPr>
      </p:pic>
      <p:sp>
        <p:nvSpPr>
          <p:cNvPr id="87" name="TextBox 86">
            <a:extLst>
              <a:ext uri="{FF2B5EF4-FFF2-40B4-BE49-F238E27FC236}">
                <a16:creationId xmlns:a16="http://schemas.microsoft.com/office/drawing/2014/main" id="{E79E783A-5985-7347-982E-87553A46AAAD}"/>
              </a:ext>
            </a:extLst>
          </p:cNvPr>
          <p:cNvSpPr txBox="1"/>
          <p:nvPr/>
        </p:nvSpPr>
        <p:spPr>
          <a:xfrm>
            <a:off x="20732442" y="16200279"/>
            <a:ext cx="401072" cy="553998"/>
          </a:xfrm>
          <a:prstGeom prst="rect">
            <a:avLst/>
          </a:prstGeom>
          <a:noFill/>
        </p:spPr>
        <p:txBody>
          <a:bodyPr wrap="none" rtlCol="0">
            <a:spAutoFit/>
          </a:bodyPr>
          <a:lstStyle/>
          <a:p>
            <a:r>
              <a:rPr lang="en-US" sz="3000" b="1" dirty="0"/>
              <a:t>B</a:t>
            </a:r>
          </a:p>
        </p:txBody>
      </p:sp>
      <p:sp>
        <p:nvSpPr>
          <p:cNvPr id="88" name="TextBox 87">
            <a:extLst>
              <a:ext uri="{FF2B5EF4-FFF2-40B4-BE49-F238E27FC236}">
                <a16:creationId xmlns:a16="http://schemas.microsoft.com/office/drawing/2014/main" id="{CF240729-8BE3-614C-AAF5-DF16992BDC2E}"/>
              </a:ext>
            </a:extLst>
          </p:cNvPr>
          <p:cNvSpPr txBox="1"/>
          <p:nvPr/>
        </p:nvSpPr>
        <p:spPr>
          <a:xfrm>
            <a:off x="24238829" y="16200279"/>
            <a:ext cx="388248" cy="553998"/>
          </a:xfrm>
          <a:prstGeom prst="rect">
            <a:avLst/>
          </a:prstGeom>
          <a:noFill/>
        </p:spPr>
        <p:txBody>
          <a:bodyPr wrap="none" rtlCol="0">
            <a:spAutoFit/>
          </a:bodyPr>
          <a:lstStyle/>
          <a:p>
            <a:r>
              <a:rPr lang="en-US" sz="3000" b="1" dirty="0"/>
              <a:t>C</a:t>
            </a:r>
          </a:p>
        </p:txBody>
      </p:sp>
      <p:pic>
        <p:nvPicPr>
          <p:cNvPr id="104" name="Picture 103">
            <a:extLst>
              <a:ext uri="{FF2B5EF4-FFF2-40B4-BE49-F238E27FC236}">
                <a16:creationId xmlns:a16="http://schemas.microsoft.com/office/drawing/2014/main" id="{46960E54-DF20-4A48-89B3-25E0BD61E4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38207" y="20092249"/>
            <a:ext cx="6604107" cy="4652894"/>
          </a:xfrm>
          <a:prstGeom prst="rect">
            <a:avLst/>
          </a:prstGeom>
        </p:spPr>
      </p:pic>
      <p:sp>
        <p:nvSpPr>
          <p:cNvPr id="105" name="TextBox 104">
            <a:extLst>
              <a:ext uri="{FF2B5EF4-FFF2-40B4-BE49-F238E27FC236}">
                <a16:creationId xmlns:a16="http://schemas.microsoft.com/office/drawing/2014/main" id="{2509E33E-A8DE-2847-B7C6-A93473B718E6}"/>
              </a:ext>
            </a:extLst>
          </p:cNvPr>
          <p:cNvSpPr txBox="1"/>
          <p:nvPr/>
        </p:nvSpPr>
        <p:spPr>
          <a:xfrm>
            <a:off x="32166284" y="25637088"/>
            <a:ext cx="6760849" cy="4708981"/>
          </a:xfrm>
          <a:prstGeom prst="rect">
            <a:avLst/>
          </a:prstGeom>
          <a:noFill/>
          <a:ln>
            <a:solidFill>
              <a:srgbClr val="8000FF"/>
            </a:solidFill>
          </a:ln>
        </p:spPr>
        <p:txBody>
          <a:bodyPr wrap="square" rtlCol="0">
            <a:spAutoFit/>
          </a:bodyPr>
          <a:lstStyle>
            <a:defPPr>
              <a:defRPr kern="1200" smtId="4294967295"/>
            </a:defPPr>
          </a:lstStyle>
          <a:p>
            <a:r>
              <a:rPr lang="en-US" sz="2500" b="1" dirty="0">
                <a:solidFill>
                  <a:schemeClr val="bg1"/>
                </a:solidFill>
                <a:cs typeface="Arial" pitchFamily="34" charset="0"/>
              </a:rPr>
              <a:t>Main Results:   </a:t>
            </a:r>
          </a:p>
          <a:p>
            <a:pPr marL="342900" indent="-342900">
              <a:buFont typeface="Arial" panose="020B0604020202020204" pitchFamily="34" charset="0"/>
              <a:buChar char="•"/>
            </a:pPr>
            <a:r>
              <a:rPr lang="en-US" sz="2500" dirty="0">
                <a:solidFill>
                  <a:schemeClr val="bg1"/>
                </a:solidFill>
                <a:cs typeface="Arial" pitchFamily="34" charset="0"/>
              </a:rPr>
              <a:t>Stabilized after ~5 generations  </a:t>
            </a:r>
          </a:p>
          <a:p>
            <a:pPr marL="342900" indent="-342900">
              <a:buFont typeface="Arial" panose="020B0604020202020204" pitchFamily="34" charset="0"/>
              <a:buChar char="•"/>
            </a:pPr>
            <a:r>
              <a:rPr lang="en-US" sz="2500" dirty="0">
                <a:solidFill>
                  <a:schemeClr val="bg1"/>
                </a:solidFill>
                <a:cs typeface="Arial" pitchFamily="34" charset="0"/>
              </a:rPr>
              <a:t>Average fitness stabilized at ~22%  </a:t>
            </a:r>
          </a:p>
          <a:p>
            <a:pPr marL="342900" indent="-342900">
              <a:buFont typeface="Arial" panose="020B0604020202020204" pitchFamily="34" charset="0"/>
              <a:buChar char="•"/>
            </a:pPr>
            <a:r>
              <a:rPr lang="en-US" sz="2500" dirty="0">
                <a:solidFill>
                  <a:schemeClr val="bg1"/>
                </a:solidFill>
                <a:cs typeface="Arial" pitchFamily="34" charset="0"/>
              </a:rPr>
              <a:t>Peak fitness = 24.81% of kinases recovered  </a:t>
            </a:r>
          </a:p>
          <a:p>
            <a:pPr marL="342900" indent="-342900">
              <a:buFont typeface="Arial" panose="020B0604020202020204" pitchFamily="34" charset="0"/>
              <a:buChar char="•"/>
            </a:pPr>
            <a:r>
              <a:rPr lang="en-US" sz="2500" dirty="0">
                <a:solidFill>
                  <a:schemeClr val="bg1"/>
                </a:solidFill>
                <a:cs typeface="Arial" pitchFamily="34" charset="0"/>
              </a:rPr>
              <a:t>Average PPI size = 477 proteins  </a:t>
            </a:r>
          </a:p>
          <a:p>
            <a:pPr marL="342900" indent="-342900">
              <a:buFont typeface="Arial" panose="020B0604020202020204" pitchFamily="34" charset="0"/>
              <a:buChar char="•"/>
            </a:pPr>
            <a:r>
              <a:rPr lang="en-US" sz="2500" dirty="0">
                <a:solidFill>
                  <a:schemeClr val="bg1"/>
                </a:solidFill>
                <a:cs typeface="Arial" pitchFamily="34" charset="0"/>
              </a:rPr>
              <a:t>All parameters except </a:t>
            </a:r>
            <a:r>
              <a:rPr lang="en-US" sz="2500" dirty="0" err="1">
                <a:solidFill>
                  <a:schemeClr val="bg1"/>
                </a:solidFill>
                <a:cs typeface="Arial" pitchFamily="34" charset="0"/>
              </a:rPr>
              <a:t>Kinase_interactome</a:t>
            </a:r>
            <a:r>
              <a:rPr lang="en-US" sz="2500" dirty="0">
                <a:solidFill>
                  <a:schemeClr val="bg1"/>
                </a:solidFill>
                <a:cs typeface="Arial" pitchFamily="34" charset="0"/>
              </a:rPr>
              <a:t> and </a:t>
            </a:r>
            <a:r>
              <a:rPr lang="en-US" sz="2500" dirty="0" err="1">
                <a:solidFill>
                  <a:schemeClr val="bg1"/>
                </a:solidFill>
                <a:cs typeface="Arial" pitchFamily="34" charset="0"/>
              </a:rPr>
              <a:t>TF_background</a:t>
            </a:r>
            <a:r>
              <a:rPr lang="en-US" sz="2500" dirty="0">
                <a:solidFill>
                  <a:schemeClr val="bg1"/>
                </a:solidFill>
                <a:cs typeface="Arial" pitchFamily="34" charset="0"/>
              </a:rPr>
              <a:t> had a significant impact on fitness. </a:t>
            </a:r>
          </a:p>
          <a:p>
            <a:pPr marL="342900" indent="-342900">
              <a:buFont typeface="Arial" panose="020B0604020202020204" pitchFamily="34" charset="0"/>
              <a:buChar char="•"/>
            </a:pPr>
            <a:r>
              <a:rPr lang="en-US" sz="2500" dirty="0">
                <a:solidFill>
                  <a:schemeClr val="bg1"/>
                </a:solidFill>
                <a:cs typeface="Arial" pitchFamily="34" charset="0"/>
              </a:rPr>
              <a:t>While there were similar patterns of increasing fitness over generations, the Training and Test data did differ significantly on this run (p&lt;0.001). </a:t>
            </a:r>
          </a:p>
        </p:txBody>
      </p:sp>
      <p:sp>
        <p:nvSpPr>
          <p:cNvPr id="106" name="TextBox 105">
            <a:extLst>
              <a:ext uri="{FF2B5EF4-FFF2-40B4-BE49-F238E27FC236}">
                <a16:creationId xmlns:a16="http://schemas.microsoft.com/office/drawing/2014/main" id="{9FB9D60B-269E-B649-8746-AF3B5FD20B96}"/>
              </a:ext>
            </a:extLst>
          </p:cNvPr>
          <p:cNvSpPr txBox="1"/>
          <p:nvPr/>
        </p:nvSpPr>
        <p:spPr>
          <a:xfrm>
            <a:off x="29249690" y="28444290"/>
            <a:ext cx="2867280" cy="3170099"/>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Fig 5.</a:t>
            </a:r>
            <a:r>
              <a:rPr lang="en-US" sz="2000" dirty="0">
                <a:solidFill>
                  <a:schemeClr val="bg1"/>
                </a:solidFill>
                <a:cs typeface="Arial" pitchFamily="34" charset="0"/>
              </a:rPr>
              <a:t> Parameter evolution over generations in GA optimization (A). Overfitting test results between training data and test data using average fitness across the entire population (B) and peak fitness (C).</a:t>
            </a:r>
          </a:p>
        </p:txBody>
      </p:sp>
      <p:sp>
        <p:nvSpPr>
          <p:cNvPr id="107" name="TextBox 106">
            <a:extLst>
              <a:ext uri="{FF2B5EF4-FFF2-40B4-BE49-F238E27FC236}">
                <a16:creationId xmlns:a16="http://schemas.microsoft.com/office/drawing/2014/main" id="{EB707057-9C61-104A-9DF1-0E71951B4B6A}"/>
              </a:ext>
            </a:extLst>
          </p:cNvPr>
          <p:cNvSpPr txBox="1"/>
          <p:nvPr/>
        </p:nvSpPr>
        <p:spPr>
          <a:xfrm>
            <a:off x="32166284" y="24769373"/>
            <a:ext cx="6909786" cy="707886"/>
          </a:xfrm>
          <a:prstGeom prst="rect">
            <a:avLst/>
          </a:prstGeom>
          <a:noFill/>
        </p:spPr>
        <p:txBody>
          <a:bodyPr wrap="square" rtlCol="0">
            <a:spAutoFit/>
          </a:bodyPr>
          <a:lstStyle>
            <a:defPPr>
              <a:defRPr kern="1200" smtId="4294967295"/>
            </a:defPPr>
          </a:lstStyle>
          <a:p>
            <a:r>
              <a:rPr lang="en-US" sz="2000" b="1" dirty="0">
                <a:solidFill>
                  <a:schemeClr val="bg1"/>
                </a:solidFill>
                <a:cs typeface="Arial" pitchFamily="34" charset="0"/>
              </a:rPr>
              <a:t>Table 2.</a:t>
            </a:r>
            <a:r>
              <a:rPr lang="en-US" sz="2000" dirty="0">
                <a:solidFill>
                  <a:schemeClr val="bg1"/>
                </a:solidFill>
                <a:cs typeface="Arial" pitchFamily="34" charset="0"/>
              </a:rPr>
              <a:t> Results of a series of one-way ANOVAs statistically testing the relationship between fitness and each parameter.</a:t>
            </a:r>
          </a:p>
        </p:txBody>
      </p:sp>
      <p:pic>
        <p:nvPicPr>
          <p:cNvPr id="108" name="Picture 107">
            <a:extLst>
              <a:ext uri="{FF2B5EF4-FFF2-40B4-BE49-F238E27FC236}">
                <a16:creationId xmlns:a16="http://schemas.microsoft.com/office/drawing/2014/main" id="{A19B0DD6-14CD-9646-A985-4ED7EFA6990B}"/>
              </a:ext>
            </a:extLst>
          </p:cNvPr>
          <p:cNvPicPr>
            <a:picLocks noChangeAspect="1"/>
          </p:cNvPicPr>
          <p:nvPr/>
        </p:nvPicPr>
        <p:blipFill rotWithShape="1">
          <a:blip r:embed="rId10">
            <a:extLst>
              <a:ext uri="{28A0092B-C50C-407E-A947-70E740481C1C}">
                <a14:useLocalDpi xmlns:a14="http://schemas.microsoft.com/office/drawing/2010/main" val="0"/>
              </a:ext>
            </a:extLst>
          </a:blip>
          <a:srcRect b="9512"/>
          <a:stretch/>
        </p:blipFill>
        <p:spPr>
          <a:xfrm>
            <a:off x="20591253" y="20067408"/>
            <a:ext cx="11512613" cy="8333983"/>
          </a:xfrm>
          <a:prstGeom prst="rect">
            <a:avLst/>
          </a:prstGeom>
        </p:spPr>
      </p:pic>
      <p:pic>
        <p:nvPicPr>
          <p:cNvPr id="59" name="Picture 58">
            <a:extLst>
              <a:ext uri="{FF2B5EF4-FFF2-40B4-BE49-F238E27FC236}">
                <a16:creationId xmlns:a16="http://schemas.microsoft.com/office/drawing/2014/main" id="{3222FA98-8E60-8A4F-BB41-60800A64A9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39571" y="23479482"/>
            <a:ext cx="10753014" cy="6016156"/>
          </a:xfrm>
          <a:prstGeom prst="rect">
            <a:avLst/>
          </a:prstGeom>
        </p:spPr>
      </p:pic>
    </p:spTree>
    <p:extLst>
      <p:ext uri="{BB962C8B-B14F-4D97-AF65-F5344CB8AC3E}">
        <p14:creationId xmlns:p14="http://schemas.microsoft.com/office/powerpoint/2010/main" val="127040473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15943</TotalTime>
  <Words>1602</Words>
  <Application>Microsoft Macintosh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Manager/>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Free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Microsoft Office User</cp:lastModifiedBy>
  <cp:revision>185</cp:revision>
  <cp:lastPrinted>2012-07-31T19:59:21Z</cp:lastPrinted>
  <dcterms:modified xsi:type="dcterms:W3CDTF">2018-01-27T01:38:45Z</dcterms:modified>
  <cp:category>research posters template</cp:category>
</cp:coreProperties>
</file>