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E1E"/>
    <a:srgbClr val="F0F0F0"/>
    <a:srgbClr val="DCE1E6"/>
    <a:srgbClr val="F38630"/>
    <a:srgbClr val="69D2E7"/>
    <a:srgbClr val="A7DBD8"/>
    <a:srgbClr val="E0E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0000" autoAdjust="0"/>
  </p:normalViewPr>
  <p:slideViewPr>
    <p:cSldViewPr>
      <p:cViewPr>
        <p:scale>
          <a:sx n="70" d="100"/>
          <a:sy n="70" d="100"/>
        </p:scale>
        <p:origin x="144" y="-237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aayanlab\presentations\ed\sco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pPr>
            <a:r>
              <a:rPr lang="en-US" sz="3600"/>
              <a:t>Bit Distribution</a:t>
            </a:r>
          </a:p>
        </c:rich>
      </c:tx>
      <c:layout/>
      <c:overlay val="1"/>
    </c:title>
    <c:autoTitleDeleted val="0"/>
    <c:plotArea>
      <c:layout/>
      <c:barChart>
        <c:barDir val="col"/>
        <c:grouping val="stacked"/>
        <c:varyColors val="0"/>
        <c:ser>
          <c:idx val="0"/>
          <c:order val="0"/>
          <c:invertIfNegative val="0"/>
          <c:val>
            <c:numRef>
              <c:f>Sheet3!$I$1:$I$44</c:f>
              <c:numCache>
                <c:formatCode>General</c:formatCode>
                <c:ptCount val="44"/>
                <c:pt idx="0">
                  <c:v>0.0</c:v>
                </c:pt>
                <c:pt idx="1">
                  <c:v>1.0</c:v>
                </c:pt>
                <c:pt idx="2">
                  <c:v>0.0</c:v>
                </c:pt>
                <c:pt idx="3">
                  <c:v>1.0</c:v>
                </c:pt>
                <c:pt idx="4">
                  <c:v>0.0</c:v>
                </c:pt>
                <c:pt idx="5">
                  <c:v>0.0</c:v>
                </c:pt>
                <c:pt idx="6">
                  <c:v>0.0</c:v>
                </c:pt>
                <c:pt idx="7">
                  <c:v>0.0227272727272728</c:v>
                </c:pt>
                <c:pt idx="8">
                  <c:v>0.0</c:v>
                </c:pt>
                <c:pt idx="9">
                  <c:v>0.977272727272727</c:v>
                </c:pt>
                <c:pt idx="10">
                  <c:v>1.0</c:v>
                </c:pt>
                <c:pt idx="11">
                  <c:v>0.0</c:v>
                </c:pt>
                <c:pt idx="12">
                  <c:v>0.0</c:v>
                </c:pt>
                <c:pt idx="13">
                  <c:v>1.0</c:v>
                </c:pt>
                <c:pt idx="14">
                  <c:v>1.0</c:v>
                </c:pt>
                <c:pt idx="15">
                  <c:v>1.0</c:v>
                </c:pt>
                <c:pt idx="16">
                  <c:v>0.0</c:v>
                </c:pt>
                <c:pt idx="17">
                  <c:v>0.102272727272727</c:v>
                </c:pt>
                <c:pt idx="18">
                  <c:v>1.0</c:v>
                </c:pt>
                <c:pt idx="19">
                  <c:v>0.0227272727272728</c:v>
                </c:pt>
                <c:pt idx="20">
                  <c:v>1.0</c:v>
                </c:pt>
                <c:pt idx="21">
                  <c:v>0.0</c:v>
                </c:pt>
                <c:pt idx="22">
                  <c:v>0.0</c:v>
                </c:pt>
                <c:pt idx="23">
                  <c:v>1.0</c:v>
                </c:pt>
                <c:pt idx="24">
                  <c:v>0.443181818181818</c:v>
                </c:pt>
                <c:pt idx="25">
                  <c:v>0.0227272727272728</c:v>
                </c:pt>
                <c:pt idx="26">
                  <c:v>0.65909090909091</c:v>
                </c:pt>
                <c:pt idx="27">
                  <c:v>1.0</c:v>
                </c:pt>
                <c:pt idx="28">
                  <c:v>1.0</c:v>
                </c:pt>
                <c:pt idx="29">
                  <c:v>1.0</c:v>
                </c:pt>
                <c:pt idx="30">
                  <c:v>0.0</c:v>
                </c:pt>
                <c:pt idx="31">
                  <c:v>1.0</c:v>
                </c:pt>
                <c:pt idx="32">
                  <c:v>0.0</c:v>
                </c:pt>
                <c:pt idx="33">
                  <c:v>0.0</c:v>
                </c:pt>
                <c:pt idx="34">
                  <c:v>1.0</c:v>
                </c:pt>
                <c:pt idx="35">
                  <c:v>0.0</c:v>
                </c:pt>
                <c:pt idx="36">
                  <c:v>0.0</c:v>
                </c:pt>
                <c:pt idx="37">
                  <c:v>0.0</c:v>
                </c:pt>
                <c:pt idx="38">
                  <c:v>0.397727272727273</c:v>
                </c:pt>
                <c:pt idx="39">
                  <c:v>0.602272727272727</c:v>
                </c:pt>
                <c:pt idx="40">
                  <c:v>0.0</c:v>
                </c:pt>
                <c:pt idx="41">
                  <c:v>0.340909090909091</c:v>
                </c:pt>
                <c:pt idx="42">
                  <c:v>0.65909090909091</c:v>
                </c:pt>
                <c:pt idx="43">
                  <c:v>0.0</c:v>
                </c:pt>
              </c:numCache>
            </c:numRef>
          </c:val>
        </c:ser>
        <c:ser>
          <c:idx val="1"/>
          <c:order val="1"/>
          <c:invertIfNegative val="0"/>
          <c:val>
            <c:numRef>
              <c:f>Sheet3!$J$1:$J$44</c:f>
              <c:numCache>
                <c:formatCode>General</c:formatCode>
                <c:ptCount val="44"/>
                <c:pt idx="0">
                  <c:v>0.0</c:v>
                </c:pt>
                <c:pt idx="1">
                  <c:v>0.0</c:v>
                </c:pt>
                <c:pt idx="2">
                  <c:v>1.0</c:v>
                </c:pt>
                <c:pt idx="3">
                  <c:v>0.943181818181819</c:v>
                </c:pt>
                <c:pt idx="4">
                  <c:v>0.0568181818181819</c:v>
                </c:pt>
                <c:pt idx="5">
                  <c:v>0.0</c:v>
                </c:pt>
                <c:pt idx="6">
                  <c:v>0.0</c:v>
                </c:pt>
                <c:pt idx="7">
                  <c:v>0.0</c:v>
                </c:pt>
                <c:pt idx="8">
                  <c:v>0.977272727272727</c:v>
                </c:pt>
                <c:pt idx="9">
                  <c:v>0.0227272727272728</c:v>
                </c:pt>
                <c:pt idx="10">
                  <c:v>0.0</c:v>
                </c:pt>
                <c:pt idx="11">
                  <c:v>1.0</c:v>
                </c:pt>
                <c:pt idx="12">
                  <c:v>0.0</c:v>
                </c:pt>
                <c:pt idx="13">
                  <c:v>0.556818181818182</c:v>
                </c:pt>
                <c:pt idx="14">
                  <c:v>0.534090909090909</c:v>
                </c:pt>
                <c:pt idx="15">
                  <c:v>0.0795454545454545</c:v>
                </c:pt>
                <c:pt idx="16">
                  <c:v>0.715909090909092</c:v>
                </c:pt>
                <c:pt idx="17">
                  <c:v>0.340909090909091</c:v>
                </c:pt>
                <c:pt idx="18">
                  <c:v>0.977272727272727</c:v>
                </c:pt>
                <c:pt idx="19">
                  <c:v>0.897727272727273</c:v>
                </c:pt>
                <c:pt idx="20">
                  <c:v>0.954545454545456</c:v>
                </c:pt>
                <c:pt idx="21">
                  <c:v>0.579545454545456</c:v>
                </c:pt>
                <c:pt idx="22">
                  <c:v>0.806818181818182</c:v>
                </c:pt>
                <c:pt idx="23">
                  <c:v>0.465909090909091</c:v>
                </c:pt>
                <c:pt idx="24">
                  <c:v>0.465909090909091</c:v>
                </c:pt>
                <c:pt idx="25">
                  <c:v>0.431818181818182</c:v>
                </c:pt>
                <c:pt idx="26">
                  <c:v>0.40909090909091</c:v>
                </c:pt>
                <c:pt idx="27">
                  <c:v>0.193181818181818</c:v>
                </c:pt>
                <c:pt idx="28">
                  <c:v>0.329545454545455</c:v>
                </c:pt>
                <c:pt idx="29">
                  <c:v>0.738636363636363</c:v>
                </c:pt>
                <c:pt idx="30">
                  <c:v>0.0</c:v>
                </c:pt>
                <c:pt idx="31">
                  <c:v>1.0</c:v>
                </c:pt>
                <c:pt idx="32">
                  <c:v>0.0</c:v>
                </c:pt>
                <c:pt idx="33">
                  <c:v>0.0</c:v>
                </c:pt>
                <c:pt idx="34">
                  <c:v>1.0</c:v>
                </c:pt>
                <c:pt idx="35">
                  <c:v>0.0</c:v>
                </c:pt>
                <c:pt idx="36">
                  <c:v>0.0</c:v>
                </c:pt>
                <c:pt idx="37">
                  <c:v>0.0</c:v>
                </c:pt>
                <c:pt idx="38">
                  <c:v>0.159090909090909</c:v>
                </c:pt>
                <c:pt idx="39">
                  <c:v>0.0113636363636364</c:v>
                </c:pt>
                <c:pt idx="40">
                  <c:v>0.829545454545456</c:v>
                </c:pt>
                <c:pt idx="41">
                  <c:v>1.0</c:v>
                </c:pt>
                <c:pt idx="42">
                  <c:v>0.0</c:v>
                </c:pt>
                <c:pt idx="43">
                  <c:v>0.0</c:v>
                </c:pt>
              </c:numCache>
            </c:numRef>
          </c:val>
        </c:ser>
        <c:ser>
          <c:idx val="2"/>
          <c:order val="2"/>
          <c:invertIfNegative val="0"/>
          <c:val>
            <c:numRef>
              <c:f>Sheet3!$K$1:$K$44</c:f>
              <c:numCache>
                <c:formatCode>General</c:formatCode>
                <c:ptCount val="44"/>
                <c:pt idx="0">
                  <c:v>1.0</c:v>
                </c:pt>
                <c:pt idx="1">
                  <c:v>0.0</c:v>
                </c:pt>
                <c:pt idx="2">
                  <c:v>0.0</c:v>
                </c:pt>
                <c:pt idx="3">
                  <c:v>0.988636363636363</c:v>
                </c:pt>
                <c:pt idx="4">
                  <c:v>0.0113636363636364</c:v>
                </c:pt>
                <c:pt idx="5">
                  <c:v>0.0</c:v>
                </c:pt>
                <c:pt idx="6">
                  <c:v>0.0</c:v>
                </c:pt>
                <c:pt idx="7">
                  <c:v>1.0</c:v>
                </c:pt>
                <c:pt idx="8">
                  <c:v>0.0</c:v>
                </c:pt>
                <c:pt idx="9">
                  <c:v>0.0</c:v>
                </c:pt>
                <c:pt idx="10">
                  <c:v>0.965909090909092</c:v>
                </c:pt>
                <c:pt idx="11">
                  <c:v>0.0340909090909091</c:v>
                </c:pt>
                <c:pt idx="12">
                  <c:v>0.0</c:v>
                </c:pt>
                <c:pt idx="13">
                  <c:v>0.931818181818182</c:v>
                </c:pt>
                <c:pt idx="14">
                  <c:v>0.670454545454546</c:v>
                </c:pt>
                <c:pt idx="15">
                  <c:v>0.0681818181818182</c:v>
                </c:pt>
                <c:pt idx="16">
                  <c:v>0.159090909090909</c:v>
                </c:pt>
                <c:pt idx="17">
                  <c:v>0.443181818181818</c:v>
                </c:pt>
                <c:pt idx="18">
                  <c:v>0.0568181818181819</c:v>
                </c:pt>
                <c:pt idx="19">
                  <c:v>0.738636363636363</c:v>
                </c:pt>
                <c:pt idx="20">
                  <c:v>0.0568181818181819</c:v>
                </c:pt>
                <c:pt idx="21">
                  <c:v>0.329545454545455</c:v>
                </c:pt>
                <c:pt idx="22">
                  <c:v>0.897727272727273</c:v>
                </c:pt>
                <c:pt idx="23">
                  <c:v>0.556818181818182</c:v>
                </c:pt>
                <c:pt idx="24">
                  <c:v>0.625000000000001</c:v>
                </c:pt>
                <c:pt idx="25">
                  <c:v>0.65909090909091</c:v>
                </c:pt>
                <c:pt idx="26">
                  <c:v>0.636363636363637</c:v>
                </c:pt>
                <c:pt idx="27">
                  <c:v>0.5</c:v>
                </c:pt>
                <c:pt idx="28">
                  <c:v>0.613636363636363</c:v>
                </c:pt>
                <c:pt idx="29">
                  <c:v>0.454545454545454</c:v>
                </c:pt>
                <c:pt idx="30">
                  <c:v>0.0</c:v>
                </c:pt>
                <c:pt idx="31">
                  <c:v>1.0</c:v>
                </c:pt>
                <c:pt idx="32">
                  <c:v>0.0</c:v>
                </c:pt>
                <c:pt idx="33">
                  <c:v>0.0</c:v>
                </c:pt>
                <c:pt idx="34">
                  <c:v>1.0</c:v>
                </c:pt>
                <c:pt idx="35">
                  <c:v>0.0</c:v>
                </c:pt>
                <c:pt idx="36">
                  <c:v>0.0</c:v>
                </c:pt>
                <c:pt idx="37">
                  <c:v>0.0</c:v>
                </c:pt>
                <c:pt idx="38">
                  <c:v>0.0113636363636364</c:v>
                </c:pt>
                <c:pt idx="39">
                  <c:v>0.977272727272727</c:v>
                </c:pt>
                <c:pt idx="40">
                  <c:v>0.0113636363636364</c:v>
                </c:pt>
                <c:pt idx="41">
                  <c:v>1.0</c:v>
                </c:pt>
                <c:pt idx="42">
                  <c:v>0.0</c:v>
                </c:pt>
                <c:pt idx="43">
                  <c:v>0.0</c:v>
                </c:pt>
              </c:numCache>
            </c:numRef>
          </c:val>
        </c:ser>
        <c:ser>
          <c:idx val="3"/>
          <c:order val="3"/>
          <c:invertIfNegative val="0"/>
          <c:val>
            <c:numRef>
              <c:f>Sheet3!$L$1:$L$44</c:f>
              <c:numCache>
                <c:formatCode>General</c:formatCode>
                <c:ptCount val="44"/>
                <c:pt idx="0">
                  <c:v>0.988636363636363</c:v>
                </c:pt>
                <c:pt idx="1">
                  <c:v>0.0</c:v>
                </c:pt>
                <c:pt idx="2">
                  <c:v>0.0113636363636364</c:v>
                </c:pt>
                <c:pt idx="3">
                  <c:v>0.0</c:v>
                </c:pt>
                <c:pt idx="4">
                  <c:v>0.0</c:v>
                </c:pt>
                <c:pt idx="5">
                  <c:v>1.0</c:v>
                </c:pt>
                <c:pt idx="6">
                  <c:v>0.0</c:v>
                </c:pt>
                <c:pt idx="7">
                  <c:v>0.965909090909092</c:v>
                </c:pt>
                <c:pt idx="8">
                  <c:v>0.0</c:v>
                </c:pt>
                <c:pt idx="9">
                  <c:v>0.0340909090909091</c:v>
                </c:pt>
                <c:pt idx="10">
                  <c:v>0.0</c:v>
                </c:pt>
                <c:pt idx="11">
                  <c:v>1.0</c:v>
                </c:pt>
                <c:pt idx="12">
                  <c:v>0.0</c:v>
                </c:pt>
                <c:pt idx="13">
                  <c:v>0.340909090909091</c:v>
                </c:pt>
                <c:pt idx="14">
                  <c:v>0.556818181818182</c:v>
                </c:pt>
                <c:pt idx="15">
                  <c:v>0.829545454545456</c:v>
                </c:pt>
                <c:pt idx="16">
                  <c:v>0.579545454545456</c:v>
                </c:pt>
                <c:pt idx="17">
                  <c:v>0.511363636363636</c:v>
                </c:pt>
                <c:pt idx="18">
                  <c:v>0.25</c:v>
                </c:pt>
                <c:pt idx="19">
                  <c:v>0.363636363636364</c:v>
                </c:pt>
                <c:pt idx="20">
                  <c:v>0.488636363636364</c:v>
                </c:pt>
                <c:pt idx="21">
                  <c:v>0.738636363636363</c:v>
                </c:pt>
                <c:pt idx="22">
                  <c:v>0.65909090909091</c:v>
                </c:pt>
                <c:pt idx="23">
                  <c:v>0.647727272727274</c:v>
                </c:pt>
                <c:pt idx="24">
                  <c:v>0.693181818181819</c:v>
                </c:pt>
                <c:pt idx="25">
                  <c:v>0.5</c:v>
                </c:pt>
                <c:pt idx="26">
                  <c:v>0.465909090909091</c:v>
                </c:pt>
                <c:pt idx="27">
                  <c:v>0.477272727272728</c:v>
                </c:pt>
                <c:pt idx="28">
                  <c:v>0.636363636363637</c:v>
                </c:pt>
                <c:pt idx="29">
                  <c:v>0.454545454545454</c:v>
                </c:pt>
                <c:pt idx="30">
                  <c:v>0.0</c:v>
                </c:pt>
                <c:pt idx="31">
                  <c:v>1.0</c:v>
                </c:pt>
                <c:pt idx="32">
                  <c:v>0.0</c:v>
                </c:pt>
                <c:pt idx="33">
                  <c:v>0.0</c:v>
                </c:pt>
                <c:pt idx="34">
                  <c:v>1.0</c:v>
                </c:pt>
                <c:pt idx="35">
                  <c:v>0.0</c:v>
                </c:pt>
                <c:pt idx="36">
                  <c:v>0.0</c:v>
                </c:pt>
                <c:pt idx="37">
                  <c:v>0.0</c:v>
                </c:pt>
                <c:pt idx="38">
                  <c:v>0.0</c:v>
                </c:pt>
                <c:pt idx="39">
                  <c:v>0.0340909090909091</c:v>
                </c:pt>
                <c:pt idx="40">
                  <c:v>0.965909090909092</c:v>
                </c:pt>
                <c:pt idx="41">
                  <c:v>0.988636363636363</c:v>
                </c:pt>
                <c:pt idx="42">
                  <c:v>0.0</c:v>
                </c:pt>
                <c:pt idx="43">
                  <c:v>0.0113636363636364</c:v>
                </c:pt>
              </c:numCache>
            </c:numRef>
          </c:val>
        </c:ser>
        <c:ser>
          <c:idx val="4"/>
          <c:order val="4"/>
          <c:invertIfNegative val="0"/>
          <c:val>
            <c:numRef>
              <c:f>Sheet3!$M$1:$M$44</c:f>
              <c:numCache>
                <c:formatCode>General</c:formatCode>
                <c:ptCount val="44"/>
                <c:pt idx="0">
                  <c:v>0.0</c:v>
                </c:pt>
                <c:pt idx="1">
                  <c:v>0.00568181818181819</c:v>
                </c:pt>
                <c:pt idx="2">
                  <c:v>0.994318181818181</c:v>
                </c:pt>
                <c:pt idx="3">
                  <c:v>0.0</c:v>
                </c:pt>
                <c:pt idx="4">
                  <c:v>0.863636363636363</c:v>
                </c:pt>
                <c:pt idx="5">
                  <c:v>0.136363636363636</c:v>
                </c:pt>
                <c:pt idx="6">
                  <c:v>0.0</c:v>
                </c:pt>
                <c:pt idx="7">
                  <c:v>0.00568181818181819</c:v>
                </c:pt>
                <c:pt idx="8">
                  <c:v>0.994318181818181</c:v>
                </c:pt>
                <c:pt idx="9">
                  <c:v>0.0</c:v>
                </c:pt>
                <c:pt idx="10">
                  <c:v>0.244318181818182</c:v>
                </c:pt>
                <c:pt idx="11">
                  <c:v>0.750000000000001</c:v>
                </c:pt>
                <c:pt idx="12">
                  <c:v>0.00568181818181819</c:v>
                </c:pt>
                <c:pt idx="13">
                  <c:v>0.4375</c:v>
                </c:pt>
                <c:pt idx="14">
                  <c:v>0.403409090909091</c:v>
                </c:pt>
                <c:pt idx="15">
                  <c:v>0.0681818181818182</c:v>
                </c:pt>
                <c:pt idx="16">
                  <c:v>0.28409090909091</c:v>
                </c:pt>
                <c:pt idx="17">
                  <c:v>0.619318181818182</c:v>
                </c:pt>
                <c:pt idx="18">
                  <c:v>0.965909090909092</c:v>
                </c:pt>
                <c:pt idx="19">
                  <c:v>0.585227272727273</c:v>
                </c:pt>
                <c:pt idx="20">
                  <c:v>0.954545454545456</c:v>
                </c:pt>
                <c:pt idx="21">
                  <c:v>0.568181818181819</c:v>
                </c:pt>
                <c:pt idx="22">
                  <c:v>0.460227272727273</c:v>
                </c:pt>
                <c:pt idx="23">
                  <c:v>0.431818181818182</c:v>
                </c:pt>
                <c:pt idx="24">
                  <c:v>0.744318181818182</c:v>
                </c:pt>
                <c:pt idx="25">
                  <c:v>0.323863636363637</c:v>
                </c:pt>
                <c:pt idx="26">
                  <c:v>0.5625</c:v>
                </c:pt>
                <c:pt idx="27">
                  <c:v>0.528409090909091</c:v>
                </c:pt>
                <c:pt idx="28">
                  <c:v>0.534090909090909</c:v>
                </c:pt>
                <c:pt idx="29">
                  <c:v>0.636363636363637</c:v>
                </c:pt>
                <c:pt idx="30">
                  <c:v>0.0</c:v>
                </c:pt>
                <c:pt idx="31">
                  <c:v>1.0</c:v>
                </c:pt>
                <c:pt idx="32">
                  <c:v>0.0</c:v>
                </c:pt>
                <c:pt idx="33">
                  <c:v>0.0</c:v>
                </c:pt>
                <c:pt idx="34">
                  <c:v>1.0</c:v>
                </c:pt>
                <c:pt idx="35">
                  <c:v>0.0</c:v>
                </c:pt>
                <c:pt idx="36">
                  <c:v>0.0</c:v>
                </c:pt>
                <c:pt idx="37">
                  <c:v>0.0</c:v>
                </c:pt>
                <c:pt idx="38">
                  <c:v>0.232954545454545</c:v>
                </c:pt>
                <c:pt idx="39">
                  <c:v>0.721590909090909</c:v>
                </c:pt>
                <c:pt idx="40">
                  <c:v>0.0454545454545455</c:v>
                </c:pt>
                <c:pt idx="41">
                  <c:v>1.0</c:v>
                </c:pt>
                <c:pt idx="42">
                  <c:v>0.0</c:v>
                </c:pt>
                <c:pt idx="43">
                  <c:v>0.0</c:v>
                </c:pt>
              </c:numCache>
            </c:numRef>
          </c:val>
        </c:ser>
        <c:ser>
          <c:idx val="5"/>
          <c:order val="5"/>
          <c:invertIfNegative val="0"/>
          <c:val>
            <c:numRef>
              <c:f>Sheet3!$N$1:$N$44</c:f>
              <c:numCache>
                <c:formatCode>General</c:formatCode>
                <c:ptCount val="44"/>
                <c:pt idx="0">
                  <c:v>0.0</c:v>
                </c:pt>
                <c:pt idx="1">
                  <c:v>0.0</c:v>
                </c:pt>
                <c:pt idx="2">
                  <c:v>1.0</c:v>
                </c:pt>
                <c:pt idx="3">
                  <c:v>0.653409090909092</c:v>
                </c:pt>
                <c:pt idx="4">
                  <c:v>0.3125</c:v>
                </c:pt>
                <c:pt idx="5">
                  <c:v>0.0340909090909091</c:v>
                </c:pt>
                <c:pt idx="6">
                  <c:v>0.0</c:v>
                </c:pt>
                <c:pt idx="7">
                  <c:v>0.0</c:v>
                </c:pt>
                <c:pt idx="8">
                  <c:v>1.0</c:v>
                </c:pt>
                <c:pt idx="9">
                  <c:v>0.0</c:v>
                </c:pt>
                <c:pt idx="10">
                  <c:v>0.119318181818182</c:v>
                </c:pt>
                <c:pt idx="11">
                  <c:v>0.875000000000001</c:v>
                </c:pt>
                <c:pt idx="12">
                  <c:v>0.00568181818181819</c:v>
                </c:pt>
                <c:pt idx="13">
                  <c:v>0.568181818181819</c:v>
                </c:pt>
                <c:pt idx="14">
                  <c:v>0.392045454545455</c:v>
                </c:pt>
                <c:pt idx="15">
                  <c:v>0.0625</c:v>
                </c:pt>
                <c:pt idx="16">
                  <c:v>0.460227272727273</c:v>
                </c:pt>
                <c:pt idx="17">
                  <c:v>0.528409090909091</c:v>
                </c:pt>
                <c:pt idx="18">
                  <c:v>0.965909090909092</c:v>
                </c:pt>
                <c:pt idx="19">
                  <c:v>0.772727272727273</c:v>
                </c:pt>
                <c:pt idx="20">
                  <c:v>0.971590909090908</c:v>
                </c:pt>
                <c:pt idx="21">
                  <c:v>0.380681818181819</c:v>
                </c:pt>
                <c:pt idx="22">
                  <c:v>0.3125</c:v>
                </c:pt>
                <c:pt idx="23">
                  <c:v>0.732954545454546</c:v>
                </c:pt>
                <c:pt idx="24">
                  <c:v>0.585227272727273</c:v>
                </c:pt>
                <c:pt idx="25">
                  <c:v>0.40909090909091</c:v>
                </c:pt>
                <c:pt idx="26">
                  <c:v>0.789772727272727</c:v>
                </c:pt>
                <c:pt idx="27">
                  <c:v>0.4375</c:v>
                </c:pt>
                <c:pt idx="28">
                  <c:v>0.465909090909091</c:v>
                </c:pt>
                <c:pt idx="29">
                  <c:v>0.693181818181819</c:v>
                </c:pt>
                <c:pt idx="30">
                  <c:v>0.0</c:v>
                </c:pt>
                <c:pt idx="31">
                  <c:v>1.0</c:v>
                </c:pt>
                <c:pt idx="32">
                  <c:v>0.0</c:v>
                </c:pt>
                <c:pt idx="33">
                  <c:v>0.0</c:v>
                </c:pt>
                <c:pt idx="34">
                  <c:v>1.0</c:v>
                </c:pt>
                <c:pt idx="35">
                  <c:v>0.0</c:v>
                </c:pt>
                <c:pt idx="36">
                  <c:v>0.0</c:v>
                </c:pt>
                <c:pt idx="37">
                  <c:v>0.0</c:v>
                </c:pt>
                <c:pt idx="38">
                  <c:v>0.0511363636363637</c:v>
                </c:pt>
                <c:pt idx="39">
                  <c:v>0.642045454545456</c:v>
                </c:pt>
                <c:pt idx="40">
                  <c:v>0.306818181818182</c:v>
                </c:pt>
                <c:pt idx="41">
                  <c:v>0.545454545454545</c:v>
                </c:pt>
                <c:pt idx="42">
                  <c:v>0.403409090909091</c:v>
                </c:pt>
                <c:pt idx="43">
                  <c:v>0.0511363636363637</c:v>
                </c:pt>
              </c:numCache>
            </c:numRef>
          </c:val>
        </c:ser>
        <c:dLbls>
          <c:showLegendKey val="0"/>
          <c:showVal val="0"/>
          <c:showCatName val="0"/>
          <c:showSerName val="0"/>
          <c:showPercent val="0"/>
          <c:showBubbleSize val="0"/>
        </c:dLbls>
        <c:gapWidth val="150"/>
        <c:overlap val="100"/>
        <c:axId val="-477046896"/>
        <c:axId val="-477043504"/>
      </c:barChart>
      <c:catAx>
        <c:axId val="-477046896"/>
        <c:scaling>
          <c:orientation val="minMax"/>
        </c:scaling>
        <c:delete val="0"/>
        <c:axPos val="b"/>
        <c:title>
          <c:tx>
            <c:rich>
              <a:bodyPr/>
              <a:lstStyle/>
              <a:p>
                <a:pPr>
                  <a:defRPr sz="2800"/>
                </a:pPr>
                <a:r>
                  <a:rPr lang="en-US" sz="2800"/>
                  <a:t>Bit Position</a:t>
                </a:r>
              </a:p>
            </c:rich>
          </c:tx>
          <c:layout/>
          <c:overlay val="0"/>
        </c:title>
        <c:majorTickMark val="out"/>
        <c:minorTickMark val="none"/>
        <c:tickLblPos val="nextTo"/>
        <c:crossAx val="-477043504"/>
        <c:crosses val="autoZero"/>
        <c:auto val="1"/>
        <c:lblAlgn val="ctr"/>
        <c:lblOffset val="100"/>
        <c:noMultiLvlLbl val="0"/>
      </c:catAx>
      <c:valAx>
        <c:axId val="-477043504"/>
        <c:scaling>
          <c:orientation val="minMax"/>
          <c:max val="6.0"/>
        </c:scaling>
        <c:delete val="1"/>
        <c:axPos val="l"/>
        <c:numFmt formatCode="General" sourceLinked="1"/>
        <c:majorTickMark val="out"/>
        <c:minorTickMark val="none"/>
        <c:tickLblPos val="none"/>
        <c:crossAx val="-477046896"/>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Maximum Scores</a:t>
            </a:r>
          </a:p>
        </c:rich>
      </c:tx>
      <c:layout/>
      <c:overlay val="0"/>
    </c:title>
    <c:autoTitleDeleted val="0"/>
    <c:plotArea>
      <c:layout/>
      <c:scatterChart>
        <c:scatterStyle val="lineMarker"/>
        <c:varyColors val="0"/>
        <c:ser>
          <c:idx val="0"/>
          <c:order val="0"/>
          <c:tx>
            <c:v>Parameters 1</c:v>
          </c:tx>
          <c:spPr>
            <a:ln w="28575">
              <a:noFill/>
            </a:ln>
          </c:spPr>
          <c:xVal>
            <c:numRef>
              <c:f>'Maximum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'Maximum Scores'!$B$2:$B$51</c:f>
              <c:numCache>
                <c:formatCode>General</c:formatCode>
                <c:ptCount val="50"/>
                <c:pt idx="0">
                  <c:v>0.0163934426229508</c:v>
                </c:pt>
                <c:pt idx="1">
                  <c:v>0.0169491525423728</c:v>
                </c:pt>
                <c:pt idx="2">
                  <c:v>0.0169491525423728</c:v>
                </c:pt>
                <c:pt idx="3">
                  <c:v>0.0178571428571428</c:v>
                </c:pt>
                <c:pt idx="4">
                  <c:v>0.0178571428571428</c:v>
                </c:pt>
                <c:pt idx="5">
                  <c:v>0.0178571428571428</c:v>
                </c:pt>
                <c:pt idx="6">
                  <c:v>0.0172413793103448</c:v>
                </c:pt>
                <c:pt idx="7">
                  <c:v>0.0172413793103448</c:v>
                </c:pt>
                <c:pt idx="8">
                  <c:v>0.0181818181818181</c:v>
                </c:pt>
                <c:pt idx="9">
                  <c:v>0.0181818181818181</c:v>
                </c:pt>
                <c:pt idx="10">
                  <c:v>0.0181818181818181</c:v>
                </c:pt>
                <c:pt idx="11">
                  <c:v>0.0169491525423728</c:v>
                </c:pt>
                <c:pt idx="12">
                  <c:v>0.0169491525423728</c:v>
                </c:pt>
                <c:pt idx="13">
                  <c:v>0.0169491525423728</c:v>
                </c:pt>
                <c:pt idx="14">
                  <c:v>0.0175438596491228</c:v>
                </c:pt>
                <c:pt idx="15">
                  <c:v>0.0175438596491228</c:v>
                </c:pt>
                <c:pt idx="16">
                  <c:v>0.0169491525423728</c:v>
                </c:pt>
                <c:pt idx="17">
                  <c:v>0.0169491525423728</c:v>
                </c:pt>
                <c:pt idx="18">
                  <c:v>0.0169491525423728</c:v>
                </c:pt>
                <c:pt idx="19">
                  <c:v>0.0172413793103448</c:v>
                </c:pt>
                <c:pt idx="20">
                  <c:v>0.0169491525423728</c:v>
                </c:pt>
                <c:pt idx="21">
                  <c:v>0.0169491525423728</c:v>
                </c:pt>
                <c:pt idx="22">
                  <c:v>0.0169491525423728</c:v>
                </c:pt>
                <c:pt idx="23">
                  <c:v>0.0169491525423728</c:v>
                </c:pt>
                <c:pt idx="24">
                  <c:v>0.0169491525423728</c:v>
                </c:pt>
                <c:pt idx="25">
                  <c:v>0.0175438596491228</c:v>
                </c:pt>
                <c:pt idx="26">
                  <c:v>0.0175438596491228</c:v>
                </c:pt>
                <c:pt idx="27">
                  <c:v>0.0175438596491228</c:v>
                </c:pt>
                <c:pt idx="28">
                  <c:v>0.0175438596491228</c:v>
                </c:pt>
                <c:pt idx="29">
                  <c:v>0.0175438596491228</c:v>
                </c:pt>
                <c:pt idx="30">
                  <c:v>0.0175438596491228</c:v>
                </c:pt>
                <c:pt idx="31">
                  <c:v>0.0175438596491228</c:v>
                </c:pt>
                <c:pt idx="32">
                  <c:v>0.0175438596491228</c:v>
                </c:pt>
                <c:pt idx="33">
                  <c:v>0.0175438596491228</c:v>
                </c:pt>
                <c:pt idx="34">
                  <c:v>0.0175438596491228</c:v>
                </c:pt>
                <c:pt idx="35">
                  <c:v>0.0175438596491228</c:v>
                </c:pt>
                <c:pt idx="36">
                  <c:v>0.0175438596491228</c:v>
                </c:pt>
                <c:pt idx="37">
                  <c:v>0.0175438596491228</c:v>
                </c:pt>
                <c:pt idx="38">
                  <c:v>0.0175438596491228</c:v>
                </c:pt>
                <c:pt idx="39">
                  <c:v>0.0175438596491228</c:v>
                </c:pt>
                <c:pt idx="40">
                  <c:v>0.0175438596491228</c:v>
                </c:pt>
                <c:pt idx="41">
                  <c:v>0.0175438596491228</c:v>
                </c:pt>
                <c:pt idx="42">
                  <c:v>0.0175438596491228</c:v>
                </c:pt>
                <c:pt idx="43">
                  <c:v>0.0169491525423728</c:v>
                </c:pt>
                <c:pt idx="44">
                  <c:v>0.0169491525423728</c:v>
                </c:pt>
                <c:pt idx="45">
                  <c:v>0.0169491525423728</c:v>
                </c:pt>
                <c:pt idx="46">
                  <c:v>0.0169491525423728</c:v>
                </c:pt>
                <c:pt idx="47">
                  <c:v>0.0169491525423728</c:v>
                </c:pt>
                <c:pt idx="48">
                  <c:v>0.0169491525423728</c:v>
                </c:pt>
                <c:pt idx="49">
                  <c:v>0.0169491525423728</c:v>
                </c:pt>
              </c:numCache>
            </c:numRef>
          </c:yVal>
          <c:smooth val="0"/>
        </c:ser>
        <c:ser>
          <c:idx val="1"/>
          <c:order val="1"/>
          <c:tx>
            <c:v>Parameters 2</c:v>
          </c:tx>
          <c:spPr>
            <a:ln w="28575">
              <a:noFill/>
            </a:ln>
          </c:spPr>
          <c:xVal>
            <c:numRef>
              <c:f>'Maximum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'Maximum Scores'!$C$2:$C$51</c:f>
              <c:numCache>
                <c:formatCode>General</c:formatCode>
                <c:ptCount val="50"/>
                <c:pt idx="0">
                  <c:v>0.0158730158730158</c:v>
                </c:pt>
                <c:pt idx="1">
                  <c:v>0.0181818181818181</c:v>
                </c:pt>
                <c:pt idx="2">
                  <c:v>0.0181818181818181</c:v>
                </c:pt>
                <c:pt idx="3">
                  <c:v>0.0181818181818181</c:v>
                </c:pt>
                <c:pt idx="4">
                  <c:v>0.0185185185185185</c:v>
                </c:pt>
                <c:pt idx="5">
                  <c:v>0.0181818181818181</c:v>
                </c:pt>
                <c:pt idx="6">
                  <c:v>0.0185185185185185</c:v>
                </c:pt>
                <c:pt idx="7">
                  <c:v>0.0185185185185185</c:v>
                </c:pt>
                <c:pt idx="8">
                  <c:v>0.0185185185185185</c:v>
                </c:pt>
                <c:pt idx="9">
                  <c:v>0.0185185185185185</c:v>
                </c:pt>
                <c:pt idx="10">
                  <c:v>0.0185185185185185</c:v>
                </c:pt>
                <c:pt idx="11">
                  <c:v>0.0185185185185185</c:v>
                </c:pt>
                <c:pt idx="12">
                  <c:v>0.0185185185185185</c:v>
                </c:pt>
                <c:pt idx="13">
                  <c:v>0.0185185185185185</c:v>
                </c:pt>
                <c:pt idx="14">
                  <c:v>0.0185185185185185</c:v>
                </c:pt>
                <c:pt idx="15">
                  <c:v>0.0185185185185185</c:v>
                </c:pt>
                <c:pt idx="16">
                  <c:v>0.0185185185185185</c:v>
                </c:pt>
                <c:pt idx="17">
                  <c:v>0.0185185185185185</c:v>
                </c:pt>
                <c:pt idx="18">
                  <c:v>0.0185185185185185</c:v>
                </c:pt>
                <c:pt idx="19">
                  <c:v>0.0185185185185185</c:v>
                </c:pt>
                <c:pt idx="20">
                  <c:v>0.0185185185185185</c:v>
                </c:pt>
                <c:pt idx="21">
                  <c:v>0.0185185185185185</c:v>
                </c:pt>
                <c:pt idx="22">
                  <c:v>0.0185185185185185</c:v>
                </c:pt>
                <c:pt idx="23">
                  <c:v>0.0185185185185185</c:v>
                </c:pt>
                <c:pt idx="24">
                  <c:v>0.0185185185185185</c:v>
                </c:pt>
                <c:pt idx="25">
                  <c:v>0.0185185185185185</c:v>
                </c:pt>
                <c:pt idx="26">
                  <c:v>0.0185185185185185</c:v>
                </c:pt>
                <c:pt idx="27">
                  <c:v>0.0185185185185185</c:v>
                </c:pt>
                <c:pt idx="28">
                  <c:v>0.0185185185185185</c:v>
                </c:pt>
                <c:pt idx="29">
                  <c:v>0.0185185185185185</c:v>
                </c:pt>
                <c:pt idx="30">
                  <c:v>0.0185185185185185</c:v>
                </c:pt>
                <c:pt idx="31">
                  <c:v>0.0185185185185185</c:v>
                </c:pt>
                <c:pt idx="32">
                  <c:v>0.0185185185185185</c:v>
                </c:pt>
                <c:pt idx="33">
                  <c:v>0.0185185185185185</c:v>
                </c:pt>
                <c:pt idx="34">
                  <c:v>0.0185185185185185</c:v>
                </c:pt>
                <c:pt idx="35">
                  <c:v>0.0185185185185185</c:v>
                </c:pt>
                <c:pt idx="36">
                  <c:v>0.0185185185185185</c:v>
                </c:pt>
                <c:pt idx="37">
                  <c:v>0.0185185185185185</c:v>
                </c:pt>
                <c:pt idx="38">
                  <c:v>0.0185185185185185</c:v>
                </c:pt>
                <c:pt idx="39">
                  <c:v>0.0185185185185185</c:v>
                </c:pt>
                <c:pt idx="40">
                  <c:v>0.0185185185185185</c:v>
                </c:pt>
                <c:pt idx="41">
                  <c:v>0.0185185185185185</c:v>
                </c:pt>
                <c:pt idx="42">
                  <c:v>0.0185185185185185</c:v>
                </c:pt>
                <c:pt idx="43">
                  <c:v>0.0185185185185185</c:v>
                </c:pt>
                <c:pt idx="44">
                  <c:v>0.0185185185185185</c:v>
                </c:pt>
                <c:pt idx="45">
                  <c:v>0.0185185185185185</c:v>
                </c:pt>
                <c:pt idx="46">
                  <c:v>0.0185185185185185</c:v>
                </c:pt>
                <c:pt idx="47">
                  <c:v>0.0185185185185185</c:v>
                </c:pt>
                <c:pt idx="48">
                  <c:v>0.0185185185185185</c:v>
                </c:pt>
                <c:pt idx="49">
                  <c:v>0.0185185185185185</c:v>
                </c:pt>
              </c:numCache>
            </c:numRef>
          </c:yVal>
          <c:smooth val="0"/>
        </c:ser>
        <c:dLbls>
          <c:showLegendKey val="0"/>
          <c:showVal val="0"/>
          <c:showCatName val="0"/>
          <c:showSerName val="0"/>
          <c:showPercent val="0"/>
          <c:showBubbleSize val="0"/>
        </c:dLbls>
        <c:axId val="-477019680"/>
        <c:axId val="-477016288"/>
      </c:scatterChart>
      <c:valAx>
        <c:axId val="-477019680"/>
        <c:scaling>
          <c:orientation val="minMax"/>
        </c:scaling>
        <c:delete val="0"/>
        <c:axPos val="b"/>
        <c:title>
          <c:tx>
            <c:rich>
              <a:bodyPr/>
              <a:lstStyle/>
              <a:p>
                <a:pPr>
                  <a:defRPr/>
                </a:pPr>
                <a:r>
                  <a:rPr lang="en-US"/>
                  <a:t>Generations</a:t>
                </a:r>
              </a:p>
            </c:rich>
          </c:tx>
          <c:layout/>
          <c:overlay val="0"/>
        </c:title>
        <c:numFmt formatCode="General" sourceLinked="1"/>
        <c:majorTickMark val="out"/>
        <c:minorTickMark val="none"/>
        <c:tickLblPos val="nextTo"/>
        <c:crossAx val="-477016288"/>
        <c:crosses val="autoZero"/>
        <c:crossBetween val="midCat"/>
      </c:valAx>
      <c:valAx>
        <c:axId val="-477016288"/>
        <c:scaling>
          <c:orientation val="minMax"/>
        </c:scaling>
        <c:delete val="0"/>
        <c:axPos val="l"/>
        <c:majorGridlines/>
        <c:title>
          <c:tx>
            <c:rich>
              <a:bodyPr rot="-5400000" vert="horz"/>
              <a:lstStyle/>
              <a:p>
                <a:pPr>
                  <a:defRPr/>
                </a:pPr>
                <a:r>
                  <a:rPr lang="en-US"/>
                  <a:t>Score</a:t>
                </a:r>
              </a:p>
            </c:rich>
          </c:tx>
          <c:layout/>
          <c:overlay val="0"/>
        </c:title>
        <c:numFmt formatCode="General" sourceLinked="1"/>
        <c:majorTickMark val="out"/>
        <c:minorTickMark val="none"/>
        <c:tickLblPos val="nextTo"/>
        <c:crossAx val="-477019680"/>
        <c:crosses val="autoZero"/>
        <c:crossBetween val="midCat"/>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Scores</a:t>
            </a:r>
          </a:p>
        </c:rich>
      </c:tx>
      <c:layout/>
      <c:overlay val="0"/>
    </c:title>
    <c:autoTitleDeleted val="0"/>
    <c:plotArea>
      <c:layout/>
      <c:scatterChart>
        <c:scatterStyle val="lineMarker"/>
        <c:varyColors val="0"/>
        <c:ser>
          <c:idx val="0"/>
          <c:order val="0"/>
          <c:tx>
            <c:v>Parameters 1</c:v>
          </c:tx>
          <c:spPr>
            <a:ln w="28575">
              <a:noFill/>
            </a:ln>
          </c:spPr>
          <c:xVal>
            <c:numRef>
              <c:f>'Average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'Average Scores'!$B$2:$B$51</c:f>
              <c:numCache>
                <c:formatCode>General</c:formatCode>
                <c:ptCount val="50"/>
                <c:pt idx="0">
                  <c:v>0.00470837577919985</c:v>
                </c:pt>
                <c:pt idx="1">
                  <c:v>0.00678847727158515</c:v>
                </c:pt>
                <c:pt idx="2">
                  <c:v>0.00915075374591859</c:v>
                </c:pt>
                <c:pt idx="3">
                  <c:v>0.0105459945263246</c:v>
                </c:pt>
                <c:pt idx="4">
                  <c:v>0.0108863196393707</c:v>
                </c:pt>
                <c:pt idx="5">
                  <c:v>0.0113101855131865</c:v>
                </c:pt>
                <c:pt idx="6">
                  <c:v>0.0117565780424263</c:v>
                </c:pt>
                <c:pt idx="7">
                  <c:v>0.0122335979281282</c:v>
                </c:pt>
                <c:pt idx="8">
                  <c:v>0.0123874136031241</c:v>
                </c:pt>
                <c:pt idx="9">
                  <c:v>0.0126528384615389</c:v>
                </c:pt>
                <c:pt idx="10">
                  <c:v>0.0122574007475422</c:v>
                </c:pt>
                <c:pt idx="11">
                  <c:v>0.0122851562492047</c:v>
                </c:pt>
                <c:pt idx="12">
                  <c:v>0.0118842778711392</c:v>
                </c:pt>
                <c:pt idx="13">
                  <c:v>0.0124887376610489</c:v>
                </c:pt>
                <c:pt idx="14">
                  <c:v>0.0124861081383285</c:v>
                </c:pt>
                <c:pt idx="15">
                  <c:v>0.0132220448569501</c:v>
                </c:pt>
                <c:pt idx="16">
                  <c:v>0.0131239485495616</c:v>
                </c:pt>
                <c:pt idx="17">
                  <c:v>0.0122867141242943</c:v>
                </c:pt>
                <c:pt idx="18">
                  <c:v>0.0120074358152208</c:v>
                </c:pt>
                <c:pt idx="19">
                  <c:v>0.0131525719524038</c:v>
                </c:pt>
                <c:pt idx="20">
                  <c:v>0.0133837081773787</c:v>
                </c:pt>
                <c:pt idx="21">
                  <c:v>0.0128335311687325</c:v>
                </c:pt>
                <c:pt idx="22">
                  <c:v>0.0134805802980305</c:v>
                </c:pt>
                <c:pt idx="23">
                  <c:v>0.0139086925696276</c:v>
                </c:pt>
                <c:pt idx="24">
                  <c:v>0.0140016199599429</c:v>
                </c:pt>
                <c:pt idx="25">
                  <c:v>0.0135683014602503</c:v>
                </c:pt>
                <c:pt idx="26">
                  <c:v>0.0130635087117364</c:v>
                </c:pt>
                <c:pt idx="27">
                  <c:v>0.0131872384222886</c:v>
                </c:pt>
                <c:pt idx="28">
                  <c:v>0.0127517334959344</c:v>
                </c:pt>
                <c:pt idx="29">
                  <c:v>0.013573673619351</c:v>
                </c:pt>
                <c:pt idx="30">
                  <c:v>0.0139567774548218</c:v>
                </c:pt>
                <c:pt idx="31">
                  <c:v>0.0147055030353349</c:v>
                </c:pt>
                <c:pt idx="32">
                  <c:v>0.0147034358733979</c:v>
                </c:pt>
                <c:pt idx="33">
                  <c:v>0.014854697562934</c:v>
                </c:pt>
                <c:pt idx="34">
                  <c:v>0.0151819711961691</c:v>
                </c:pt>
                <c:pt idx="35">
                  <c:v>0.0154656803198044</c:v>
                </c:pt>
                <c:pt idx="36">
                  <c:v>0.0147965689484265</c:v>
                </c:pt>
                <c:pt idx="37">
                  <c:v>0.0154460172861184</c:v>
                </c:pt>
                <c:pt idx="38">
                  <c:v>0.0156471439851186</c:v>
                </c:pt>
                <c:pt idx="39">
                  <c:v>0.0158517743176914</c:v>
                </c:pt>
                <c:pt idx="40">
                  <c:v>0.0151649124707581</c:v>
                </c:pt>
                <c:pt idx="41">
                  <c:v>0.0160374426152582</c:v>
                </c:pt>
                <c:pt idx="42">
                  <c:v>0.015635430926917</c:v>
                </c:pt>
                <c:pt idx="43">
                  <c:v>0.015750844442604</c:v>
                </c:pt>
                <c:pt idx="44">
                  <c:v>0.0157376615451668</c:v>
                </c:pt>
                <c:pt idx="45">
                  <c:v>0.0161170955927311</c:v>
                </c:pt>
                <c:pt idx="46">
                  <c:v>0.0157913046877708</c:v>
                </c:pt>
                <c:pt idx="47">
                  <c:v>0.0162427945465551</c:v>
                </c:pt>
                <c:pt idx="48">
                  <c:v>0.0161976529826105</c:v>
                </c:pt>
                <c:pt idx="49">
                  <c:v>0.0161696988077796</c:v>
                </c:pt>
              </c:numCache>
            </c:numRef>
          </c:yVal>
          <c:smooth val="0"/>
        </c:ser>
        <c:ser>
          <c:idx val="1"/>
          <c:order val="1"/>
          <c:tx>
            <c:v>Parameters 2</c:v>
          </c:tx>
          <c:spPr>
            <a:ln w="28575">
              <a:noFill/>
            </a:ln>
          </c:spPr>
          <c:xVal>
            <c:numRef>
              <c:f>'Average Scores'!$A$2:$A$51</c:f>
              <c:numCache>
                <c:formatCode>General</c:formatCode>
                <c:ptCount val="5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numCache>
            </c:numRef>
          </c:xVal>
          <c:yVal>
            <c:numRef>
              <c:f>'Average Scores'!$C$2:$C$51</c:f>
              <c:numCache>
                <c:formatCode>General</c:formatCode>
                <c:ptCount val="50"/>
                <c:pt idx="0">
                  <c:v>0.00447646640183059</c:v>
                </c:pt>
                <c:pt idx="1">
                  <c:v>0.00622282232775561</c:v>
                </c:pt>
                <c:pt idx="2">
                  <c:v>0.00799282339586249</c:v>
                </c:pt>
                <c:pt idx="3">
                  <c:v>0.00948731855231846</c:v>
                </c:pt>
                <c:pt idx="4">
                  <c:v>0.0100509339199671</c:v>
                </c:pt>
                <c:pt idx="5">
                  <c:v>0.0101659996149752</c:v>
                </c:pt>
                <c:pt idx="6">
                  <c:v>0.0116566293547567</c:v>
                </c:pt>
                <c:pt idx="7">
                  <c:v>0.0122478233598968</c:v>
                </c:pt>
                <c:pt idx="8">
                  <c:v>0.0119617766251955</c:v>
                </c:pt>
                <c:pt idx="9">
                  <c:v>0.0128101958380559</c:v>
                </c:pt>
                <c:pt idx="10">
                  <c:v>0.012558686580128</c:v>
                </c:pt>
                <c:pt idx="11">
                  <c:v>0.0125752409538466</c:v>
                </c:pt>
                <c:pt idx="12">
                  <c:v>0.0125796330498768</c:v>
                </c:pt>
                <c:pt idx="13">
                  <c:v>0.0131513488709983</c:v>
                </c:pt>
                <c:pt idx="14">
                  <c:v>0.0130909557582739</c:v>
                </c:pt>
                <c:pt idx="15">
                  <c:v>0.0138100494796755</c:v>
                </c:pt>
                <c:pt idx="16">
                  <c:v>0.0139375449443552</c:v>
                </c:pt>
                <c:pt idx="17">
                  <c:v>0.014131962755279</c:v>
                </c:pt>
                <c:pt idx="18">
                  <c:v>0.0144719747845906</c:v>
                </c:pt>
                <c:pt idx="19">
                  <c:v>0.015017639297036</c:v>
                </c:pt>
                <c:pt idx="20">
                  <c:v>0.0144261295823257</c:v>
                </c:pt>
                <c:pt idx="21">
                  <c:v>0.0148412687233591</c:v>
                </c:pt>
                <c:pt idx="22">
                  <c:v>0.0155124490205097</c:v>
                </c:pt>
                <c:pt idx="23">
                  <c:v>0.014643241948403</c:v>
                </c:pt>
                <c:pt idx="24">
                  <c:v>0.0145235133019411</c:v>
                </c:pt>
                <c:pt idx="25">
                  <c:v>0.0148594248521634</c:v>
                </c:pt>
                <c:pt idx="26">
                  <c:v>0.0152406194537949</c:v>
                </c:pt>
                <c:pt idx="27">
                  <c:v>0.0155103820577269</c:v>
                </c:pt>
                <c:pt idx="28">
                  <c:v>0.015403676408634</c:v>
                </c:pt>
                <c:pt idx="29">
                  <c:v>0.0155221243449223</c:v>
                </c:pt>
                <c:pt idx="30">
                  <c:v>0.0157189920096612</c:v>
                </c:pt>
                <c:pt idx="31">
                  <c:v>0.0150619712861231</c:v>
                </c:pt>
                <c:pt idx="32">
                  <c:v>0.0155034281886594</c:v>
                </c:pt>
                <c:pt idx="33">
                  <c:v>0.0156534188661568</c:v>
                </c:pt>
                <c:pt idx="34">
                  <c:v>0.0161165135231698</c:v>
                </c:pt>
                <c:pt idx="35">
                  <c:v>0.0159367583606115</c:v>
                </c:pt>
                <c:pt idx="36">
                  <c:v>0.015285072539425</c:v>
                </c:pt>
                <c:pt idx="37">
                  <c:v>0.0163150253151518</c:v>
                </c:pt>
                <c:pt idx="38">
                  <c:v>0.0165415106768199</c:v>
                </c:pt>
                <c:pt idx="39">
                  <c:v>0.0159592589261015</c:v>
                </c:pt>
                <c:pt idx="40">
                  <c:v>0.0158366155871226</c:v>
                </c:pt>
                <c:pt idx="41">
                  <c:v>0.0158446793058314</c:v>
                </c:pt>
                <c:pt idx="42">
                  <c:v>0.0164587981114651</c:v>
                </c:pt>
                <c:pt idx="43">
                  <c:v>0.0158687780204163</c:v>
                </c:pt>
                <c:pt idx="44">
                  <c:v>0.0164022296873843</c:v>
                </c:pt>
                <c:pt idx="45">
                  <c:v>0.0164621336786601</c:v>
                </c:pt>
                <c:pt idx="46">
                  <c:v>0.016376840499506</c:v>
                </c:pt>
                <c:pt idx="47">
                  <c:v>0.0161521522628483</c:v>
                </c:pt>
                <c:pt idx="48">
                  <c:v>0.0165713916282871</c:v>
                </c:pt>
                <c:pt idx="49">
                  <c:v>0.0162339745915462</c:v>
                </c:pt>
              </c:numCache>
            </c:numRef>
          </c:yVal>
          <c:smooth val="0"/>
        </c:ser>
        <c:dLbls>
          <c:showLegendKey val="0"/>
          <c:showVal val="0"/>
          <c:showCatName val="0"/>
          <c:showSerName val="0"/>
          <c:showPercent val="0"/>
          <c:showBubbleSize val="0"/>
        </c:dLbls>
        <c:axId val="-476991440"/>
        <c:axId val="-476988048"/>
      </c:scatterChart>
      <c:valAx>
        <c:axId val="-476991440"/>
        <c:scaling>
          <c:orientation val="minMax"/>
        </c:scaling>
        <c:delete val="0"/>
        <c:axPos val="b"/>
        <c:title>
          <c:tx>
            <c:rich>
              <a:bodyPr/>
              <a:lstStyle/>
              <a:p>
                <a:pPr>
                  <a:defRPr/>
                </a:pPr>
                <a:r>
                  <a:rPr lang="en-US"/>
                  <a:t>Generations</a:t>
                </a:r>
              </a:p>
            </c:rich>
          </c:tx>
          <c:layout/>
          <c:overlay val="0"/>
        </c:title>
        <c:numFmt formatCode="General" sourceLinked="1"/>
        <c:majorTickMark val="out"/>
        <c:minorTickMark val="none"/>
        <c:tickLblPos val="nextTo"/>
        <c:crossAx val="-476988048"/>
        <c:crosses val="autoZero"/>
        <c:crossBetween val="midCat"/>
      </c:valAx>
      <c:valAx>
        <c:axId val="-476988048"/>
        <c:scaling>
          <c:orientation val="minMax"/>
        </c:scaling>
        <c:delete val="0"/>
        <c:axPos val="l"/>
        <c:majorGridlines/>
        <c:title>
          <c:tx>
            <c:rich>
              <a:bodyPr rot="-5400000" vert="horz"/>
              <a:lstStyle/>
              <a:p>
                <a:pPr>
                  <a:defRPr/>
                </a:pPr>
                <a:r>
                  <a:rPr lang="en-US"/>
                  <a:t>Score</a:t>
                </a:r>
              </a:p>
            </c:rich>
          </c:tx>
          <c:layout/>
          <c:overlay val="0"/>
        </c:title>
        <c:numFmt formatCode="General" sourceLinked="1"/>
        <c:majorTickMark val="out"/>
        <c:minorTickMark val="none"/>
        <c:tickLblPos val="nextTo"/>
        <c:crossAx val="-476991440"/>
        <c:crosses val="autoZero"/>
        <c:crossBetween val="midCat"/>
      </c:valAx>
    </c:plotArea>
    <c:legend>
      <c:legendPos val="r"/>
      <c:layout/>
      <c:overlay val="0"/>
    </c:legend>
    <c:plotVisOnly val="1"/>
    <c:dispBlanksAs val="gap"/>
    <c:showDLblsOverMax val="0"/>
  </c:chart>
  <c:txPr>
    <a:bodyPr/>
    <a:lstStyle/>
    <a:p>
      <a:pPr>
        <a:defRPr sz="16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4E2C54-3F4A-4984-9B06-D8EE6B21806F}" type="datetimeFigureOut">
              <a:rPr lang="en-US" smtClean="0"/>
              <a:pPr/>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4E2C54-3F4A-4984-9B06-D8EE6B21806F}" type="datetimeFigureOut">
              <a:rPr lang="en-US" smtClean="0"/>
              <a:pPr/>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4E2C54-3F4A-4984-9B06-D8EE6B21806F}" type="datetimeFigureOut">
              <a:rPr lang="en-US" smtClean="0"/>
              <a:pPr/>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4E2C54-3F4A-4984-9B06-D8EE6B21806F}" type="datetimeFigureOut">
              <a:rPr lang="en-US" smtClean="0"/>
              <a:pPr/>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4E2C54-3F4A-4984-9B06-D8EE6B21806F}" type="datetimeFigureOut">
              <a:rPr lang="en-US" smtClean="0"/>
              <a:pPr/>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E2C54-3F4A-4984-9B06-D8EE6B21806F}" type="datetimeFigureOut">
              <a:rPr lang="en-US" smtClean="0"/>
              <a:pPr/>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E2C54-3F4A-4984-9B06-D8EE6B21806F}" type="datetimeFigureOut">
              <a:rPr lang="en-US" smtClean="0"/>
              <a:pPr/>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E2C54-3F4A-4984-9B06-D8EE6B21806F}" type="datetimeFigureOut">
              <a:rPr lang="en-US" smtClean="0"/>
              <a:pPr/>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F4898-4AF9-4F64-BEA7-DDEF197E70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44E2C54-3F4A-4984-9B06-D8EE6B21806F}" type="datetimeFigureOut">
              <a:rPr lang="en-US" smtClean="0"/>
              <a:pPr/>
              <a:t>11/2/17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BAF4898-4AF9-4F64-BEA7-DDEF197E70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chart" Target="../charts/chart1.xml"/><Relationship Id="rId8" Type="http://schemas.openxmlformats.org/officeDocument/2006/relationships/image" Target="../media/image6.png"/><Relationship Id="rId9" Type="http://schemas.openxmlformats.org/officeDocument/2006/relationships/chart" Target="../charts/chart2.xml"/><Relationship Id="rId10" Type="http://schemas.openxmlformats.org/officeDocument/2006/relationships/chart" Target="../charts/chart3.xml"/><Relationship Id="rId11"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28194000" y="16535400"/>
            <a:ext cx="7696200" cy="6819418"/>
          </a:xfrm>
          <a:prstGeom prst="rect">
            <a:avLst/>
          </a:prstGeom>
          <a:noFill/>
          <a:ln w="9525">
            <a:noFill/>
            <a:miter lim="800000"/>
            <a:headEnd/>
            <a:tailEnd/>
          </a:ln>
          <a:effectLst/>
        </p:spPr>
      </p:pic>
      <p:sp>
        <p:nvSpPr>
          <p:cNvPr id="57" name="Rectangle 56"/>
          <p:cNvSpPr/>
          <p:nvPr/>
        </p:nvSpPr>
        <p:spPr>
          <a:xfrm>
            <a:off x="29337000" y="29565600"/>
            <a:ext cx="142494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buClr>
                <a:srgbClr val="E21E1E"/>
              </a:buClr>
              <a:buSzPct val="95000"/>
            </a:pPr>
            <a:r>
              <a:rPr lang="en-US" sz="1600" dirty="0" smtClean="0">
                <a:solidFill>
                  <a:schemeClr val="tx1"/>
                </a:solidFill>
              </a:rPr>
              <a:t>[1] Edward Y Chen, Huilei Xu, Simon Gordonov, Maribel P Lim, Matthew H Perkins, Avi </a:t>
            </a:r>
            <a:r>
              <a:rPr lang="en-US" sz="1600" dirty="0" err="1" smtClean="0">
                <a:solidFill>
                  <a:schemeClr val="tx1"/>
                </a:solidFill>
              </a:rPr>
              <a:t>Ma'ayan</a:t>
            </a:r>
            <a:r>
              <a:rPr lang="en-US" sz="1600" dirty="0" smtClean="0">
                <a:solidFill>
                  <a:schemeClr val="tx1"/>
                </a:solidFill>
              </a:rPr>
              <a:t>. (2011). Expression2Kinases: mRNA Profiling Linked to Multiple Upstream Regulatory Layers. </a:t>
            </a:r>
            <a:r>
              <a:rPr lang="en-US" sz="1600" i="1" dirty="0" smtClean="0">
                <a:solidFill>
                  <a:schemeClr val="tx1"/>
                </a:solidFill>
              </a:rPr>
              <a:t>Bioinformatics, 28</a:t>
            </a:r>
            <a:r>
              <a:rPr lang="en-US" sz="1600" dirty="0" smtClean="0">
                <a:solidFill>
                  <a:schemeClr val="tx1"/>
                </a:solidFill>
              </a:rPr>
              <a:t>(1), 105-111.</a:t>
            </a:r>
          </a:p>
          <a:p>
            <a:pPr>
              <a:buClr>
                <a:srgbClr val="E21E1E"/>
              </a:buClr>
              <a:buSzPct val="95000"/>
            </a:pPr>
            <a:r>
              <a:rPr lang="en-US" sz="1600" dirty="0" smtClean="0">
                <a:solidFill>
                  <a:schemeClr val="tx1"/>
                </a:solidFill>
              </a:rPr>
              <a:t>[2] </a:t>
            </a:r>
            <a:r>
              <a:rPr lang="en-US" sz="1600" dirty="0" err="1" smtClean="0">
                <a:solidFill>
                  <a:schemeClr val="tx1"/>
                </a:solidFill>
              </a:rPr>
              <a:t>Yuanmeng</a:t>
            </a:r>
            <a:r>
              <a:rPr lang="en-US" sz="1600" dirty="0" smtClean="0">
                <a:solidFill>
                  <a:schemeClr val="tx1"/>
                </a:solidFill>
              </a:rPr>
              <a:t> Jin, Krishna </a:t>
            </a:r>
            <a:r>
              <a:rPr lang="en-US" sz="1600" dirty="0" err="1" smtClean="0">
                <a:solidFill>
                  <a:schemeClr val="tx1"/>
                </a:solidFill>
              </a:rPr>
              <a:t>Ratnam</a:t>
            </a:r>
            <a:r>
              <a:rPr lang="en-US" sz="1600" dirty="0" smtClean="0">
                <a:solidFill>
                  <a:schemeClr val="tx1"/>
                </a:solidFill>
              </a:rPr>
              <a:t>, Peter Y Chuang, Ying Fan, Yifei Zhong, Yan Dai, </a:t>
            </a:r>
            <a:r>
              <a:rPr lang="en-US" sz="1600" dirty="0" err="1" smtClean="0">
                <a:solidFill>
                  <a:schemeClr val="tx1"/>
                </a:solidFill>
              </a:rPr>
              <a:t>Amin</a:t>
            </a:r>
            <a:r>
              <a:rPr lang="en-US" sz="1600" dirty="0" smtClean="0">
                <a:solidFill>
                  <a:schemeClr val="tx1"/>
                </a:solidFill>
              </a:rPr>
              <a:t> R </a:t>
            </a:r>
            <a:r>
              <a:rPr lang="en-US" sz="1600" dirty="0" err="1" smtClean="0">
                <a:solidFill>
                  <a:schemeClr val="tx1"/>
                </a:solidFill>
              </a:rPr>
              <a:t>Mazloom</a:t>
            </a:r>
            <a:r>
              <a:rPr lang="en-US" sz="1600" dirty="0" smtClean="0">
                <a:solidFill>
                  <a:schemeClr val="tx1"/>
                </a:solidFill>
              </a:rPr>
              <a:t>, Edward Y Chen, </a:t>
            </a:r>
            <a:r>
              <a:rPr lang="en-US" sz="1600" dirty="0" err="1" smtClean="0">
                <a:solidFill>
                  <a:schemeClr val="tx1"/>
                </a:solidFill>
              </a:rPr>
              <a:t>Vivette</a:t>
            </a:r>
            <a:r>
              <a:rPr lang="en-US" sz="1600" dirty="0" smtClean="0">
                <a:solidFill>
                  <a:schemeClr val="tx1"/>
                </a:solidFill>
              </a:rPr>
              <a:t> </a:t>
            </a:r>
            <a:r>
              <a:rPr lang="en-US" sz="1600" dirty="0" err="1" smtClean="0">
                <a:solidFill>
                  <a:schemeClr val="tx1"/>
                </a:solidFill>
              </a:rPr>
              <a:t>D'Agati</a:t>
            </a:r>
            <a:r>
              <a:rPr lang="en-US" sz="1600" dirty="0" smtClean="0">
                <a:solidFill>
                  <a:schemeClr val="tx1"/>
                </a:solidFill>
              </a:rPr>
              <a:t>, </a:t>
            </a:r>
            <a:r>
              <a:rPr lang="en-US" sz="1600" dirty="0" err="1" smtClean="0">
                <a:solidFill>
                  <a:schemeClr val="tx1"/>
                </a:solidFill>
              </a:rPr>
              <a:t>Huabao</a:t>
            </a:r>
            <a:r>
              <a:rPr lang="en-US" sz="1600" dirty="0" smtClean="0">
                <a:solidFill>
                  <a:schemeClr val="tx1"/>
                </a:solidFill>
              </a:rPr>
              <a:t> </a:t>
            </a:r>
            <a:r>
              <a:rPr lang="en-US" sz="1600" dirty="0" err="1" smtClean="0">
                <a:solidFill>
                  <a:schemeClr val="tx1"/>
                </a:solidFill>
              </a:rPr>
              <a:t>Xiong</a:t>
            </a:r>
            <a:r>
              <a:rPr lang="en-US" sz="1600" dirty="0" smtClean="0">
                <a:solidFill>
                  <a:schemeClr val="tx1"/>
                </a:solidFill>
              </a:rPr>
              <a:t>, Michael J Ross, Nan Chen, Avi </a:t>
            </a:r>
            <a:r>
              <a:rPr lang="en-US" sz="1600" dirty="0" err="1" smtClean="0">
                <a:solidFill>
                  <a:schemeClr val="tx1"/>
                </a:solidFill>
              </a:rPr>
              <a:t>Ma'ayan</a:t>
            </a:r>
            <a:r>
              <a:rPr lang="en-US" sz="1600" dirty="0" smtClean="0">
                <a:solidFill>
                  <a:schemeClr val="tx1"/>
                </a:solidFill>
              </a:rPr>
              <a:t>, John Cijiang He. (2012). A systems approach identifies HIPK2 as a key regulator of kidney fibrosis. </a:t>
            </a:r>
            <a:r>
              <a:rPr lang="en-US" sz="1600" i="1" dirty="0" smtClean="0">
                <a:solidFill>
                  <a:schemeClr val="tx1"/>
                </a:solidFill>
              </a:rPr>
              <a:t>Nature Medicine, 18</a:t>
            </a:r>
            <a:r>
              <a:rPr lang="en-US" sz="1600" dirty="0" smtClean="0">
                <a:solidFill>
                  <a:schemeClr val="tx1"/>
                </a:solidFill>
              </a:rPr>
              <a:t>(4), 580-588.</a:t>
            </a:r>
          </a:p>
          <a:p>
            <a:pPr>
              <a:buClr>
                <a:srgbClr val="E21E1E"/>
              </a:buClr>
              <a:buSzPct val="95000"/>
            </a:pPr>
            <a:r>
              <a:rPr lang="en-US" sz="1600" dirty="0" smtClean="0">
                <a:solidFill>
                  <a:schemeClr val="tx1"/>
                </a:solidFill>
              </a:rPr>
              <a:t>[3] Lamb J, Crawford ED, Peck D, </a:t>
            </a:r>
            <a:r>
              <a:rPr lang="en-US" sz="1600" dirty="0" err="1" smtClean="0">
                <a:solidFill>
                  <a:schemeClr val="tx1"/>
                </a:solidFill>
              </a:rPr>
              <a:t>Modell</a:t>
            </a:r>
            <a:r>
              <a:rPr lang="en-US" sz="1600" dirty="0" smtClean="0">
                <a:solidFill>
                  <a:schemeClr val="tx1"/>
                </a:solidFill>
              </a:rPr>
              <a:t> JW, Blat IC, </a:t>
            </a:r>
            <a:r>
              <a:rPr lang="en-US" sz="1600" dirty="0" err="1" smtClean="0">
                <a:solidFill>
                  <a:schemeClr val="tx1"/>
                </a:solidFill>
              </a:rPr>
              <a:t>Wrobel</a:t>
            </a:r>
            <a:r>
              <a:rPr lang="en-US" sz="1600" dirty="0" smtClean="0">
                <a:solidFill>
                  <a:schemeClr val="tx1"/>
                </a:solidFill>
              </a:rPr>
              <a:t> MJ, Lerner J, Brunet J-P, Subramanian A, Ross KN et al: The Connectivity Map: Using Gene-Expression Signatures to Connect Small Molecules, Genes, and Disease. Science 2006, 313(5795):1929-1935.</a:t>
            </a:r>
          </a:p>
          <a:p>
            <a:pPr>
              <a:buClr>
                <a:srgbClr val="E21E1E"/>
              </a:buClr>
              <a:buSzPct val="95000"/>
            </a:pPr>
            <a:r>
              <a:rPr lang="en-US" sz="1600" dirty="0" smtClean="0">
                <a:solidFill>
                  <a:schemeClr val="tx1"/>
                </a:solidFill>
              </a:rPr>
              <a:t>[4] </a:t>
            </a:r>
            <a:r>
              <a:rPr lang="en-US" sz="1600" dirty="0" err="1" smtClean="0">
                <a:solidFill>
                  <a:schemeClr val="tx1"/>
                </a:solidFill>
              </a:rPr>
              <a:t>Wishart</a:t>
            </a:r>
            <a:r>
              <a:rPr lang="en-US" sz="1600" dirty="0" smtClean="0">
                <a:solidFill>
                  <a:schemeClr val="tx1"/>
                </a:solidFill>
              </a:rPr>
              <a:t> DS, Knox C, </a:t>
            </a:r>
            <a:r>
              <a:rPr lang="en-US" sz="1600" dirty="0" err="1" smtClean="0">
                <a:solidFill>
                  <a:schemeClr val="tx1"/>
                </a:solidFill>
              </a:rPr>
              <a:t>Guo</a:t>
            </a:r>
            <a:r>
              <a:rPr lang="en-US" sz="1600" dirty="0" smtClean="0">
                <a:solidFill>
                  <a:schemeClr val="tx1"/>
                </a:solidFill>
              </a:rPr>
              <a:t> AC, Cheng D, </a:t>
            </a:r>
            <a:r>
              <a:rPr lang="en-US" sz="1600" dirty="0" err="1" smtClean="0">
                <a:solidFill>
                  <a:schemeClr val="tx1"/>
                </a:solidFill>
              </a:rPr>
              <a:t>Shrivastava</a:t>
            </a:r>
            <a:r>
              <a:rPr lang="en-US" sz="1600" dirty="0" smtClean="0">
                <a:solidFill>
                  <a:schemeClr val="tx1"/>
                </a:solidFill>
              </a:rPr>
              <a:t> S, </a:t>
            </a:r>
            <a:r>
              <a:rPr lang="en-US" sz="1600" dirty="0" err="1" smtClean="0">
                <a:solidFill>
                  <a:schemeClr val="tx1"/>
                </a:solidFill>
              </a:rPr>
              <a:t>Tzur</a:t>
            </a:r>
            <a:r>
              <a:rPr lang="en-US" sz="1600" dirty="0" smtClean="0">
                <a:solidFill>
                  <a:schemeClr val="tx1"/>
                </a:solidFill>
              </a:rPr>
              <a:t> D, </a:t>
            </a:r>
            <a:r>
              <a:rPr lang="en-US" sz="1600" dirty="0" err="1" smtClean="0">
                <a:solidFill>
                  <a:schemeClr val="tx1"/>
                </a:solidFill>
              </a:rPr>
              <a:t>Gautam</a:t>
            </a:r>
            <a:r>
              <a:rPr lang="en-US" sz="1600" dirty="0" smtClean="0">
                <a:solidFill>
                  <a:schemeClr val="tx1"/>
                </a:solidFill>
              </a:rPr>
              <a:t> B, </a:t>
            </a:r>
            <a:r>
              <a:rPr lang="en-US" sz="1600" dirty="0" err="1" smtClean="0">
                <a:solidFill>
                  <a:schemeClr val="tx1"/>
                </a:solidFill>
              </a:rPr>
              <a:t>Hassanali</a:t>
            </a:r>
            <a:r>
              <a:rPr lang="en-US" sz="1600" dirty="0" smtClean="0">
                <a:solidFill>
                  <a:schemeClr val="tx1"/>
                </a:solidFill>
              </a:rPr>
              <a:t> M: </a:t>
            </a:r>
            <a:r>
              <a:rPr lang="en-US" sz="1600" dirty="0" err="1" smtClean="0">
                <a:solidFill>
                  <a:schemeClr val="tx1"/>
                </a:solidFill>
              </a:rPr>
              <a:t>DrugBank</a:t>
            </a:r>
            <a:r>
              <a:rPr lang="en-US" sz="1600" dirty="0" smtClean="0">
                <a:solidFill>
                  <a:schemeClr val="tx1"/>
                </a:solidFill>
              </a:rPr>
              <a:t>: a knowledgebase for drugs, drug actions and drug targets. Nucleic Acids Research 2008, 36(</a:t>
            </a:r>
            <a:r>
              <a:rPr lang="en-US" sz="1600" dirty="0" err="1" smtClean="0">
                <a:solidFill>
                  <a:schemeClr val="tx1"/>
                </a:solidFill>
              </a:rPr>
              <a:t>suppl</a:t>
            </a:r>
            <a:r>
              <a:rPr lang="en-US" sz="1600" dirty="0" smtClean="0">
                <a:solidFill>
                  <a:schemeClr val="tx1"/>
                </a:solidFill>
              </a:rPr>
              <a:t> 1):D901-D906.</a:t>
            </a:r>
          </a:p>
          <a:p>
            <a:pPr>
              <a:buClr>
                <a:srgbClr val="E21E1E"/>
              </a:buClr>
              <a:buSzPct val="95000"/>
            </a:pPr>
            <a:endParaRPr lang="en-US" sz="1600" dirty="0" smtClean="0">
              <a:solidFill>
                <a:schemeClr val="tx1"/>
              </a:solidFill>
            </a:endParaRPr>
          </a:p>
          <a:p>
            <a:pPr>
              <a:buClr>
                <a:srgbClr val="E21E1E"/>
              </a:buClr>
              <a:buSzPct val="95000"/>
            </a:pPr>
            <a:r>
              <a:rPr lang="en-US" sz="1600" dirty="0" smtClean="0">
                <a:solidFill>
                  <a:schemeClr val="tx1"/>
                </a:solidFill>
              </a:rPr>
              <a:t>This work was supported by NIH grants R01DK088541-01A1, RC2 OD006536-01, P50GM071558-01A27398 (SBCNY), KL2RR029885-0109.</a:t>
            </a:r>
          </a:p>
          <a:p>
            <a:pPr>
              <a:buClr>
                <a:srgbClr val="E21E1E"/>
              </a:buClr>
              <a:buSzPct val="95000"/>
            </a:pPr>
            <a:endParaRPr lang="en-US" sz="1600" dirty="0" smtClean="0">
              <a:solidFill>
                <a:schemeClr val="tx1"/>
              </a:solidFill>
            </a:endParaRPr>
          </a:p>
        </p:txBody>
      </p:sp>
      <p:sp>
        <p:nvSpPr>
          <p:cNvPr id="114" name="Rectangle 113"/>
          <p:cNvSpPr/>
          <p:nvPr/>
        </p:nvSpPr>
        <p:spPr>
          <a:xfrm>
            <a:off x="14478000" y="16916400"/>
            <a:ext cx="13716000" cy="1478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marL="530901" indent="-530901">
              <a:buClr>
                <a:srgbClr val="E21E1E"/>
              </a:buClr>
              <a:buSzPct val="95000"/>
              <a:buFont typeface="Wingdings" pitchFamily="2" charset="2"/>
              <a:buChar char="§"/>
            </a:pPr>
            <a:r>
              <a:rPr lang="en-US" sz="3200" dirty="0" smtClean="0">
                <a:solidFill>
                  <a:schemeClr val="tx1"/>
                </a:solidFill>
                <a:latin typeface="+mj-lt"/>
              </a:rPr>
              <a:t>Genetic algorithms can be used </a:t>
            </a:r>
          </a:p>
          <a:p>
            <a:pPr marL="530901" indent="-530901">
              <a:buClr>
                <a:srgbClr val="E21E1E"/>
              </a:buClr>
              <a:buSzPct val="95000"/>
            </a:pPr>
            <a:r>
              <a:rPr lang="en-US" sz="3200" dirty="0" smtClean="0">
                <a:solidFill>
                  <a:schemeClr val="tx1"/>
                </a:solidFill>
                <a:latin typeface="+mj-lt"/>
              </a:rPr>
              <a:t>	</a:t>
            </a:r>
            <a:r>
              <a:rPr lang="en-US" sz="3200" dirty="0" smtClean="0">
                <a:solidFill>
                  <a:schemeClr val="tx1"/>
                </a:solidFill>
              </a:rPr>
              <a:t>to find optimal solutions for </a:t>
            </a:r>
          </a:p>
          <a:p>
            <a:pPr marL="530901" indent="-530901">
              <a:buClr>
                <a:srgbClr val="E21E1E"/>
              </a:buClr>
              <a:buSzPct val="95000"/>
            </a:pPr>
            <a:r>
              <a:rPr lang="en-US" sz="3200" dirty="0" smtClean="0">
                <a:solidFill>
                  <a:schemeClr val="tx1"/>
                </a:solidFill>
              </a:rPr>
              <a:t>	problems  with large uneven </a:t>
            </a:r>
            <a:br>
              <a:rPr lang="en-US" sz="3200" dirty="0" smtClean="0">
                <a:solidFill>
                  <a:schemeClr val="tx1"/>
                </a:solidFill>
              </a:rPr>
            </a:br>
            <a:r>
              <a:rPr lang="en-US" sz="3200" dirty="0" smtClean="0">
                <a:solidFill>
                  <a:schemeClr val="tx1"/>
                </a:solidFill>
              </a:rPr>
              <a:t>search space.</a:t>
            </a:r>
          </a:p>
          <a:p>
            <a:pPr marL="530901" indent="-530901">
              <a:buClr>
                <a:srgbClr val="E21E1E"/>
              </a:buClr>
              <a:buSzPct val="95000"/>
              <a:buFont typeface="Wingdings" pitchFamily="2" charset="2"/>
              <a:buChar char="§"/>
            </a:pPr>
            <a:r>
              <a:rPr lang="en-US" sz="3200" u="sng" dirty="0" smtClean="0">
                <a:solidFill>
                  <a:schemeClr val="tx1"/>
                </a:solidFill>
              </a:rPr>
              <a:t>Creation</a:t>
            </a:r>
            <a:r>
              <a:rPr lang="en-US" sz="3200" dirty="0" smtClean="0">
                <a:solidFill>
                  <a:schemeClr val="tx1"/>
                </a:solidFill>
              </a:rPr>
              <a:t>: create a </a:t>
            </a:r>
            <a:br>
              <a:rPr lang="en-US" sz="3200" dirty="0" smtClean="0">
                <a:solidFill>
                  <a:schemeClr val="tx1"/>
                </a:solidFill>
              </a:rPr>
            </a:br>
            <a:r>
              <a:rPr lang="en-US" sz="3200" dirty="0" smtClean="0">
                <a:solidFill>
                  <a:schemeClr val="tx1"/>
                </a:solidFill>
              </a:rPr>
              <a:t>population of random strings </a:t>
            </a:r>
            <a:br>
              <a:rPr lang="en-US" sz="3200" dirty="0" smtClean="0">
                <a:solidFill>
                  <a:schemeClr val="tx1"/>
                </a:solidFill>
              </a:rPr>
            </a:br>
            <a:r>
              <a:rPr lang="en-US" sz="3200" dirty="0" smtClean="0">
                <a:solidFill>
                  <a:schemeClr val="tx1"/>
                </a:solidFill>
              </a:rPr>
              <a:t>describing individuals with </a:t>
            </a:r>
            <a:br>
              <a:rPr lang="en-US" sz="3200" dirty="0" smtClean="0">
                <a:solidFill>
                  <a:schemeClr val="tx1"/>
                </a:solidFill>
              </a:rPr>
            </a:br>
            <a:r>
              <a:rPr lang="en-US" sz="3200" dirty="0" smtClean="0">
                <a:solidFill>
                  <a:schemeClr val="tx1"/>
                </a:solidFill>
              </a:rPr>
              <a:t>diverse attributes.</a:t>
            </a:r>
          </a:p>
          <a:p>
            <a:pPr marL="530901" indent="-530901">
              <a:buClr>
                <a:srgbClr val="E21E1E"/>
              </a:buClr>
              <a:buSzPct val="95000"/>
              <a:buFont typeface="Wingdings" pitchFamily="2" charset="2"/>
              <a:buChar char="§"/>
            </a:pPr>
            <a:r>
              <a:rPr lang="en-US" sz="3200" u="sng" dirty="0" smtClean="0">
                <a:solidFill>
                  <a:schemeClr val="tx1"/>
                </a:solidFill>
              </a:rPr>
              <a:t>Selection</a:t>
            </a:r>
            <a:r>
              <a:rPr lang="en-US" sz="3200" dirty="0" smtClean="0">
                <a:solidFill>
                  <a:schemeClr val="tx1"/>
                </a:solidFill>
              </a:rPr>
              <a:t>: evaluate each of the </a:t>
            </a:r>
            <a:br>
              <a:rPr lang="en-US" sz="3200" dirty="0" smtClean="0">
                <a:solidFill>
                  <a:schemeClr val="tx1"/>
                </a:solidFill>
              </a:rPr>
            </a:br>
            <a:r>
              <a:rPr lang="en-US" sz="3200" dirty="0" smtClean="0">
                <a:solidFill>
                  <a:schemeClr val="tx1"/>
                </a:solidFill>
              </a:rPr>
              <a:t>individuals based on a criteria </a:t>
            </a:r>
            <a:br>
              <a:rPr lang="en-US" sz="3200" dirty="0" smtClean="0">
                <a:solidFill>
                  <a:schemeClr val="tx1"/>
                </a:solidFill>
              </a:rPr>
            </a:br>
            <a:r>
              <a:rPr lang="en-US" sz="3200" dirty="0" smtClean="0">
                <a:solidFill>
                  <a:schemeClr val="tx1"/>
                </a:solidFill>
              </a:rPr>
              <a:t>to determine their fitness and </a:t>
            </a:r>
            <a:br>
              <a:rPr lang="en-US" sz="3200" dirty="0" smtClean="0">
                <a:solidFill>
                  <a:schemeClr val="tx1"/>
                </a:solidFill>
              </a:rPr>
            </a:br>
            <a:r>
              <a:rPr lang="en-US" sz="3200" dirty="0" smtClean="0">
                <a:solidFill>
                  <a:schemeClr val="tx1"/>
                </a:solidFill>
              </a:rPr>
              <a:t>select individuals for the next </a:t>
            </a:r>
            <a:br>
              <a:rPr lang="en-US" sz="3200" dirty="0" smtClean="0">
                <a:solidFill>
                  <a:schemeClr val="tx1"/>
                </a:solidFill>
              </a:rPr>
            </a:br>
            <a:r>
              <a:rPr lang="en-US" sz="3200" dirty="0" smtClean="0">
                <a:solidFill>
                  <a:schemeClr val="tx1"/>
                </a:solidFill>
              </a:rPr>
              <a:t>generation with a probability </a:t>
            </a:r>
            <a:br>
              <a:rPr lang="en-US" sz="3200" dirty="0" smtClean="0">
                <a:solidFill>
                  <a:schemeClr val="tx1"/>
                </a:solidFill>
              </a:rPr>
            </a:br>
            <a:r>
              <a:rPr lang="en-US" sz="3200" dirty="0" smtClean="0">
                <a:solidFill>
                  <a:schemeClr val="tx1"/>
                </a:solidFill>
              </a:rPr>
              <a:t>proportional to their fitness.</a:t>
            </a:r>
          </a:p>
          <a:p>
            <a:pPr marL="530901" indent="-530901">
              <a:buClr>
                <a:srgbClr val="E21E1E"/>
              </a:buClr>
              <a:buSzPct val="95000"/>
              <a:buFont typeface="Wingdings" pitchFamily="2" charset="2"/>
              <a:buChar char="§"/>
            </a:pPr>
            <a:r>
              <a:rPr lang="en-US" sz="3200" u="sng" dirty="0" smtClean="0">
                <a:solidFill>
                  <a:schemeClr val="tx1"/>
                </a:solidFill>
              </a:rPr>
              <a:t>Crossover</a:t>
            </a:r>
            <a:r>
              <a:rPr lang="en-US" sz="3200" dirty="0" smtClean="0">
                <a:solidFill>
                  <a:schemeClr val="tx1"/>
                </a:solidFill>
              </a:rPr>
              <a:t>: take two parent </a:t>
            </a:r>
            <a:br>
              <a:rPr lang="en-US" sz="3200" dirty="0" smtClean="0">
                <a:solidFill>
                  <a:schemeClr val="tx1"/>
                </a:solidFill>
              </a:rPr>
            </a:br>
            <a:r>
              <a:rPr lang="en-US" sz="3200" dirty="0" smtClean="0">
                <a:solidFill>
                  <a:schemeClr val="tx1"/>
                </a:solidFill>
              </a:rPr>
              <a:t>strings and pick a random spot </a:t>
            </a:r>
            <a:br>
              <a:rPr lang="en-US" sz="3200" dirty="0" smtClean="0">
                <a:solidFill>
                  <a:schemeClr val="tx1"/>
                </a:solidFill>
              </a:rPr>
            </a:br>
            <a:r>
              <a:rPr lang="en-US" sz="3200" dirty="0" smtClean="0">
                <a:solidFill>
                  <a:schemeClr val="tx1"/>
                </a:solidFill>
              </a:rPr>
              <a:t>for them to cross over and </a:t>
            </a:r>
            <a:br>
              <a:rPr lang="en-US" sz="3200" dirty="0" smtClean="0">
                <a:solidFill>
                  <a:schemeClr val="tx1"/>
                </a:solidFill>
              </a:rPr>
            </a:br>
            <a:r>
              <a:rPr lang="en-US" sz="3200" dirty="0" smtClean="0">
                <a:solidFill>
                  <a:schemeClr val="tx1"/>
                </a:solidFill>
              </a:rPr>
              <a:t>exchange “genetic material.”</a:t>
            </a:r>
          </a:p>
          <a:p>
            <a:pPr marL="530901" indent="-530901">
              <a:buClr>
                <a:srgbClr val="E21E1E"/>
              </a:buClr>
              <a:buSzPct val="95000"/>
              <a:buFont typeface="Wingdings" pitchFamily="2" charset="2"/>
              <a:buChar char="§"/>
            </a:pPr>
            <a:r>
              <a:rPr lang="en-US" sz="3200" u="sng" dirty="0" smtClean="0">
                <a:solidFill>
                  <a:schemeClr val="tx1"/>
                </a:solidFill>
              </a:rPr>
              <a:t>Mutation</a:t>
            </a:r>
            <a:r>
              <a:rPr lang="en-US" sz="3200" dirty="0" smtClean="0">
                <a:solidFill>
                  <a:schemeClr val="tx1"/>
                </a:solidFill>
              </a:rPr>
              <a:t>: introduce additional </a:t>
            </a:r>
            <a:br>
              <a:rPr lang="en-US" sz="3200" dirty="0" smtClean="0">
                <a:solidFill>
                  <a:schemeClr val="tx1"/>
                </a:solidFill>
              </a:rPr>
            </a:br>
            <a:r>
              <a:rPr lang="en-US" sz="3200" dirty="0" smtClean="0">
                <a:solidFill>
                  <a:schemeClr val="tx1"/>
                </a:solidFill>
              </a:rPr>
              <a:t>variation into the population to </a:t>
            </a:r>
            <a:br>
              <a:rPr lang="en-US" sz="3200" dirty="0" smtClean="0">
                <a:solidFill>
                  <a:schemeClr val="tx1"/>
                </a:solidFill>
              </a:rPr>
            </a:br>
            <a:r>
              <a:rPr lang="en-US" sz="3200" dirty="0" smtClean="0">
                <a:solidFill>
                  <a:schemeClr val="tx1"/>
                </a:solidFill>
              </a:rPr>
              <a:t>prevent from being stuck at a </a:t>
            </a:r>
            <a:br>
              <a:rPr lang="en-US" sz="3200" dirty="0" smtClean="0">
                <a:solidFill>
                  <a:schemeClr val="tx1"/>
                </a:solidFill>
              </a:rPr>
            </a:br>
            <a:r>
              <a:rPr lang="en-US" sz="3200" dirty="0" smtClean="0">
                <a:solidFill>
                  <a:schemeClr val="tx1"/>
                </a:solidFill>
              </a:rPr>
              <a:t>suboptimal solution by flipping </a:t>
            </a:r>
            <a:br>
              <a:rPr lang="en-US" sz="3200" dirty="0" smtClean="0">
                <a:solidFill>
                  <a:schemeClr val="tx1"/>
                </a:solidFill>
              </a:rPr>
            </a:br>
            <a:r>
              <a:rPr lang="en-US" sz="3200" dirty="0" smtClean="0">
                <a:solidFill>
                  <a:schemeClr val="tx1"/>
                </a:solidFill>
              </a:rPr>
              <a:t>random “alleles.”</a:t>
            </a:r>
          </a:p>
          <a:p>
            <a:pPr marL="530901" indent="-530901">
              <a:buClr>
                <a:srgbClr val="E21E1E"/>
              </a:buClr>
              <a:buSzPct val="95000"/>
              <a:buFont typeface="Wingdings" pitchFamily="2" charset="2"/>
              <a:buChar char="§"/>
            </a:pPr>
            <a:r>
              <a:rPr lang="en-US" sz="3200" u="sng" dirty="0" smtClean="0">
                <a:solidFill>
                  <a:schemeClr val="tx1"/>
                </a:solidFill>
              </a:rPr>
              <a:t>Termination:</a:t>
            </a:r>
            <a:r>
              <a:rPr lang="en-US" sz="3200" dirty="0" smtClean="0">
                <a:solidFill>
                  <a:schemeClr val="tx1"/>
                </a:solidFill>
              </a:rPr>
              <a:t> the fitness of solutions </a:t>
            </a:r>
          </a:p>
          <a:p>
            <a:pPr marL="530901" indent="-530901">
              <a:buClr>
                <a:srgbClr val="E21E1E"/>
              </a:buClr>
              <a:buSzPct val="95000"/>
            </a:pPr>
            <a:r>
              <a:rPr lang="en-US" sz="3200" dirty="0" smtClean="0">
                <a:solidFill>
                  <a:schemeClr val="tx1"/>
                </a:solidFill>
              </a:rPr>
              <a:t>	will eventually converge to an </a:t>
            </a:r>
          </a:p>
          <a:p>
            <a:pPr marL="530901" indent="-530901">
              <a:buClr>
                <a:srgbClr val="E21E1E"/>
              </a:buClr>
              <a:buSzPct val="95000"/>
            </a:pPr>
            <a:r>
              <a:rPr lang="en-US" sz="3200" dirty="0" smtClean="0">
                <a:solidFill>
                  <a:schemeClr val="tx1"/>
                </a:solidFill>
              </a:rPr>
              <a:t>	optimal solution at which further </a:t>
            </a:r>
          </a:p>
          <a:p>
            <a:pPr marL="530901" indent="-530901">
              <a:buClr>
                <a:srgbClr val="E21E1E"/>
              </a:buClr>
              <a:buSzPct val="95000"/>
            </a:pPr>
            <a:r>
              <a:rPr lang="en-US" sz="3200" dirty="0" smtClean="0">
                <a:solidFill>
                  <a:schemeClr val="tx1"/>
                </a:solidFill>
              </a:rPr>
              <a:t>	evolution would no longer confer </a:t>
            </a:r>
          </a:p>
          <a:p>
            <a:pPr marL="530901" indent="-530901">
              <a:buClr>
                <a:srgbClr val="E21E1E"/>
              </a:buClr>
              <a:buSzPct val="95000"/>
            </a:pPr>
            <a:r>
              <a:rPr lang="en-US" sz="3200" dirty="0" smtClean="0">
                <a:solidFill>
                  <a:schemeClr val="tx1"/>
                </a:solidFill>
              </a:rPr>
              <a:t>	improvement.</a:t>
            </a:r>
            <a:endParaRPr lang="en-US" sz="3200" dirty="0">
              <a:solidFill>
                <a:schemeClr val="tx1"/>
              </a:solidFill>
              <a:latin typeface="+mj-lt"/>
            </a:endParaRPr>
          </a:p>
        </p:txBody>
      </p:sp>
      <p:sp>
        <p:nvSpPr>
          <p:cNvPr id="14" name="Rectangle 13"/>
          <p:cNvSpPr/>
          <p:nvPr/>
        </p:nvSpPr>
        <p:spPr>
          <a:xfrm>
            <a:off x="914400" y="19659600"/>
            <a:ext cx="12801600" cy="123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algn="just">
              <a:buClr>
                <a:srgbClr val="E21E1E"/>
              </a:buClr>
              <a:buFont typeface="Wingdings" pitchFamily="2" charset="2"/>
              <a:buChar char="§"/>
            </a:pPr>
            <a:endParaRPr lang="en-US" sz="2800" dirty="0">
              <a:solidFill>
                <a:schemeClr val="tx1"/>
              </a:solidFill>
              <a:latin typeface="+mj-lt"/>
            </a:endParaRPr>
          </a:p>
          <a:p>
            <a:pPr algn="just">
              <a:buClr>
                <a:srgbClr val="E21E1E"/>
              </a:buClr>
              <a:buFont typeface="Wingdings" pitchFamily="2" charset="2"/>
              <a:buChar char="§"/>
            </a:pPr>
            <a:endParaRPr lang="en-US" sz="2800" dirty="0" smtClean="0">
              <a:solidFill>
                <a:schemeClr val="tx1"/>
              </a:solidFill>
              <a:latin typeface="+mj-lt"/>
            </a:endParaRPr>
          </a:p>
          <a:p>
            <a:pPr marL="530901" indent="-530901">
              <a:buClr>
                <a:srgbClr val="E21E1E"/>
              </a:buClr>
              <a:buSzPct val="95000"/>
            </a:pPr>
            <a:r>
              <a:rPr lang="en-US" sz="2800" b="1" dirty="0" smtClean="0">
                <a:solidFill>
                  <a:schemeClr val="tx1"/>
                </a:solidFill>
                <a:latin typeface="+mj-lt"/>
              </a:rPr>
              <a:t>Fig 1:</a:t>
            </a:r>
            <a:r>
              <a:rPr lang="en-US" sz="2800" dirty="0" smtClean="0">
                <a:solidFill>
                  <a:schemeClr val="tx1"/>
                </a:solidFill>
                <a:latin typeface="+mj-lt"/>
              </a:rPr>
              <a:t> X2K pipeline [1] applied to gene expression data from Tg26 mice to recover HIPK2’s role in HIVAN [2].</a:t>
            </a:r>
          </a:p>
          <a:p>
            <a:pPr marL="530901" indent="-530901">
              <a:buClr>
                <a:srgbClr val="E21E1E"/>
              </a:buClr>
              <a:buSzPct val="95000"/>
            </a:pPr>
            <a:endParaRPr lang="en-US" sz="3200" dirty="0" smtClean="0">
              <a:solidFill>
                <a:schemeClr val="tx1"/>
              </a:solidFill>
              <a:latin typeface="+mj-lt"/>
            </a:endParaRPr>
          </a:p>
          <a:p>
            <a:pPr marL="530901" indent="-530901">
              <a:buClr>
                <a:srgbClr val="E21E1E"/>
              </a:buClr>
              <a:buSzPct val="95000"/>
              <a:buFont typeface="Wingdings" pitchFamily="2" charset="2"/>
              <a:buChar char="§"/>
            </a:pPr>
            <a:r>
              <a:rPr lang="en-US" sz="3200" dirty="0" smtClean="0">
                <a:solidFill>
                  <a:schemeClr val="tx1"/>
                </a:solidFill>
                <a:latin typeface="+mj-lt"/>
              </a:rPr>
              <a:t>Starting with a set of differentially expressed genes derived from the expression profile of microarrays or RNA-</a:t>
            </a:r>
            <a:r>
              <a:rPr lang="en-US" sz="3200" dirty="0" err="1" smtClean="0">
                <a:solidFill>
                  <a:schemeClr val="tx1"/>
                </a:solidFill>
                <a:latin typeface="+mj-lt"/>
              </a:rPr>
              <a:t>seq</a:t>
            </a:r>
            <a:r>
              <a:rPr lang="en-US" sz="3200" dirty="0" smtClean="0">
                <a:solidFill>
                  <a:schemeClr val="tx1"/>
                </a:solidFill>
                <a:latin typeface="+mj-lt"/>
              </a:rPr>
              <a:t>, the first module determines the most likely transcription factors (TF) upstream of those genes given a database of TF/target-gene interactions.</a:t>
            </a:r>
          </a:p>
          <a:p>
            <a:pPr marL="530901" indent="-530901">
              <a:buClr>
                <a:srgbClr val="E21E1E"/>
              </a:buClr>
              <a:buSzPct val="95000"/>
              <a:buFont typeface="Wingdings" pitchFamily="2" charset="2"/>
              <a:buChar char="§"/>
            </a:pPr>
            <a:r>
              <a:rPr lang="en-US" sz="3200" dirty="0" smtClean="0">
                <a:solidFill>
                  <a:schemeClr val="tx1"/>
                </a:solidFill>
                <a:latin typeface="+mj-lt"/>
              </a:rPr>
              <a:t>The next module takes the list of the top transcription factors and finds a sub-network comprising of the transcription factors and their intermediate proteins.</a:t>
            </a:r>
          </a:p>
          <a:p>
            <a:pPr marL="530901" indent="-530901">
              <a:buClr>
                <a:srgbClr val="E21E1E"/>
              </a:buClr>
              <a:buSzPct val="95000"/>
              <a:buFont typeface="Wingdings" pitchFamily="2" charset="2"/>
              <a:buChar char="§"/>
            </a:pPr>
            <a:r>
              <a:rPr lang="en-US" sz="3200" dirty="0" smtClean="0">
                <a:solidFill>
                  <a:schemeClr val="tx1"/>
                </a:solidFill>
                <a:latin typeface="+mj-lt"/>
              </a:rPr>
              <a:t>The last module takes the network of proteins and determines the most likely protein </a:t>
            </a:r>
            <a:r>
              <a:rPr lang="en-US" sz="3200" dirty="0" err="1" smtClean="0">
                <a:solidFill>
                  <a:schemeClr val="tx1"/>
                </a:solidFill>
                <a:latin typeface="+mj-lt"/>
              </a:rPr>
              <a:t>kinases</a:t>
            </a:r>
            <a:r>
              <a:rPr lang="en-US" sz="3200" dirty="0" smtClean="0">
                <a:solidFill>
                  <a:schemeClr val="tx1"/>
                </a:solidFill>
                <a:latin typeface="+mj-lt"/>
              </a:rPr>
              <a:t> upstream of them given a database of </a:t>
            </a:r>
            <a:r>
              <a:rPr lang="en-US" sz="3200" dirty="0" err="1" smtClean="0">
                <a:solidFill>
                  <a:schemeClr val="tx1"/>
                </a:solidFill>
                <a:latin typeface="+mj-lt"/>
              </a:rPr>
              <a:t>kinase</a:t>
            </a:r>
            <a:r>
              <a:rPr lang="en-US" sz="3200" dirty="0" smtClean="0">
                <a:solidFill>
                  <a:schemeClr val="tx1"/>
                </a:solidFill>
                <a:latin typeface="+mj-lt"/>
              </a:rPr>
              <a:t>-substrate interactions.</a:t>
            </a:r>
          </a:p>
          <a:p>
            <a:pPr marL="530901" indent="-530901">
              <a:buClr>
                <a:srgbClr val="E21E1E"/>
              </a:buClr>
              <a:buSzPct val="95000"/>
              <a:buFont typeface="Wingdings" pitchFamily="2" charset="2"/>
              <a:buChar char="§"/>
            </a:pPr>
            <a:r>
              <a:rPr lang="en-US" sz="3200" dirty="0" smtClean="0">
                <a:solidFill>
                  <a:schemeClr val="tx1"/>
                </a:solidFill>
                <a:latin typeface="+mj-lt"/>
              </a:rPr>
              <a:t>In addition to the pipeline, the application allows you to discover </a:t>
            </a:r>
            <a:r>
              <a:rPr lang="en-US" sz="3200" dirty="0">
                <a:solidFill>
                  <a:schemeClr val="tx1"/>
                </a:solidFill>
              </a:rPr>
              <a:t>from a </a:t>
            </a:r>
            <a:r>
              <a:rPr lang="en-US" sz="3200" dirty="0" smtClean="0">
                <a:solidFill>
                  <a:schemeClr val="tx1"/>
                </a:solidFill>
              </a:rPr>
              <a:t>gene expression profile </a:t>
            </a:r>
            <a:r>
              <a:rPr lang="en-US" sz="3200" dirty="0" smtClean="0">
                <a:solidFill>
                  <a:schemeClr val="tx1"/>
                </a:solidFill>
                <a:latin typeface="+mj-lt"/>
              </a:rPr>
              <a:t>target drugs </a:t>
            </a:r>
            <a:r>
              <a:rPr lang="en-US" sz="3200" dirty="0">
                <a:solidFill>
                  <a:schemeClr val="tx1"/>
                </a:solidFill>
              </a:rPr>
              <a:t>based on the drug expression profiles from </a:t>
            </a:r>
            <a:r>
              <a:rPr lang="en-US" sz="3200" dirty="0" smtClean="0">
                <a:solidFill>
                  <a:schemeClr val="tx1"/>
                </a:solidFill>
              </a:rPr>
              <a:t>CMAP</a:t>
            </a:r>
            <a:r>
              <a:rPr lang="en-US" sz="3200" dirty="0" smtClean="0">
                <a:solidFill>
                  <a:schemeClr val="tx1"/>
                </a:solidFill>
                <a:latin typeface="+mj-lt"/>
              </a:rPr>
              <a:t>.</a:t>
            </a:r>
            <a:endParaRPr lang="en-US" sz="3200" dirty="0">
              <a:solidFill>
                <a:schemeClr val="tx1"/>
              </a:solidFill>
              <a:latin typeface="+mj-lt"/>
            </a:endParaRPr>
          </a:p>
          <a:p>
            <a:pPr marL="530901" indent="-530901">
              <a:buClr>
                <a:srgbClr val="E21E1E"/>
              </a:buClr>
              <a:buSzPct val="95000"/>
              <a:buFont typeface="Wingdings" pitchFamily="2" charset="2"/>
              <a:buChar char="§"/>
            </a:pPr>
            <a:r>
              <a:rPr lang="en-US" sz="3200" dirty="0" smtClean="0">
                <a:solidFill>
                  <a:schemeClr val="tx1"/>
                </a:solidFill>
                <a:latin typeface="+mj-lt"/>
              </a:rPr>
              <a:t>X2K also has other gene-set libraries such Gene Ontology, OMIM, </a:t>
            </a:r>
            <a:r>
              <a:rPr lang="en-US" sz="3200" dirty="0" err="1" smtClean="0">
                <a:solidFill>
                  <a:schemeClr val="tx1"/>
                </a:solidFill>
                <a:latin typeface="+mj-lt"/>
              </a:rPr>
              <a:t>BioCarta</a:t>
            </a:r>
            <a:r>
              <a:rPr lang="en-US" sz="3200" dirty="0" smtClean="0">
                <a:solidFill>
                  <a:schemeClr val="tx1"/>
                </a:solidFill>
                <a:latin typeface="+mj-lt"/>
              </a:rPr>
              <a:t>, </a:t>
            </a:r>
            <a:r>
              <a:rPr lang="en-US" sz="3200" dirty="0" err="1" smtClean="0">
                <a:solidFill>
                  <a:schemeClr val="tx1"/>
                </a:solidFill>
                <a:latin typeface="+mj-lt"/>
              </a:rPr>
              <a:t>WikiPathways</a:t>
            </a:r>
            <a:r>
              <a:rPr lang="en-US" sz="3200" dirty="0" smtClean="0">
                <a:solidFill>
                  <a:schemeClr val="tx1"/>
                </a:solidFill>
                <a:latin typeface="+mj-lt"/>
              </a:rPr>
              <a:t>, KEGG, and MGI Mammalian Phenotype to perform gene-list enrichment analyses. </a:t>
            </a:r>
          </a:p>
          <a:p>
            <a:pPr algn="just">
              <a:buClr>
                <a:srgbClr val="E21E1E"/>
              </a:buClr>
              <a:buFont typeface="Wingdings" pitchFamily="2" charset="2"/>
              <a:buChar char="§"/>
            </a:pPr>
            <a:endParaRPr lang="en-US" sz="2800" dirty="0">
              <a:solidFill>
                <a:schemeClr val="tx1"/>
              </a:solidFill>
              <a:latin typeface="+mj-lt"/>
            </a:endParaRPr>
          </a:p>
        </p:txBody>
      </p:sp>
      <p:sp>
        <p:nvSpPr>
          <p:cNvPr id="6" name="Rectangle 5"/>
          <p:cNvSpPr/>
          <p:nvPr/>
        </p:nvSpPr>
        <p:spPr>
          <a:xfrm>
            <a:off x="914400" y="6400800"/>
            <a:ext cx="12801600" cy="1188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noAutofit/>
          </a:bodyPr>
          <a:lstStyle/>
          <a:p>
            <a:pPr algn="just"/>
            <a:r>
              <a:rPr lang="en-US" sz="2800" dirty="0" smtClean="0">
                <a:solidFill>
                  <a:schemeClr val="tx1"/>
                </a:solidFill>
                <a:latin typeface="Calibri" pitchFamily="34" charset="0"/>
                <a:cs typeface="Calibri" pitchFamily="34" charset="0"/>
              </a:rPr>
              <a:t>Genome-wide </a:t>
            </a:r>
            <a:r>
              <a:rPr lang="en-US" sz="2800" dirty="0">
                <a:solidFill>
                  <a:schemeClr val="tx1"/>
                </a:solidFill>
                <a:latin typeface="Calibri" pitchFamily="34" charset="0"/>
                <a:cs typeface="Calibri" pitchFamily="34" charset="0"/>
              </a:rPr>
              <a:t>mRNA profiling provides a snapshot of the global state of cells under different conditions. However, mRNA levels do not provide direct understanding of upstream regulatory mechanisms. We hope to change this with a new approach called Expression2Kinases (X2K). X2K can be used to identify upstream regulators likely responsible for observed patterns in genome-wide gene expression. By integrating </a:t>
            </a:r>
            <a:r>
              <a:rPr lang="en-US" sz="2800" dirty="0" err="1">
                <a:solidFill>
                  <a:schemeClr val="tx1"/>
                </a:solidFill>
                <a:latin typeface="Calibri" pitchFamily="34" charset="0"/>
                <a:cs typeface="Calibri" pitchFamily="34" charset="0"/>
              </a:rPr>
              <a:t>ChIP-seq</a:t>
            </a:r>
            <a:r>
              <a:rPr lang="en-US" sz="2800" dirty="0">
                <a:solidFill>
                  <a:schemeClr val="tx1"/>
                </a:solidFill>
                <a:latin typeface="Calibri" pitchFamily="34" charset="0"/>
                <a:cs typeface="Calibri" pitchFamily="34" charset="0"/>
              </a:rPr>
              <a:t>/chip and position-weight-matrices (PWMs) data, protein-protein interactions, and </a:t>
            </a:r>
            <a:r>
              <a:rPr lang="en-US" sz="2800" dirty="0" err="1">
                <a:solidFill>
                  <a:schemeClr val="tx1"/>
                </a:solidFill>
                <a:latin typeface="Calibri" pitchFamily="34" charset="0"/>
                <a:cs typeface="Calibri" pitchFamily="34" charset="0"/>
              </a:rPr>
              <a:t>kinase</a:t>
            </a:r>
            <a:r>
              <a:rPr lang="en-US" sz="2800" dirty="0">
                <a:solidFill>
                  <a:schemeClr val="tx1"/>
                </a:solidFill>
                <a:latin typeface="Calibri" pitchFamily="34" charset="0"/>
                <a:cs typeface="Calibri" pitchFamily="34" charset="0"/>
              </a:rPr>
              <a:t>-substrate </a:t>
            </a:r>
            <a:r>
              <a:rPr lang="en-US" sz="2800" dirty="0" err="1">
                <a:solidFill>
                  <a:schemeClr val="tx1"/>
                </a:solidFill>
                <a:latin typeface="Calibri" pitchFamily="34" charset="0"/>
                <a:cs typeface="Calibri" pitchFamily="34" charset="0"/>
              </a:rPr>
              <a:t>phosphorylation</a:t>
            </a:r>
            <a:r>
              <a:rPr lang="en-US" sz="2800" dirty="0">
                <a:solidFill>
                  <a:schemeClr val="tx1"/>
                </a:solidFill>
                <a:latin typeface="Calibri" pitchFamily="34" charset="0"/>
                <a:cs typeface="Calibri" pitchFamily="34" charset="0"/>
              </a:rPr>
              <a:t> reactions, we can better identify regulatory mechanisms upstream of genome-wide differences in gene expression. The idea is to first infer the most likely transcription factors that regulate the differences in gene expression, then use protein-protein interactions to connect the identified transcription factors using additional proteins for building transcriptional regulatory subnetworks centered on these factors, and finally use kinase-substrate protein phosphorylation reactions, to identify and rank candidate protein-kinases that most likely regulate the formation of the identified transcriptional </a:t>
            </a:r>
            <a:r>
              <a:rPr lang="en-US" sz="2800" dirty="0" err="1" smtClean="0">
                <a:solidFill>
                  <a:schemeClr val="tx1"/>
                </a:solidFill>
                <a:latin typeface="Calibri" pitchFamily="34" charset="0"/>
                <a:cs typeface="Calibri" pitchFamily="34" charset="0"/>
              </a:rPr>
              <a:t>complexes.cThis</a:t>
            </a:r>
            <a:r>
              <a:rPr lang="en-US" sz="2800" dirty="0" smtClean="0">
                <a:solidFill>
                  <a:schemeClr val="tx1"/>
                </a:solidFill>
                <a:latin typeface="Calibri" pitchFamily="34" charset="0"/>
                <a:cs typeface="Calibri" pitchFamily="34" charset="0"/>
              </a:rPr>
              <a:t> </a:t>
            </a:r>
            <a:r>
              <a:rPr lang="en-US" sz="2800" dirty="0">
                <a:solidFill>
                  <a:schemeClr val="tx1"/>
                </a:solidFill>
                <a:latin typeface="Calibri" pitchFamily="34" charset="0"/>
                <a:cs typeface="Calibri" pitchFamily="34" charset="0"/>
              </a:rPr>
              <a:t>pipeline has many options for selecting among different transcription-factor/target-gene databases, protein-protein interactions databases, as well as other options such as thresholds, ranking methods, and enrichment methods. </a:t>
            </a:r>
            <a:endParaRPr lang="en-US" sz="2800" dirty="0" smtClean="0">
              <a:solidFill>
                <a:schemeClr val="tx1"/>
              </a:solidFill>
              <a:latin typeface="Calibri" pitchFamily="34" charset="0"/>
              <a:cs typeface="Calibri" pitchFamily="34" charset="0"/>
            </a:endParaRPr>
          </a:p>
          <a:p>
            <a:pPr algn="just"/>
            <a:r>
              <a:rPr lang="en-US" sz="2800">
                <a:solidFill>
                  <a:schemeClr val="tx1"/>
                </a:solidFill>
                <a:latin typeface="Calibri" pitchFamily="34" charset="0"/>
                <a:cs typeface="Calibri" pitchFamily="34" charset="0"/>
              </a:rPr>
              <a:t> </a:t>
            </a:r>
            <a:r>
              <a:rPr lang="en-US" sz="2800" smtClean="0">
                <a:solidFill>
                  <a:schemeClr val="tx1"/>
                </a:solidFill>
                <a:latin typeface="Calibri" pitchFamily="34" charset="0"/>
                <a:cs typeface="Calibri" pitchFamily="34" charset="0"/>
              </a:rPr>
              <a:t>    </a:t>
            </a:r>
            <a:r>
              <a:rPr lang="en-US" sz="2800" smtClean="0">
                <a:solidFill>
                  <a:schemeClr val="tx1"/>
                </a:solidFill>
                <a:latin typeface="Calibri" pitchFamily="34" charset="0"/>
                <a:cs typeface="Calibri" pitchFamily="34" charset="0"/>
              </a:rPr>
              <a:t>In </a:t>
            </a:r>
            <a:r>
              <a:rPr lang="en-US" sz="2800" dirty="0">
                <a:solidFill>
                  <a:schemeClr val="tx1"/>
                </a:solidFill>
                <a:latin typeface="Calibri" pitchFamily="34" charset="0"/>
                <a:cs typeface="Calibri" pitchFamily="34" charset="0"/>
              </a:rPr>
              <a:t>order to find the best combination of options that best recover upstream regulators, we implemented a search heuristic based on genetic algorithms. Such an approach encodes the pipeline into a binary string that a computer simulation evolves to improve the prediction of the upstream regulators based on a fitness function. After running X2K through the genetic algorithm training process, we obtain settings for high performing pipelines. We demonstrate the approach by showing how we can improve on our ability to recover drug targets from drug induced gene expression signatures.</a:t>
            </a:r>
          </a:p>
          <a:p>
            <a:endParaRPr lang="en-US" sz="2800" dirty="0">
              <a:solidFill>
                <a:schemeClr val="tx1"/>
              </a:solidFill>
              <a:latin typeface="Calibri" pitchFamily="34" charset="0"/>
              <a:cs typeface="Calibri" pitchFamily="34" charset="0"/>
            </a:endParaRPr>
          </a:p>
        </p:txBody>
      </p:sp>
      <p:sp>
        <p:nvSpPr>
          <p:cNvPr id="8" name="Rectangle 7"/>
          <p:cNvSpPr/>
          <p:nvPr/>
        </p:nvSpPr>
        <p:spPr>
          <a:xfrm>
            <a:off x="14706600" y="6477000"/>
            <a:ext cx="146304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just"/>
            <a:r>
              <a:rPr lang="en-US" sz="3200" dirty="0" smtClean="0">
                <a:solidFill>
                  <a:schemeClr val="tx1"/>
                </a:solidFill>
              </a:rPr>
              <a:t>To prove that X2K works, we tested whether the program could recover the targets of drugs given drug-induced gene expression changes from CMAP. CMAP contains over 6000 microarray experiments where human cells are treated with ~1300 drugs [3]. The resulting recovered upstream </a:t>
            </a:r>
            <a:r>
              <a:rPr lang="en-US" sz="3200" dirty="0" err="1" smtClean="0">
                <a:solidFill>
                  <a:schemeClr val="tx1"/>
                </a:solidFill>
              </a:rPr>
              <a:t>subnetworks</a:t>
            </a:r>
            <a:r>
              <a:rPr lang="en-US" sz="3200" dirty="0" smtClean="0">
                <a:solidFill>
                  <a:schemeClr val="tx1"/>
                </a:solidFill>
              </a:rPr>
              <a:t> are then compared to the known drug targets as defined by </a:t>
            </a:r>
            <a:r>
              <a:rPr lang="en-US" sz="3200" dirty="0" err="1" smtClean="0">
                <a:solidFill>
                  <a:schemeClr val="tx1"/>
                </a:solidFill>
              </a:rPr>
              <a:t>DrugBank</a:t>
            </a:r>
            <a:r>
              <a:rPr lang="en-US" sz="3200" dirty="0" smtClean="0">
                <a:solidFill>
                  <a:schemeClr val="tx1"/>
                </a:solidFill>
              </a:rPr>
              <a:t> [4].</a:t>
            </a:r>
          </a:p>
          <a:p>
            <a:pPr algn="just"/>
            <a:endParaRPr lang="en-US" sz="3200" dirty="0">
              <a:solidFill>
                <a:schemeClr val="tx1"/>
              </a:solidFill>
            </a:endParaRPr>
          </a:p>
        </p:txBody>
      </p:sp>
      <p:sp>
        <p:nvSpPr>
          <p:cNvPr id="10" name="Rectangle 9"/>
          <p:cNvSpPr/>
          <p:nvPr/>
        </p:nvSpPr>
        <p:spPr>
          <a:xfrm>
            <a:off x="3657600" y="914400"/>
            <a:ext cx="39319200" cy="36576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21E1E"/>
                </a:solidFill>
                <a:latin typeface="Calibri" pitchFamily="34" charset="0"/>
                <a:cs typeface="Calibri" pitchFamily="34" charset="0"/>
              </a:rPr>
              <a:t>Expression2Kinases</a:t>
            </a:r>
            <a:r>
              <a:rPr lang="en-US" b="1" dirty="0">
                <a:solidFill>
                  <a:schemeClr val="tx1"/>
                </a:solidFill>
                <a:latin typeface="Calibri" pitchFamily="34" charset="0"/>
                <a:cs typeface="Calibri" pitchFamily="34" charset="0"/>
              </a:rPr>
              <a:t>: mRNA Profiling Linked to Multiple Upstream Regulatory </a:t>
            </a:r>
            <a:r>
              <a:rPr lang="en-US" b="1" dirty="0" smtClean="0">
                <a:solidFill>
                  <a:schemeClr val="tx1"/>
                </a:solidFill>
                <a:latin typeface="Calibri" pitchFamily="34" charset="0"/>
                <a:cs typeface="Calibri" pitchFamily="34" charset="0"/>
              </a:rPr>
              <a:t>Layers</a:t>
            </a:r>
            <a:r>
              <a:rPr lang="en-US" dirty="0" smtClean="0">
                <a:solidFill>
                  <a:schemeClr val="tx1"/>
                </a:solidFill>
                <a:latin typeface="Calibri" pitchFamily="34" charset="0"/>
                <a:cs typeface="Calibri" pitchFamily="34" charset="0"/>
              </a:rPr>
              <a:t/>
            </a:r>
            <a:br>
              <a:rPr lang="en-US" dirty="0" smtClean="0">
                <a:solidFill>
                  <a:schemeClr val="tx1"/>
                </a:solidFill>
                <a:latin typeface="Calibri" pitchFamily="34" charset="0"/>
                <a:cs typeface="Calibri" pitchFamily="34" charset="0"/>
              </a:rPr>
            </a:br>
            <a:r>
              <a:rPr lang="en-US" sz="4800" dirty="0">
                <a:solidFill>
                  <a:schemeClr val="tx1"/>
                </a:solidFill>
                <a:latin typeface="Calibri" pitchFamily="34" charset="0"/>
                <a:cs typeface="Calibri" pitchFamily="34" charset="0"/>
              </a:rPr>
              <a:t> </a:t>
            </a:r>
            <a:r>
              <a:rPr lang="en-US" sz="4800" u="sng" dirty="0">
                <a:solidFill>
                  <a:schemeClr val="tx1"/>
                </a:solidFill>
                <a:latin typeface="Calibri" pitchFamily="34" charset="0"/>
                <a:cs typeface="Calibri" pitchFamily="34" charset="0"/>
              </a:rPr>
              <a:t>Edward Y. Chen</a:t>
            </a:r>
            <a:r>
              <a:rPr lang="en-US" sz="4800" baseline="30000" dirty="0">
                <a:solidFill>
                  <a:schemeClr val="tx1"/>
                </a:solidFill>
                <a:latin typeface="Calibri" pitchFamily="34" charset="0"/>
                <a:cs typeface="Calibri" pitchFamily="34" charset="0"/>
              </a:rPr>
              <a:t>1</a:t>
            </a:r>
            <a:r>
              <a:rPr lang="en-US" sz="4800" dirty="0">
                <a:solidFill>
                  <a:schemeClr val="tx1"/>
                </a:solidFill>
                <a:latin typeface="Calibri" pitchFamily="34" charset="0"/>
                <a:cs typeface="Calibri" pitchFamily="34" charset="0"/>
              </a:rPr>
              <a:t> and Avi </a:t>
            </a:r>
            <a:r>
              <a:rPr lang="en-US" sz="4800" dirty="0" smtClean="0">
                <a:solidFill>
                  <a:schemeClr val="tx1"/>
                </a:solidFill>
                <a:latin typeface="Calibri" pitchFamily="34" charset="0"/>
                <a:cs typeface="Calibri" pitchFamily="34" charset="0"/>
              </a:rPr>
              <a:t>Ma’ayan</a:t>
            </a:r>
            <a:r>
              <a:rPr lang="en-US" sz="4800" baseline="30000" dirty="0" smtClean="0">
                <a:solidFill>
                  <a:schemeClr val="tx1"/>
                </a:solidFill>
                <a:latin typeface="Calibri" pitchFamily="34" charset="0"/>
                <a:cs typeface="Calibri" pitchFamily="34" charset="0"/>
              </a:rPr>
              <a:t>1</a:t>
            </a:r>
            <a:br>
              <a:rPr lang="en-US" sz="4800" baseline="30000" dirty="0" smtClean="0">
                <a:solidFill>
                  <a:schemeClr val="tx1"/>
                </a:solidFill>
                <a:latin typeface="Calibri" pitchFamily="34" charset="0"/>
                <a:cs typeface="Calibri" pitchFamily="34" charset="0"/>
              </a:rPr>
            </a:br>
            <a:r>
              <a:rPr lang="en-US" sz="4800" baseline="30000" dirty="0">
                <a:solidFill>
                  <a:schemeClr val="tx1"/>
                </a:solidFill>
                <a:latin typeface="Calibri" pitchFamily="34" charset="0"/>
                <a:cs typeface="Calibri" pitchFamily="34" charset="0"/>
              </a:rPr>
              <a:t> </a:t>
            </a:r>
            <a:r>
              <a:rPr lang="en-US" sz="4800" baseline="30000" dirty="0" smtClean="0">
                <a:solidFill>
                  <a:schemeClr val="tx1"/>
                </a:solidFill>
                <a:latin typeface="Calibri" pitchFamily="34" charset="0"/>
                <a:cs typeface="Calibri" pitchFamily="34" charset="0"/>
              </a:rPr>
              <a:t>1</a:t>
            </a:r>
            <a:r>
              <a:rPr lang="en-US" sz="4800" dirty="0" smtClean="0">
                <a:solidFill>
                  <a:schemeClr val="tx1"/>
                </a:solidFill>
                <a:latin typeface="Calibri" pitchFamily="34" charset="0"/>
                <a:cs typeface="Calibri" pitchFamily="34" charset="0"/>
              </a:rPr>
              <a:t>Department </a:t>
            </a:r>
            <a:r>
              <a:rPr lang="en-US" sz="4800" dirty="0">
                <a:solidFill>
                  <a:schemeClr val="tx1"/>
                </a:solidFill>
                <a:latin typeface="Calibri" pitchFamily="34" charset="0"/>
                <a:cs typeface="Calibri" pitchFamily="34" charset="0"/>
              </a:rPr>
              <a:t>of Pharmacology and Systems Therapeutics, Systems Biology Center New York (SBCNY), </a:t>
            </a:r>
            <a:endParaRPr lang="en-US" sz="4800" dirty="0" smtClean="0">
              <a:solidFill>
                <a:schemeClr val="tx1"/>
              </a:solidFill>
              <a:latin typeface="Calibri" pitchFamily="34" charset="0"/>
              <a:cs typeface="Calibri" pitchFamily="34" charset="0"/>
            </a:endParaRPr>
          </a:p>
          <a:p>
            <a:pPr algn="ctr"/>
            <a:r>
              <a:rPr lang="en-US" sz="4800" dirty="0" smtClean="0">
                <a:solidFill>
                  <a:schemeClr val="tx1"/>
                </a:solidFill>
                <a:latin typeface="Calibri" pitchFamily="34" charset="0"/>
                <a:cs typeface="Calibri" pitchFamily="34" charset="0"/>
              </a:rPr>
              <a:t>Mount </a:t>
            </a:r>
            <a:r>
              <a:rPr lang="en-US" sz="4800" dirty="0">
                <a:solidFill>
                  <a:schemeClr val="tx1"/>
                </a:solidFill>
                <a:latin typeface="Calibri" pitchFamily="34" charset="0"/>
                <a:cs typeface="Calibri" pitchFamily="34" charset="0"/>
              </a:rPr>
              <a:t>Sinai School of Medicine, One </a:t>
            </a:r>
            <a:r>
              <a:rPr lang="en-US" sz="4800" dirty="0" err="1">
                <a:solidFill>
                  <a:schemeClr val="tx1"/>
                </a:solidFill>
                <a:latin typeface="Calibri" pitchFamily="34" charset="0"/>
                <a:cs typeface="Calibri" pitchFamily="34" charset="0"/>
              </a:rPr>
              <a:t>Gustave</a:t>
            </a:r>
            <a:r>
              <a:rPr lang="en-US" sz="4800" dirty="0">
                <a:solidFill>
                  <a:schemeClr val="tx1"/>
                </a:solidFill>
                <a:latin typeface="Calibri" pitchFamily="34" charset="0"/>
                <a:cs typeface="Calibri" pitchFamily="34" charset="0"/>
              </a:rPr>
              <a:t> L. Levy Place, New York, NY 10029 </a:t>
            </a:r>
            <a:r>
              <a:rPr lang="en-US" sz="4800" dirty="0" smtClean="0">
                <a:solidFill>
                  <a:schemeClr val="tx1"/>
                </a:solidFill>
                <a:latin typeface="Calibri" pitchFamily="34" charset="0"/>
                <a:cs typeface="Calibri" pitchFamily="34" charset="0"/>
              </a:rPr>
              <a:t>USA</a:t>
            </a:r>
            <a:endParaRPr lang="en-US" dirty="0">
              <a:solidFill>
                <a:schemeClr val="tx1"/>
              </a:solidFill>
              <a:latin typeface="Calibri" pitchFamily="34" charset="0"/>
              <a:cs typeface="Calibri" pitchFamily="34" charset="0"/>
            </a:endParaRPr>
          </a:p>
        </p:txBody>
      </p:sp>
      <p:sp>
        <p:nvSpPr>
          <p:cNvPr id="11" name="Rectangle 10"/>
          <p:cNvSpPr/>
          <p:nvPr/>
        </p:nvSpPr>
        <p:spPr>
          <a:xfrm>
            <a:off x="914400" y="5486400"/>
            <a:ext cx="1280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Abstract</a:t>
            </a:r>
            <a:endParaRPr lang="en-US" sz="6600" dirty="0">
              <a:solidFill>
                <a:schemeClr val="tx1"/>
              </a:solidFill>
              <a:latin typeface="Calibri" pitchFamily="34" charset="0"/>
              <a:cs typeface="Calibri" pitchFamily="34" charset="0"/>
            </a:endParaRPr>
          </a:p>
        </p:txBody>
      </p:sp>
      <p:pic>
        <p:nvPicPr>
          <p:cNvPr id="12" name="Picture 5"/>
          <p:cNvPicPr>
            <a:picLocks noChangeAspect="1" noChangeArrowheads="1"/>
          </p:cNvPicPr>
          <p:nvPr/>
        </p:nvPicPr>
        <p:blipFill>
          <a:blip r:embed="rId3" cstate="print"/>
          <a:srcRect/>
          <a:stretch>
            <a:fillRect/>
          </a:stretch>
        </p:blipFill>
        <p:spPr bwMode="auto">
          <a:xfrm>
            <a:off x="1371600" y="19507200"/>
            <a:ext cx="11843604" cy="3505200"/>
          </a:xfrm>
          <a:prstGeom prst="rect">
            <a:avLst/>
          </a:prstGeom>
          <a:noFill/>
          <a:ln w="9525">
            <a:noFill/>
            <a:miter lim="800000"/>
            <a:headEnd/>
            <a:tailEnd/>
          </a:ln>
        </p:spPr>
      </p:pic>
      <p:grpSp>
        <p:nvGrpSpPr>
          <p:cNvPr id="55" name="Group 54"/>
          <p:cNvGrpSpPr/>
          <p:nvPr/>
        </p:nvGrpSpPr>
        <p:grpSpPr>
          <a:xfrm>
            <a:off x="21031200" y="17068800"/>
            <a:ext cx="7371735" cy="4044669"/>
            <a:chOff x="15697200" y="16605531"/>
            <a:chExt cx="12649200" cy="6940269"/>
          </a:xfrm>
        </p:grpSpPr>
        <p:sp>
          <p:nvSpPr>
            <p:cNvPr id="81" name="Rectangle 80"/>
            <p:cNvSpPr/>
            <p:nvPr/>
          </p:nvSpPr>
          <p:spPr>
            <a:xfrm>
              <a:off x="25100145" y="16941350"/>
              <a:ext cx="3246255" cy="6604450"/>
            </a:xfrm>
            <a:prstGeom prst="rect">
              <a:avLst/>
            </a:prstGeom>
            <a:solidFill>
              <a:srgbClr val="E21E1E">
                <a:alpha val="50196"/>
              </a:srgbClr>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chemeClr val="tx1"/>
                  </a:solidFill>
                </a:rPr>
                <a:t>Controller</a:t>
              </a:r>
              <a:endParaRPr lang="en-US" sz="2400" dirty="0">
                <a:solidFill>
                  <a:schemeClr val="tx1"/>
                </a:solidFill>
              </a:endParaRPr>
            </a:p>
          </p:txBody>
        </p:sp>
        <p:sp>
          <p:nvSpPr>
            <p:cNvPr id="82" name="Rectangle 81"/>
            <p:cNvSpPr/>
            <p:nvPr/>
          </p:nvSpPr>
          <p:spPr>
            <a:xfrm>
              <a:off x="15697200" y="16941350"/>
              <a:ext cx="8955186" cy="6604450"/>
            </a:xfrm>
            <a:prstGeom prst="rect">
              <a:avLst/>
            </a:prstGeom>
            <a:solidFill>
              <a:srgbClr val="E21E1E">
                <a:alpha val="50196"/>
              </a:srgbClr>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smtClean="0">
                  <a:solidFill>
                    <a:schemeClr val="tx1"/>
                  </a:solidFill>
                </a:rPr>
                <a:t>Genetic Algorithms Flow</a:t>
              </a:r>
              <a:endParaRPr lang="en-US" sz="2400" dirty="0">
                <a:solidFill>
                  <a:schemeClr val="tx1"/>
                </a:solidFill>
              </a:endParaRPr>
            </a:p>
          </p:txBody>
        </p:sp>
        <p:sp>
          <p:nvSpPr>
            <p:cNvPr id="83" name="Rectangle 82"/>
            <p:cNvSpPr/>
            <p:nvPr/>
          </p:nvSpPr>
          <p:spPr>
            <a:xfrm>
              <a:off x="16033020" y="17782301"/>
              <a:ext cx="2238797" cy="5427680"/>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Creation</a:t>
              </a:r>
              <a:endParaRPr lang="en-US" sz="2400" b="1" dirty="0">
                <a:solidFill>
                  <a:schemeClr val="tx1"/>
                </a:solidFill>
              </a:endParaRPr>
            </a:p>
          </p:txBody>
        </p:sp>
        <p:sp>
          <p:nvSpPr>
            <p:cNvPr id="84" name="Rectangle 83"/>
            <p:cNvSpPr/>
            <p:nvPr/>
          </p:nvSpPr>
          <p:spPr>
            <a:xfrm>
              <a:off x="18607635" y="17782301"/>
              <a:ext cx="2686555" cy="2405305"/>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dirty="0" smtClean="0">
                  <a:solidFill>
                    <a:schemeClr val="tx1"/>
                  </a:solidFill>
                </a:rPr>
                <a:t>Run X2K</a:t>
              </a:r>
              <a:endParaRPr lang="en-US" sz="3200" b="1" dirty="0">
                <a:solidFill>
                  <a:schemeClr val="tx1"/>
                </a:solidFill>
              </a:endParaRPr>
            </a:p>
          </p:txBody>
        </p:sp>
        <p:sp>
          <p:nvSpPr>
            <p:cNvPr id="85" name="Rectangle 84"/>
            <p:cNvSpPr/>
            <p:nvPr/>
          </p:nvSpPr>
          <p:spPr>
            <a:xfrm>
              <a:off x="21630012" y="17782297"/>
              <a:ext cx="2686555" cy="2405306"/>
            </a:xfrm>
            <a:prstGeom prst="rect">
              <a:avLst/>
            </a:prstGeom>
            <a:solidFill>
              <a:srgbClr val="E21E1E"/>
            </a:solidFill>
            <a:ln>
              <a:solidFill>
                <a:srgbClr val="E21E1E"/>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solidFill>
                    <a:schemeClr val="tx1"/>
                  </a:solidFill>
                </a:rPr>
                <a:t>Selection +</a:t>
              </a:r>
              <a:br>
                <a:rPr lang="en-US" sz="2000" b="1" dirty="0" smtClean="0">
                  <a:solidFill>
                    <a:schemeClr val="tx1"/>
                  </a:solidFill>
                </a:rPr>
              </a:br>
              <a:r>
                <a:rPr lang="en-US" sz="2000" b="1" dirty="0" smtClean="0">
                  <a:solidFill>
                    <a:schemeClr val="tx1"/>
                  </a:solidFill>
                </a:rPr>
                <a:t>Check Termination?</a:t>
              </a:r>
              <a:endParaRPr lang="en-US" sz="2000" b="1" dirty="0">
                <a:solidFill>
                  <a:schemeClr val="tx1"/>
                </a:solidFill>
              </a:endParaRPr>
            </a:p>
          </p:txBody>
        </p:sp>
        <p:sp>
          <p:nvSpPr>
            <p:cNvPr id="86" name="Rectangle 85"/>
            <p:cNvSpPr/>
            <p:nvPr/>
          </p:nvSpPr>
          <p:spPr>
            <a:xfrm>
              <a:off x="21630011" y="20523425"/>
              <a:ext cx="268655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Crossover</a:t>
              </a:r>
              <a:endParaRPr lang="en-US" sz="2400" b="1" dirty="0">
                <a:solidFill>
                  <a:schemeClr val="tx1"/>
                </a:solidFill>
              </a:endParaRPr>
            </a:p>
          </p:txBody>
        </p:sp>
        <p:sp>
          <p:nvSpPr>
            <p:cNvPr id="87" name="Rectangle 86"/>
            <p:cNvSpPr/>
            <p:nvPr/>
          </p:nvSpPr>
          <p:spPr>
            <a:xfrm>
              <a:off x="18607635" y="20523425"/>
              <a:ext cx="268655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Mutation</a:t>
              </a:r>
              <a:endParaRPr lang="en-US" sz="2400" b="1" dirty="0">
                <a:solidFill>
                  <a:schemeClr val="tx1"/>
                </a:solidFill>
              </a:endParaRPr>
            </a:p>
          </p:txBody>
        </p:sp>
        <p:cxnSp>
          <p:nvCxnSpPr>
            <p:cNvPr id="88" name="Straight Arrow Connector 87"/>
            <p:cNvCxnSpPr/>
            <p:nvPr/>
          </p:nvCxnSpPr>
          <p:spPr>
            <a:xfrm>
              <a:off x="18271816" y="1884199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1294191" y="1884199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5435965" y="17724929"/>
              <a:ext cx="2574616" cy="246267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Controller-specific</a:t>
              </a:r>
            </a:p>
            <a:p>
              <a:pPr algn="ctr"/>
              <a:r>
                <a:rPr lang="en-US" sz="2400" b="1" dirty="0" smtClean="0">
                  <a:solidFill>
                    <a:schemeClr val="tx1"/>
                  </a:solidFill>
                </a:rPr>
                <a:t>Scorer</a:t>
              </a:r>
              <a:endParaRPr lang="en-US" sz="2400" b="1" dirty="0">
                <a:solidFill>
                  <a:schemeClr val="tx1"/>
                </a:solidFill>
              </a:endParaRPr>
            </a:p>
          </p:txBody>
        </p:sp>
        <p:sp>
          <p:nvSpPr>
            <p:cNvPr id="91" name="Rectangle 90"/>
            <p:cNvSpPr/>
            <p:nvPr/>
          </p:nvSpPr>
          <p:spPr>
            <a:xfrm>
              <a:off x="25435965" y="20523425"/>
              <a:ext cx="2574616" cy="2686556"/>
            </a:xfrm>
            <a:prstGeom prst="rect">
              <a:avLst/>
            </a:prstGeom>
            <a:solidFill>
              <a:srgbClr val="E21E1E"/>
            </a:solidFill>
            <a:ln>
              <a:solidFill>
                <a:srgbClr val="E2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schemeClr val="tx1"/>
                  </a:solidFill>
                </a:rPr>
                <a:t>Statistics</a:t>
              </a:r>
              <a:endParaRPr lang="en-US" sz="2400" b="1" dirty="0">
                <a:solidFill>
                  <a:schemeClr val="tx1"/>
                </a:solidFill>
              </a:endParaRPr>
            </a:p>
          </p:txBody>
        </p:sp>
        <p:cxnSp>
          <p:nvCxnSpPr>
            <p:cNvPr id="92" name="Straight Arrow Connector 91"/>
            <p:cNvCxnSpPr>
              <a:endCxn id="86" idx="0"/>
            </p:cNvCxnSpPr>
            <p:nvPr/>
          </p:nvCxnSpPr>
          <p:spPr>
            <a:xfrm rot="5400000">
              <a:off x="22805379" y="20355515"/>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6" idx="1"/>
              <a:endCxn id="87" idx="3"/>
            </p:cNvCxnSpPr>
            <p:nvPr/>
          </p:nvCxnSpPr>
          <p:spPr>
            <a:xfrm rot="10800000">
              <a:off x="21294191" y="21866703"/>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4" idx="2"/>
            </p:cNvCxnSpPr>
            <p:nvPr/>
          </p:nvCxnSpPr>
          <p:spPr>
            <a:xfrm flipV="1">
              <a:off x="19949747" y="20187605"/>
              <a:ext cx="1165" cy="3369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5400000">
              <a:off x="19896110" y="16772274"/>
              <a:ext cx="33581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hape 44"/>
            <p:cNvCxnSpPr>
              <a:stCxn id="81" idx="0"/>
            </p:cNvCxnSpPr>
            <p:nvPr/>
          </p:nvCxnSpPr>
          <p:spPr>
            <a:xfrm rot="16200000" flipV="1">
              <a:off x="23225153" y="13443231"/>
              <a:ext cx="335819" cy="666041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4316566" y="18396568"/>
              <a:ext cx="1119398"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10800000">
              <a:off x="24316566" y="18956267"/>
              <a:ext cx="1119398"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4876265" y="21866703"/>
              <a:ext cx="559699" cy="233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4316566" y="19627906"/>
              <a:ext cx="559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23756867" y="20747304"/>
              <a:ext cx="22387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15544800" y="5486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Validation</a:t>
            </a:r>
            <a:endParaRPr lang="en-US" sz="6600" dirty="0">
              <a:solidFill>
                <a:schemeClr val="tx1"/>
              </a:solidFill>
              <a:latin typeface="Calibri" pitchFamily="34" charset="0"/>
              <a:cs typeface="Calibri" pitchFamily="34" charset="0"/>
            </a:endParaRPr>
          </a:p>
        </p:txBody>
      </p:sp>
      <p:cxnSp>
        <p:nvCxnSpPr>
          <p:cNvPr id="105" name="Straight Connector 104"/>
          <p:cNvCxnSpPr/>
          <p:nvPr/>
        </p:nvCxnSpPr>
        <p:spPr>
          <a:xfrm rot="5400000">
            <a:off x="1371600" y="18745200"/>
            <a:ext cx="26517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16002000" y="18745200"/>
            <a:ext cx="26517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943600" y="6477000"/>
            <a:ext cx="30480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19354800"/>
            <a:ext cx="46482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116800" y="6477000"/>
            <a:ext cx="35814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8440400" y="16764000"/>
            <a:ext cx="66294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pic>
        <p:nvPicPr>
          <p:cNvPr id="115" name="Picture 2" descr="http://geneticalgorithms.ai-depot.com/Tutorial/Crossover.jpeg"/>
          <p:cNvPicPr>
            <a:picLocks noChangeAspect="1" noChangeArrowheads="1"/>
          </p:cNvPicPr>
          <p:nvPr/>
        </p:nvPicPr>
        <p:blipFill>
          <a:blip r:embed="rId4" cstate="print"/>
          <a:srcRect/>
          <a:stretch>
            <a:fillRect/>
          </a:stretch>
        </p:blipFill>
        <p:spPr bwMode="auto">
          <a:xfrm>
            <a:off x="19278600" y="30556200"/>
            <a:ext cx="4475163" cy="1052513"/>
          </a:xfrm>
          <a:prstGeom prst="rect">
            <a:avLst/>
          </a:prstGeom>
          <a:noFill/>
        </p:spPr>
      </p:pic>
      <p:pic>
        <p:nvPicPr>
          <p:cNvPr id="116" name="Picture 2" descr="http://geneticalgorithms.ai-depot.com/Tutorial/Mutation.jpeg"/>
          <p:cNvPicPr>
            <a:picLocks noChangeAspect="1" noChangeArrowheads="1"/>
          </p:cNvPicPr>
          <p:nvPr/>
        </p:nvPicPr>
        <p:blipFill>
          <a:blip r:embed="rId5" cstate="print"/>
          <a:srcRect/>
          <a:stretch>
            <a:fillRect/>
          </a:stretch>
        </p:blipFill>
        <p:spPr bwMode="auto">
          <a:xfrm>
            <a:off x="15544800" y="31165800"/>
            <a:ext cx="2733675" cy="371475"/>
          </a:xfrm>
          <a:prstGeom prst="rect">
            <a:avLst/>
          </a:prstGeom>
          <a:noFill/>
        </p:spPr>
      </p:pic>
      <p:pic>
        <p:nvPicPr>
          <p:cNvPr id="1026" name="Picture 2"/>
          <p:cNvPicPr>
            <a:picLocks noChangeAspect="1" noChangeArrowheads="1"/>
          </p:cNvPicPr>
          <p:nvPr/>
        </p:nvPicPr>
        <p:blipFill>
          <a:blip r:embed="rId6" cstate="print"/>
          <a:srcRect/>
          <a:stretch>
            <a:fillRect/>
          </a:stretch>
        </p:blipFill>
        <p:spPr bwMode="auto">
          <a:xfrm>
            <a:off x="914400" y="903799"/>
            <a:ext cx="1977409" cy="3668201"/>
          </a:xfrm>
          <a:prstGeom prst="rect">
            <a:avLst/>
          </a:prstGeom>
          <a:noFill/>
          <a:ln w="9525">
            <a:noFill/>
            <a:miter lim="800000"/>
            <a:headEnd/>
            <a:tailEnd/>
          </a:ln>
          <a:effectLst/>
        </p:spPr>
      </p:pic>
      <p:sp>
        <p:nvSpPr>
          <p:cNvPr id="48" name="Rectangle 47"/>
          <p:cNvSpPr/>
          <p:nvPr/>
        </p:nvSpPr>
        <p:spPr>
          <a:xfrm>
            <a:off x="29870400" y="24536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Future Directions</a:t>
            </a:r>
            <a:endParaRPr lang="en-US" sz="6600" dirty="0">
              <a:solidFill>
                <a:schemeClr val="tx1"/>
              </a:solidFill>
              <a:latin typeface="Calibri" pitchFamily="34" charset="0"/>
              <a:cs typeface="Calibri" pitchFamily="34" charset="0"/>
            </a:endParaRPr>
          </a:p>
        </p:txBody>
      </p:sp>
      <p:sp>
        <p:nvSpPr>
          <p:cNvPr id="50" name="Rectangle 49"/>
          <p:cNvSpPr/>
          <p:nvPr/>
        </p:nvSpPr>
        <p:spPr>
          <a:xfrm>
            <a:off x="29489400" y="25450800"/>
            <a:ext cx="14401800"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marL="530901" indent="-530901">
              <a:buClr>
                <a:srgbClr val="E21E1E"/>
              </a:buClr>
              <a:buSzPct val="95000"/>
              <a:buFont typeface="Wingdings" pitchFamily="2" charset="2"/>
              <a:buChar char="§"/>
            </a:pPr>
            <a:r>
              <a:rPr lang="en-US" sz="3200" dirty="0" smtClean="0">
                <a:solidFill>
                  <a:schemeClr val="tx1"/>
                </a:solidFill>
              </a:rPr>
              <a:t>Find ideal parameters for X2K to run as default.</a:t>
            </a:r>
          </a:p>
          <a:p>
            <a:pPr marL="530901" indent="-530901">
              <a:buClr>
                <a:srgbClr val="E21E1E"/>
              </a:buClr>
              <a:buSzPct val="95000"/>
              <a:buFont typeface="Wingdings" pitchFamily="2" charset="2"/>
              <a:buChar char="§"/>
            </a:pPr>
            <a:r>
              <a:rPr lang="en-US" sz="3200" dirty="0" smtClean="0">
                <a:solidFill>
                  <a:schemeClr val="tx1"/>
                </a:solidFill>
              </a:rPr>
              <a:t>Cancer Cell Line Encyclopedia (CCLE) has basal microarray expression profiles for 504 cancer cell lines as well as the pharmacologic profiles for 24 anticancer drugs applied to these cells. Use the expression profiles for the different cancer cell lines to see if X2K can recover the targets of the drugs that are most effective in stopping proliferation of these cells.</a:t>
            </a:r>
          </a:p>
        </p:txBody>
      </p:sp>
      <p:cxnSp>
        <p:nvCxnSpPr>
          <p:cNvPr id="51" name="Straight Connector 50"/>
          <p:cNvCxnSpPr/>
          <p:nvPr/>
        </p:nvCxnSpPr>
        <p:spPr>
          <a:xfrm>
            <a:off x="33223200" y="25603200"/>
            <a:ext cx="61722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graphicFrame>
        <p:nvGraphicFramePr>
          <p:cNvPr id="52" name="Chart 51"/>
          <p:cNvGraphicFramePr>
            <a:graphicFrameLocks noGrp="1"/>
          </p:cNvGraphicFramePr>
          <p:nvPr/>
        </p:nvGraphicFramePr>
        <p:xfrm>
          <a:off x="33832800" y="10972800"/>
          <a:ext cx="9233043" cy="6705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6" name="Table 55"/>
          <p:cNvGraphicFramePr>
            <a:graphicFrameLocks noGrp="1"/>
          </p:cNvGraphicFramePr>
          <p:nvPr/>
        </p:nvGraphicFramePr>
        <p:xfrm>
          <a:off x="21945600" y="21793200"/>
          <a:ext cx="6464300" cy="8572500"/>
        </p:xfrm>
        <a:graphic>
          <a:graphicData uri="http://schemas.openxmlformats.org/drawingml/2006/table">
            <a:tbl>
              <a:tblPr/>
              <a:tblGrid>
                <a:gridCol w="609600"/>
                <a:gridCol w="3492500"/>
                <a:gridCol w="1320800"/>
                <a:gridCol w="1041400"/>
              </a:tblGrid>
              <a:tr h="190500">
                <a:tc>
                  <a:txBody>
                    <a:bodyPr/>
                    <a:lstStyle/>
                    <a:p>
                      <a:pPr algn="l" fontAlgn="b"/>
                      <a:r>
                        <a:rPr lang="en-US" sz="1100" b="0" i="0" u="none" strike="noStrike" dirty="0">
                          <a:solidFill>
                            <a:srgbClr val="000000"/>
                          </a:solidFill>
                          <a:latin typeface="Calibri"/>
                        </a:rPr>
                        <a:t>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Exceptions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Pipeline section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Chip-X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3">
                  <a:txBody>
                    <a:bodyPr/>
                    <a:lstStyle/>
                    <a:p>
                      <a:pPr algn="ctr" fontAlgn="ctr"/>
                      <a:r>
                        <a:rPr lang="en-US" sz="1100" b="0" i="0" u="none" strike="noStrike">
                          <a:solidFill>
                            <a:srgbClr val="FFFFFF"/>
                          </a:solidFill>
                          <a:latin typeface="Calibri"/>
                        </a:rPr>
                        <a:t>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r>
              <a:tr h="190500">
                <a:tc>
                  <a:txBody>
                    <a:bodyPr/>
                    <a:lstStyle/>
                    <a:p>
                      <a:pPr algn="l"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Use PWM-JT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PWM-GB TF-gene database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mouse portion of TF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human portion of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both portion of TF background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Fisher Exact Test to find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Otherwise, use GSEA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p-value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TF results by combined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5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10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20 TFs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BIND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7">
                  <a:txBody>
                    <a:bodyPr/>
                    <a:lstStyle/>
                    <a:p>
                      <a:pPr algn="ctr" fontAlgn="ctr"/>
                      <a:r>
                        <a:rPr lang="en-US" sz="1100" b="0" i="0" u="none" strike="noStrike" dirty="0">
                          <a:solidFill>
                            <a:srgbClr val="000000"/>
                          </a:solidFill>
                          <a:latin typeface="Calibri"/>
                        </a:rPr>
                        <a:t>Must select at least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5">
                  <a:txBody>
                    <a:bodyPr/>
                    <a:lstStyle/>
                    <a:p>
                      <a:pPr algn="ctr" fontAlgn="ctr"/>
                      <a:r>
                        <a:rPr lang="en-US" sz="1100" b="0" i="0" u="none" strike="noStrike" dirty="0">
                          <a:solidFill>
                            <a:srgbClr val="FFFFFF"/>
                          </a:solidFill>
                          <a:latin typeface="Calibri"/>
                        </a:rPr>
                        <a:t>Intermediate Protein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r>
              <a:tr h="190500">
                <a:tc>
                  <a:txBody>
                    <a:bodyPr/>
                    <a:lstStyle/>
                    <a:p>
                      <a:pPr algn="l" fontAlgn="b"/>
                      <a:r>
                        <a:rPr lang="en-U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100" b="0" i="0" u="none" strike="noStrike">
                          <a:solidFill>
                            <a:srgbClr val="000000"/>
                          </a:solidFill>
                          <a:latin typeface="Calibri"/>
                        </a:rPr>
                        <a:t>Include BioCarta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BioGRID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DIP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figeys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Include HPRD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InnateDB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IntAct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KEGG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MINT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MIPS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murphy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pdzbase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ppid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SNAVI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Stezl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Include vidal in PPI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Remove hub nodes with more than 50(?) links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DFS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Use MFPT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Use Steiner Tree algorithm to find intermediate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50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100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Resulting network should have at least 200 proteins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Include only top intermediates at ? Cutoff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p-value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100" b="0" i="0" u="none" strike="noStrike">
                          <a:solidFill>
                            <a:srgbClr val="FFFFFF"/>
                          </a:solidFill>
                          <a:latin typeface="Calibri"/>
                        </a:rPr>
                        <a:t>Kinase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90500">
                <a:tc>
                  <a:txBody>
                    <a:bodyPr/>
                    <a:lstStyle/>
                    <a:p>
                      <a:pPr algn="l" fontAlgn="b"/>
                      <a:r>
                        <a:rPr lang="en-US" sz="11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Sort kinase by combined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5 kinases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latin typeface="Calibri"/>
                        </a:rPr>
                        <a:t>Mutually exclusive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Select top 10 kinases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Select top 20 </a:t>
                      </a:r>
                      <a:r>
                        <a:rPr lang="en-US" sz="1100" b="0" i="0" u="none" strike="noStrike" dirty="0" err="1">
                          <a:solidFill>
                            <a:srgbClr val="000000"/>
                          </a:solidFill>
                          <a:latin typeface="Calibri"/>
                        </a:rPr>
                        <a:t>kinases</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bl>
          </a:graphicData>
        </a:graphic>
      </p:graphicFrame>
      <p:sp>
        <p:nvSpPr>
          <p:cNvPr id="112" name="Rectangle 111"/>
          <p:cNvSpPr/>
          <p:nvPr/>
        </p:nvSpPr>
        <p:spPr>
          <a:xfrm>
            <a:off x="15392400" y="157734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Genetic Algorithms</a:t>
            </a:r>
            <a:endParaRPr lang="en-US" sz="6600" dirty="0">
              <a:solidFill>
                <a:schemeClr val="tx1"/>
              </a:solidFill>
              <a:latin typeface="Calibri" pitchFamily="34" charset="0"/>
              <a:cs typeface="Calibri" pitchFamily="34" charset="0"/>
            </a:endParaRPr>
          </a:p>
        </p:txBody>
      </p:sp>
      <p:sp>
        <p:nvSpPr>
          <p:cNvPr id="13" name="Rectangle 12"/>
          <p:cNvSpPr/>
          <p:nvPr/>
        </p:nvSpPr>
        <p:spPr>
          <a:xfrm>
            <a:off x="914400" y="182880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mj-lt"/>
              </a:rPr>
              <a:t>What is X2K?</a:t>
            </a:r>
            <a:endParaRPr lang="en-US" sz="6600" dirty="0">
              <a:solidFill>
                <a:schemeClr val="tx1"/>
              </a:solidFill>
              <a:latin typeface="+mj-lt"/>
            </a:endParaRPr>
          </a:p>
        </p:txBody>
      </p:sp>
      <p:sp>
        <p:nvSpPr>
          <p:cNvPr id="46" name="Rectangle 45"/>
          <p:cNvSpPr/>
          <p:nvPr/>
        </p:nvSpPr>
        <p:spPr>
          <a:xfrm>
            <a:off x="30175200" y="28803600"/>
            <a:ext cx="1280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6600" dirty="0" smtClean="0">
                <a:solidFill>
                  <a:schemeClr val="tx1"/>
                </a:solidFill>
                <a:latin typeface="Calibri" pitchFamily="34" charset="0"/>
                <a:cs typeface="Calibri" pitchFamily="34" charset="0"/>
              </a:rPr>
              <a:t>References</a:t>
            </a:r>
            <a:endParaRPr lang="en-US" sz="6600" dirty="0">
              <a:solidFill>
                <a:schemeClr val="tx1"/>
              </a:solidFill>
              <a:latin typeface="Calibri" pitchFamily="34" charset="0"/>
              <a:cs typeface="Calibri" pitchFamily="34" charset="0"/>
            </a:endParaRPr>
          </a:p>
        </p:txBody>
      </p:sp>
      <p:pic>
        <p:nvPicPr>
          <p:cNvPr id="2" name="Picture 2"/>
          <p:cNvPicPr>
            <a:picLocks noChangeAspect="1" noChangeArrowheads="1"/>
          </p:cNvPicPr>
          <p:nvPr/>
        </p:nvPicPr>
        <p:blipFill>
          <a:blip r:embed="rId8" cstate="print"/>
          <a:srcRect/>
          <a:stretch>
            <a:fillRect/>
          </a:stretch>
        </p:blipFill>
        <p:spPr bwMode="auto">
          <a:xfrm>
            <a:off x="15239999" y="9448800"/>
            <a:ext cx="11338607" cy="6248400"/>
          </a:xfrm>
          <a:prstGeom prst="rect">
            <a:avLst/>
          </a:prstGeom>
          <a:noFill/>
          <a:ln w="9525">
            <a:noFill/>
            <a:miter lim="800000"/>
            <a:headEnd/>
            <a:tailEnd/>
          </a:ln>
          <a:effectLst/>
        </p:spPr>
      </p:pic>
      <p:sp>
        <p:nvSpPr>
          <p:cNvPr id="59" name="Rectangle 58"/>
          <p:cNvSpPr/>
          <p:nvPr/>
        </p:nvSpPr>
        <p:spPr>
          <a:xfrm>
            <a:off x="26517600" y="10287000"/>
            <a:ext cx="2514600" cy="411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2:</a:t>
            </a:r>
            <a:r>
              <a:rPr lang="en-US" sz="2800" dirty="0" smtClean="0">
                <a:solidFill>
                  <a:schemeClr val="tx1"/>
                </a:solidFill>
              </a:rPr>
              <a:t>  X2K recovers more drug targets from  gene sets from CMAP compared to other methods or better than what is expected randomly. </a:t>
            </a:r>
          </a:p>
          <a:p>
            <a:endParaRPr lang="en-US" sz="2800" b="1" dirty="0">
              <a:solidFill>
                <a:schemeClr val="tx1"/>
              </a:solidFill>
            </a:endParaRPr>
          </a:p>
        </p:txBody>
      </p:sp>
      <p:graphicFrame>
        <p:nvGraphicFramePr>
          <p:cNvPr id="58" name="Chart 57"/>
          <p:cNvGraphicFramePr>
            <a:graphicFrameLocks noGrp="1"/>
          </p:cNvGraphicFramePr>
          <p:nvPr/>
        </p:nvGraphicFramePr>
        <p:xfrm>
          <a:off x="36652200" y="4648200"/>
          <a:ext cx="6027972" cy="460648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0" name="Chart 59"/>
          <p:cNvGraphicFramePr>
            <a:graphicFrameLocks noGrp="1"/>
          </p:cNvGraphicFramePr>
          <p:nvPr/>
        </p:nvGraphicFramePr>
        <p:xfrm>
          <a:off x="30632400" y="4724400"/>
          <a:ext cx="6019800" cy="4371946"/>
        </p:xfrm>
        <a:graphic>
          <a:graphicData uri="http://schemas.openxmlformats.org/drawingml/2006/chart">
            <c:chart xmlns:c="http://schemas.openxmlformats.org/drawingml/2006/chart" xmlns:r="http://schemas.openxmlformats.org/officeDocument/2006/relationships" r:id="rId10"/>
          </a:graphicData>
        </a:graphic>
      </p:graphicFrame>
      <p:sp>
        <p:nvSpPr>
          <p:cNvPr id="61" name="Rectangle 60"/>
          <p:cNvSpPr/>
          <p:nvPr/>
        </p:nvSpPr>
        <p:spPr>
          <a:xfrm>
            <a:off x="30175200" y="9144000"/>
            <a:ext cx="128016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4</a:t>
            </a:r>
            <a:r>
              <a:rPr lang="en-US" sz="2800" dirty="0" smtClean="0">
                <a:solidFill>
                  <a:schemeClr val="tx1"/>
                </a:solidFill>
              </a:rPr>
              <a:t>: average and maximum fitness scores of two runs. Parameters 1 had a population size of 88, 50 generations, 0.6 crossover rate, and 0.001 mutation rate. Parameters 2 had a population size of 176, 50 generations, 0.9 crossover, and a mutation rate where each individual is expected to mutate once per generation.</a:t>
            </a:r>
            <a:endParaRPr lang="en-US" sz="2800" b="1" dirty="0">
              <a:solidFill>
                <a:schemeClr val="tx1"/>
              </a:solidFill>
            </a:endParaRPr>
          </a:p>
        </p:txBody>
      </p:sp>
      <p:sp>
        <p:nvSpPr>
          <p:cNvPr id="62" name="Rectangle 61"/>
          <p:cNvSpPr/>
          <p:nvPr/>
        </p:nvSpPr>
        <p:spPr>
          <a:xfrm>
            <a:off x="29946600" y="12573000"/>
            <a:ext cx="39624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5</a:t>
            </a:r>
            <a:r>
              <a:rPr lang="en-US" sz="2800" dirty="0" smtClean="0">
                <a:solidFill>
                  <a:schemeClr val="tx1"/>
                </a:solidFill>
              </a:rPr>
              <a:t>:</a:t>
            </a:r>
            <a:r>
              <a:rPr lang="en-US" sz="2800" b="1" dirty="0" smtClean="0">
                <a:solidFill>
                  <a:schemeClr val="tx1"/>
                </a:solidFill>
              </a:rPr>
              <a:t> </a:t>
            </a:r>
            <a:r>
              <a:rPr lang="en-US" sz="2800" dirty="0" smtClean="0">
                <a:solidFill>
                  <a:schemeClr val="tx1"/>
                </a:solidFill>
              </a:rPr>
              <a:t>frequency distributions of each feature option from Table 1. Each colored bar represents the ratio of the frequency of an option for a feature selected for a run.</a:t>
            </a:r>
            <a:endParaRPr lang="en-US" sz="2800" b="1" dirty="0">
              <a:solidFill>
                <a:schemeClr val="tx1"/>
              </a:solidFill>
            </a:endParaRPr>
          </a:p>
        </p:txBody>
      </p:sp>
      <p:grpSp>
        <p:nvGrpSpPr>
          <p:cNvPr id="78" name="Group 77"/>
          <p:cNvGrpSpPr/>
          <p:nvPr/>
        </p:nvGrpSpPr>
        <p:grpSpPr>
          <a:xfrm>
            <a:off x="33985200" y="17526000"/>
            <a:ext cx="8915400" cy="0"/>
            <a:chOff x="33909000" y="18135600"/>
            <a:chExt cx="8915400" cy="0"/>
          </a:xfrm>
        </p:grpSpPr>
        <p:cxnSp>
          <p:nvCxnSpPr>
            <p:cNvPr id="65" name="Straight Connector 64"/>
            <p:cNvCxnSpPr/>
            <p:nvPr/>
          </p:nvCxnSpPr>
          <p:spPr>
            <a:xfrm>
              <a:off x="33909000" y="18135600"/>
              <a:ext cx="2667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6576000" y="18135600"/>
              <a:ext cx="502920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1605200" y="18135600"/>
              <a:ext cx="12192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21259800" y="21183600"/>
            <a:ext cx="7391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3:</a:t>
            </a:r>
            <a:r>
              <a:rPr lang="en-US" sz="2800" dirty="0" smtClean="0">
                <a:solidFill>
                  <a:schemeClr val="tx1"/>
                </a:solidFill>
              </a:rPr>
              <a:t> flowchart for how genetic algorithms works</a:t>
            </a:r>
          </a:p>
          <a:p>
            <a:endParaRPr lang="en-US" sz="2800" b="1" dirty="0">
              <a:solidFill>
                <a:schemeClr val="tx1"/>
              </a:solidFill>
            </a:endParaRPr>
          </a:p>
        </p:txBody>
      </p:sp>
      <p:sp>
        <p:nvSpPr>
          <p:cNvPr id="80" name="Rectangle 79"/>
          <p:cNvSpPr/>
          <p:nvPr/>
        </p:nvSpPr>
        <p:spPr>
          <a:xfrm>
            <a:off x="24917400" y="30556200"/>
            <a:ext cx="3429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Table 1:</a:t>
            </a:r>
            <a:r>
              <a:rPr lang="en-US" sz="2800" dirty="0" smtClean="0">
                <a:solidFill>
                  <a:schemeClr val="tx1"/>
                </a:solidFill>
              </a:rPr>
              <a:t> Parameters of X2K to optimize.</a:t>
            </a:r>
          </a:p>
          <a:p>
            <a:endParaRPr lang="en-US" sz="2800" b="1" dirty="0">
              <a:solidFill>
                <a:schemeClr val="tx1"/>
              </a:solidFill>
            </a:endParaRPr>
          </a:p>
        </p:txBody>
      </p:sp>
      <p:sp>
        <p:nvSpPr>
          <p:cNvPr id="74" name="Rectangle 73"/>
          <p:cNvSpPr/>
          <p:nvPr/>
        </p:nvSpPr>
        <p:spPr>
          <a:xfrm>
            <a:off x="30022800" y="23241000"/>
            <a:ext cx="135636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dirty="0" smtClean="0">
                <a:solidFill>
                  <a:schemeClr val="tx1"/>
                </a:solidFill>
              </a:rPr>
              <a:t>Fig 6</a:t>
            </a:r>
            <a:r>
              <a:rPr lang="en-US" sz="2800" dirty="0" smtClean="0">
                <a:solidFill>
                  <a:schemeClr val="tx1"/>
                </a:solidFill>
              </a:rPr>
              <a:t>: Examples of </a:t>
            </a:r>
            <a:r>
              <a:rPr lang="en-US" sz="2800" dirty="0" err="1" smtClean="0">
                <a:solidFill>
                  <a:schemeClr val="tx1"/>
                </a:solidFill>
              </a:rPr>
              <a:t>subnetworks</a:t>
            </a:r>
            <a:r>
              <a:rPr lang="en-US" sz="2800" dirty="0" smtClean="0">
                <a:solidFill>
                  <a:schemeClr val="tx1"/>
                </a:solidFill>
              </a:rPr>
              <a:t> before and after applying the genetic algorithms pipe-line. The program is capable of recovering the target for </a:t>
            </a:r>
            <a:r>
              <a:rPr lang="en-US" sz="2800" dirty="0" err="1" smtClean="0">
                <a:solidFill>
                  <a:schemeClr val="tx1"/>
                </a:solidFill>
              </a:rPr>
              <a:t>estradiol</a:t>
            </a:r>
            <a:r>
              <a:rPr lang="en-US" sz="2800" dirty="0" smtClean="0">
                <a:solidFill>
                  <a:schemeClr val="tx1"/>
                </a:solidFill>
              </a:rPr>
              <a:t> (ESR1) based on data from gene expression changes induced by this drug only after the training procedure.</a:t>
            </a:r>
            <a:endParaRPr lang="en-US" sz="2800" b="1" dirty="0">
              <a:solidFill>
                <a:schemeClr val="tx1"/>
              </a:solidFill>
            </a:endParaRPr>
          </a:p>
        </p:txBody>
      </p:sp>
      <p:pic>
        <p:nvPicPr>
          <p:cNvPr id="1027" name="Picture 3"/>
          <p:cNvPicPr>
            <a:picLocks noChangeAspect="1" noChangeArrowheads="1"/>
          </p:cNvPicPr>
          <p:nvPr/>
        </p:nvPicPr>
        <p:blipFill>
          <a:blip r:embed="rId11" cstate="print"/>
          <a:srcRect/>
          <a:stretch>
            <a:fillRect/>
          </a:stretch>
        </p:blipFill>
        <p:spPr bwMode="auto">
          <a:xfrm>
            <a:off x="35433000" y="17678400"/>
            <a:ext cx="6404900" cy="5670443"/>
          </a:xfrm>
          <a:prstGeom prst="rect">
            <a:avLst/>
          </a:prstGeom>
          <a:noFill/>
          <a:ln w="9525">
            <a:noFill/>
            <a:miter lim="800000"/>
            <a:headEnd/>
            <a:tailEnd/>
          </a:ln>
          <a:effectLst/>
        </p:spPr>
      </p:pic>
      <p:sp>
        <p:nvSpPr>
          <p:cNvPr id="75" name="TextBox 74"/>
          <p:cNvSpPr txBox="1"/>
          <p:nvPr/>
        </p:nvSpPr>
        <p:spPr>
          <a:xfrm>
            <a:off x="15849600" y="31470600"/>
            <a:ext cx="2112758" cy="646331"/>
          </a:xfrm>
          <a:prstGeom prst="rect">
            <a:avLst/>
          </a:prstGeom>
          <a:noFill/>
        </p:spPr>
        <p:txBody>
          <a:bodyPr wrap="none" rtlCol="0">
            <a:spAutoFit/>
          </a:bodyPr>
          <a:lstStyle/>
          <a:p>
            <a:r>
              <a:rPr lang="en-US" sz="3600" dirty="0" smtClean="0"/>
              <a:t>Mutations</a:t>
            </a:r>
            <a:endParaRPr lang="en-US" sz="3600" dirty="0"/>
          </a:p>
        </p:txBody>
      </p:sp>
      <p:sp>
        <p:nvSpPr>
          <p:cNvPr id="76" name="TextBox 75"/>
          <p:cNvSpPr txBox="1"/>
          <p:nvPr/>
        </p:nvSpPr>
        <p:spPr>
          <a:xfrm>
            <a:off x="20269200" y="31546800"/>
            <a:ext cx="2166427" cy="646331"/>
          </a:xfrm>
          <a:prstGeom prst="rect">
            <a:avLst/>
          </a:prstGeom>
          <a:noFill/>
        </p:spPr>
        <p:txBody>
          <a:bodyPr wrap="none" rtlCol="0">
            <a:spAutoFit/>
          </a:bodyPr>
          <a:lstStyle/>
          <a:p>
            <a:r>
              <a:rPr lang="en-US" sz="3600" dirty="0" smtClean="0"/>
              <a:t>Cross-over</a:t>
            </a:r>
            <a:endParaRPr lang="en-US" sz="3600" dirty="0"/>
          </a:p>
        </p:txBody>
      </p:sp>
      <p:sp>
        <p:nvSpPr>
          <p:cNvPr id="77" name="TextBox 76"/>
          <p:cNvSpPr txBox="1"/>
          <p:nvPr/>
        </p:nvSpPr>
        <p:spPr>
          <a:xfrm>
            <a:off x="29870400" y="17145000"/>
            <a:ext cx="1261884" cy="830997"/>
          </a:xfrm>
          <a:prstGeom prst="rect">
            <a:avLst/>
          </a:prstGeom>
          <a:noFill/>
        </p:spPr>
        <p:txBody>
          <a:bodyPr wrap="none" rtlCol="0">
            <a:spAutoFit/>
          </a:bodyPr>
          <a:lstStyle/>
          <a:p>
            <a:r>
              <a:rPr lang="en-US" sz="2400" dirty="0" smtClean="0"/>
              <a:t>Before</a:t>
            </a:r>
          </a:p>
          <a:p>
            <a:r>
              <a:rPr lang="en-US" sz="2400" dirty="0" smtClean="0"/>
              <a:t>Learning</a:t>
            </a:r>
            <a:endParaRPr lang="en-US" sz="2400" dirty="0"/>
          </a:p>
        </p:txBody>
      </p:sp>
      <p:sp>
        <p:nvSpPr>
          <p:cNvPr id="103" name="TextBox 102"/>
          <p:cNvSpPr txBox="1"/>
          <p:nvPr/>
        </p:nvSpPr>
        <p:spPr>
          <a:xfrm>
            <a:off x="40919400" y="18059400"/>
            <a:ext cx="1261884" cy="830997"/>
          </a:xfrm>
          <a:prstGeom prst="rect">
            <a:avLst/>
          </a:prstGeom>
          <a:noFill/>
        </p:spPr>
        <p:txBody>
          <a:bodyPr wrap="none" rtlCol="0">
            <a:spAutoFit/>
          </a:bodyPr>
          <a:lstStyle/>
          <a:p>
            <a:r>
              <a:rPr lang="en-US" sz="2400" dirty="0" smtClean="0"/>
              <a:t>After</a:t>
            </a:r>
          </a:p>
          <a:p>
            <a:r>
              <a:rPr lang="en-US" sz="2400" dirty="0" smtClean="0"/>
              <a:t>Learning</a:t>
            </a:r>
            <a:endParaRPr lang="en-US" sz="2400" dirty="0"/>
          </a:p>
        </p:txBody>
      </p:sp>
      <p:cxnSp>
        <p:nvCxnSpPr>
          <p:cNvPr id="104" name="Straight Connector 103"/>
          <p:cNvCxnSpPr/>
          <p:nvPr/>
        </p:nvCxnSpPr>
        <p:spPr>
          <a:xfrm>
            <a:off x="34594800" y="29870400"/>
            <a:ext cx="4038600" cy="0"/>
          </a:xfrm>
          <a:prstGeom prst="line">
            <a:avLst/>
          </a:prstGeom>
          <a:ln w="152400">
            <a:solidFill>
              <a:srgbClr val="E21E1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3191</TotalTime>
  <Words>1398</Words>
  <Application>Microsoft Macintosh PowerPoint</Application>
  <PresentationFormat>Custom</PresentationFormat>
  <Paragraphs>182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 Chen</dc:creator>
  <cp:lastModifiedBy>Microsoft Office User</cp:lastModifiedBy>
  <cp:revision>300</cp:revision>
  <dcterms:created xsi:type="dcterms:W3CDTF">2012-05-16T16:04:05Z</dcterms:created>
  <dcterms:modified xsi:type="dcterms:W3CDTF">2017-11-02T19:42:42Z</dcterms:modified>
</cp:coreProperties>
</file>