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5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9750-FCEC-5F4C-8628-DA04ECF355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5B41-8024-EF42-8D32-AC8DE439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mp.pharm.mssm.edu/Enrichr/enrich?dataset=16v5" TargetMode="External"/><Relationship Id="rId4" Type="http://schemas.openxmlformats.org/officeDocument/2006/relationships/hyperlink" Target="http://amp.pharm.mssm.edu/Enrichr/enrich?dataset=16v6" TargetMode="External"/><Relationship Id="rId5" Type="http://schemas.openxmlformats.org/officeDocument/2006/relationships/hyperlink" Target="http://amp.pharm.mssm.edu/Enrichr/enrich?dataset=16v7" TargetMode="External"/><Relationship Id="rId6" Type="http://schemas.openxmlformats.org/officeDocument/2006/relationships/hyperlink" Target="http://amp.pharm.mssm.edu/Enrichr/enrich?dataset=16v8" TargetMode="External"/><Relationship Id="rId7" Type="http://schemas.openxmlformats.org/officeDocument/2006/relationships/hyperlink" Target="http://amp.pharm.mssm.edu/Enrichr/enrich?dataset=16v9" TargetMode="External"/><Relationship Id="rId8" Type="http://schemas.openxmlformats.org/officeDocument/2006/relationships/hyperlink" Target="http://amp.pharm.mssm.edu/Enrichr/enrich?dataset=16vi" TargetMode="External"/><Relationship Id="rId9" Type="http://schemas.openxmlformats.org/officeDocument/2006/relationships/hyperlink" Target="http://amp.pharm.mssm.edu/Enrichr/enrich?dataset=16vj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.pharm.mssm.edu/Enrichr/enrich?dataset=16v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.pharm.mssm.edu/L1000CDS2/%23/result/55bb9c12d13fc2ef0019e4e0" TargetMode="External"/><Relationship Id="rId3" Type="http://schemas.openxmlformats.org/officeDocument/2006/relationships/hyperlink" Target="http://amp.pharm.mssm.edu/L1000CDS2/%23/result/55bb9ef7d13fc2ef0019e4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Chikungunya</a:t>
            </a:r>
            <a:r>
              <a:rPr lang="en-US" dirty="0" smtClean="0"/>
              <a:t> proteome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All 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</a:t>
            </a:r>
            <a:r>
              <a:rPr lang="en-US" sz="24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keletal </a:t>
            </a:r>
            <a:r>
              <a:rPr lang="en-US" sz="24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</a:t>
            </a:r>
            <a:r>
              <a:rPr lang="en-US" sz="24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uscle cell samples were used for the analysis.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Different log2(Heavy/Light) cutoffs and number of consensus samples are used to generated up/down regulated protein signatures, specifically,</a:t>
            </a:r>
          </a:p>
          <a:p>
            <a:pPr lvl="1"/>
            <a:r>
              <a:rPr lang="en-US" sz="2000" dirty="0" smtClean="0"/>
              <a:t>Lysate1: proteins that have a log2 fold change &gt; 0.1 in at least </a:t>
            </a:r>
            <a:r>
              <a:rPr lang="en-US" sz="2000" dirty="0"/>
              <a:t>3</a:t>
            </a:r>
            <a:r>
              <a:rPr lang="en-US" sz="2000" dirty="0" smtClean="0"/>
              <a:t> out of 6 cell lysate samples, leading to 63 down, 115 up proteins with gene symbols. </a:t>
            </a:r>
          </a:p>
          <a:p>
            <a:pPr lvl="1"/>
            <a:r>
              <a:rPr lang="en-US" sz="2000" dirty="0" smtClean="0"/>
              <a:t>Lysate2: </a:t>
            </a:r>
            <a:r>
              <a:rPr lang="en-US" sz="2000" dirty="0" smtClean="0"/>
              <a:t>proteins that have a log2 fold change &gt; 0.2 in at least 2 out of 6 cell lysate samples, leading to 72 down, 150 up proteins with gene symbols.</a:t>
            </a:r>
          </a:p>
          <a:p>
            <a:pPr lvl="1"/>
            <a:r>
              <a:rPr lang="en-US" sz="2000" dirty="0" err="1" smtClean="0"/>
              <a:t>Supnt</a:t>
            </a:r>
            <a:r>
              <a:rPr lang="en-US" sz="2000" dirty="0" smtClean="0"/>
              <a:t>: proteins that have a log2 fold change &gt; 1 in at least 1 out of 6 cell supernatant samples, </a:t>
            </a:r>
            <a:r>
              <a:rPr lang="en-US" sz="2000" dirty="0" smtClean="0"/>
              <a:t>leading to 12 down, 13 up proteins with gene symbols.</a:t>
            </a:r>
          </a:p>
          <a:p>
            <a:pPr lvl="1"/>
            <a:r>
              <a:rPr lang="en-US" sz="2000" dirty="0" smtClean="0"/>
              <a:t>Combined: </a:t>
            </a:r>
            <a:r>
              <a:rPr lang="en-US" sz="2000" dirty="0" smtClean="0"/>
              <a:t>proteins that have a log2 fold change &gt; 1 in at least 1 out of 12 cell samples, leading to 46 down, 63 up proteins with gene symbols.</a:t>
            </a:r>
          </a:p>
          <a:p>
            <a:r>
              <a:rPr lang="en-US" sz="2400" dirty="0" smtClean="0"/>
              <a:t>Enrichment analysis for gene lists were performed using </a:t>
            </a:r>
            <a:r>
              <a:rPr lang="en-US" sz="2400" dirty="0" err="1" smtClean="0"/>
              <a:t>Enrichr</a:t>
            </a:r>
            <a:endParaRPr lang="en-US" sz="2400" dirty="0" smtClean="0"/>
          </a:p>
          <a:p>
            <a:r>
              <a:rPr lang="en-US" sz="2400" dirty="0" smtClean="0"/>
              <a:t>Drugs with potential to reverse the virus infection signatures were identified using L1000CDS2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5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of samples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9" r="-5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898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68685"/>
              </p:ext>
            </p:extLst>
          </p:nvPr>
        </p:nvGraphicFramePr>
        <p:xfrm>
          <a:off x="457200" y="1259211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61"/>
                <a:gridCol w="705533"/>
                <a:gridCol w="631150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Gene list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Size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Link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  <a:hlinkClick r:id="rId2"/>
                        </a:rPr>
                        <a:t>lysate_genes_dn1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cell communication, mRNA Processing, Regulation of mRNA stability by proteins that bind AU-rich elements, mRNA Splicing, Influenza Life Cycle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GABARAPL2, GABARAPL1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MAP3K3, MAP3K14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  <a:hlinkClick r:id="rId3"/>
                        </a:rPr>
                        <a:t>lysate_genes_dn2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cell communication, mRNA Processing, Regulation of mRNA stability by proteins that bind AU-rich elements, 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DNA Damage/Telomere Stress Induced Senescence, mRNA Splicing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GABARAPL1, MAP1LC3A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CDK5</a:t>
                      </a:r>
                    </a:p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  <a:hlinkClick r:id="rId4"/>
                        </a:rPr>
                        <a:t>lysate_genes_up1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Ribosome, SRP-dependent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cotranslational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protein targeting to membrane, </a:t>
                      </a:r>
                      <a:r>
                        <a:rPr lang="en-US" sz="1000" b="1" i="0" u="none" strike="noStrike" dirty="0" smtClean="0">
                          <a:effectLst/>
                          <a:latin typeface="Arial"/>
                        </a:rPr>
                        <a:t>Viral mRNA Translation</a:t>
                      </a:r>
                    </a:p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Arial"/>
                        </a:rPr>
                        <a:t>SLC2A4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, GABARAPL1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MAP3K3, MAP3K14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(GO:0070062),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  <a:hlinkClick r:id="rId5"/>
                        </a:rPr>
                        <a:t>lysate_genes_up2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Ribosome, Extracellular matrix organization,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SRP-dependent </a:t>
                      </a:r>
                      <a:r>
                        <a:rPr lang="en-US" sz="1000" b="0" i="0" u="none" strike="noStrike" baseline="0" dirty="0" err="1" smtClean="0">
                          <a:effectLst/>
                          <a:latin typeface="Arial"/>
                        </a:rPr>
                        <a:t>cotranslational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protein targeting to membrane,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SRP-dependent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cotranslational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protein targeting to membrane</a:t>
                      </a:r>
                    </a:p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Arial"/>
                        </a:rPr>
                        <a:t>SLC2A4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, GABARAPL1, GABARAPL2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MAP3K14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/>
                          <a:hlinkClick r:id="rId6"/>
                        </a:rPr>
                        <a:t>supnt_genes_dn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/>
                          <a:hlinkClick r:id="rId7"/>
                        </a:rPr>
                        <a:t>supnt_genes_up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/>
                          <a:hlinkClick r:id="rId8"/>
                        </a:rPr>
                        <a:t>combined_genes_dn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cell communication, Complement and Coagulation Cascades, Extracellular matrix organization, 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GABARAPL1, ALB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/>
                          <a:hlinkClick r:id="rId9"/>
                        </a:rPr>
                        <a:t>combined_genes_up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ecm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receptor interaction, </a:t>
                      </a:r>
                      <a:r>
                        <a:rPr lang="en-US" sz="1000" b="1" i="0" u="none" strike="noStrike" dirty="0" smtClean="0">
                          <a:effectLst/>
                          <a:latin typeface="Arial"/>
                        </a:rPr>
                        <a:t>Inflammatory Response Pathway</a:t>
                      </a:r>
                    </a:p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Arial"/>
                        </a:rPr>
                        <a:t>SLC2A4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, MAP1LC3B</a:t>
                      </a: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extracellular vesicular </a:t>
                      </a:r>
                      <a:r>
                        <a:rPr lang="en-US" sz="1000" b="0" i="0" u="none" strike="noStrike" dirty="0" err="1" smtClean="0">
                          <a:effectLst/>
                          <a:latin typeface="Arial"/>
                        </a:rPr>
                        <a:t>exosome</a:t>
                      </a:r>
                      <a:r>
                        <a:rPr lang="en-US" sz="1000" b="0" i="0" u="none" strike="noStrike" dirty="0" smtClean="0">
                          <a:effectLst/>
                          <a:latin typeface="Arial"/>
                        </a:rPr>
                        <a:t> (GO:0070062)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2114" y="6455280"/>
            <a:ext cx="477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Hyperlinks are available to the full </a:t>
            </a:r>
            <a:r>
              <a:rPr lang="en-US" dirty="0" err="1" smtClean="0"/>
              <a:t>Enrichr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L1000CDS2 links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22627"/>
              </p:ext>
            </p:extLst>
          </p:nvPr>
        </p:nvGraphicFramePr>
        <p:xfrm>
          <a:off x="457200" y="1306243"/>
          <a:ext cx="8229600" cy="494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38"/>
                <a:gridCol w="6981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reversing drugs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Lysate2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Homoharringtonine</a:t>
                      </a:r>
                      <a:r>
                        <a:rPr lang="en-US" dirty="0" smtClean="0"/>
                        <a:t>: protein translation inhibitor, treat CML</a:t>
                      </a:r>
                    </a:p>
                    <a:p>
                      <a:r>
                        <a:rPr lang="en-US" dirty="0" smtClean="0"/>
                        <a:t>BRD-K80348542: </a:t>
                      </a:r>
                      <a:r>
                        <a:rPr lang="en-US" dirty="0" err="1" smtClean="0"/>
                        <a:t>Cephaeline</a:t>
                      </a:r>
                      <a:r>
                        <a:rPr lang="en-US" dirty="0" smtClean="0"/>
                        <a:t>, alkaloid that is found in plants</a:t>
                      </a:r>
                    </a:p>
                    <a:p>
                      <a:r>
                        <a:rPr lang="en-US" dirty="0" smtClean="0"/>
                        <a:t>Emetine </a:t>
                      </a:r>
                      <a:r>
                        <a:rPr lang="en-US" dirty="0" err="1" smtClean="0"/>
                        <a:t>Dihydrochloride</a:t>
                      </a:r>
                      <a:r>
                        <a:rPr lang="en-US" dirty="0" smtClean="0"/>
                        <a:t> Hydrate (74): Apoptosis inducer</a:t>
                      </a:r>
                    </a:p>
                    <a:p>
                      <a:r>
                        <a:rPr lang="en-US" dirty="0" smtClean="0"/>
                        <a:t>BRD-K94325918: Kinetin </a:t>
                      </a:r>
                      <a:r>
                        <a:rPr lang="en-US" dirty="0" err="1" smtClean="0"/>
                        <a:t>riboside</a:t>
                      </a:r>
                      <a:r>
                        <a:rPr lang="en-US" dirty="0" smtClean="0"/>
                        <a:t>, anti-proliferative agent which induces apoptosis</a:t>
                      </a:r>
                    </a:p>
                    <a:p>
                      <a:r>
                        <a:rPr lang="en-US" dirty="0" smtClean="0"/>
                        <a:t>BRD-K60230970: MG-132,</a:t>
                      </a:r>
                      <a:r>
                        <a:rPr lang="en-US" baseline="0" dirty="0" smtClean="0"/>
                        <a:t> proteasome inhibitor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CYCLOHEXIMIDE: inhibitor of protein biosynthesis in eukaryotic organisms</a:t>
                      </a:r>
                    </a:p>
                    <a:p>
                      <a:r>
                        <a:rPr lang="en-US" dirty="0" smtClean="0"/>
                        <a:t>TGX-115: PI3-kinase inhibitor</a:t>
                      </a:r>
                    </a:p>
                    <a:p>
                      <a:r>
                        <a:rPr lang="en-US" dirty="0" err="1" smtClean="0"/>
                        <a:t>Importazole</a:t>
                      </a:r>
                      <a:r>
                        <a:rPr lang="en-US" dirty="0" smtClean="0"/>
                        <a:t>: inhibitor of the transport receptor </a:t>
                      </a:r>
                      <a:r>
                        <a:rPr lang="en-US" dirty="0" err="1" smtClean="0"/>
                        <a:t>importin</a:t>
                      </a:r>
                      <a:r>
                        <a:rPr lang="en-US" dirty="0" smtClean="0"/>
                        <a:t>-β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Importazole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JAK3 Inhibitor VI</a:t>
                      </a:r>
                    </a:p>
                    <a:p>
                      <a:r>
                        <a:rPr lang="en-US" dirty="0" smtClean="0"/>
                        <a:t>BRD-K76674262: </a:t>
                      </a:r>
                      <a:r>
                        <a:rPr lang="en-US" dirty="0" err="1" smtClean="0"/>
                        <a:t>Homoharringtonine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Tyrphostin</a:t>
                      </a:r>
                      <a:r>
                        <a:rPr lang="en-US" dirty="0" smtClean="0"/>
                        <a:t> AG 957: inhibitor of human p210 protein tyrosine kinase</a:t>
                      </a:r>
                    </a:p>
                    <a:p>
                      <a:r>
                        <a:rPr lang="en-US" dirty="0" smtClean="0"/>
                        <a:t>Emetine </a:t>
                      </a:r>
                      <a:r>
                        <a:rPr lang="en-US" dirty="0" err="1" smtClean="0"/>
                        <a:t>Dihydrochloride</a:t>
                      </a:r>
                      <a:r>
                        <a:rPr lang="en-US" dirty="0" smtClean="0"/>
                        <a:t> Hydrate (74)</a:t>
                      </a:r>
                    </a:p>
                    <a:p>
                      <a:r>
                        <a:rPr lang="en-US" dirty="0" smtClean="0"/>
                        <a:t>BRD-K94325918: Kinetin </a:t>
                      </a:r>
                      <a:r>
                        <a:rPr lang="en-US" dirty="0" err="1" smtClean="0"/>
                        <a:t>Riboside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2114" y="6455280"/>
            <a:ext cx="516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Hyperlinks are available to the </a:t>
            </a:r>
            <a:r>
              <a:rPr lang="en-US" smtClean="0"/>
              <a:t>full L1000CDS2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548</Words>
  <Application>Microsoft Macintosh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Chikungunya proteome data analysis</vt:lpstr>
      <vt:lpstr>Methods</vt:lpstr>
      <vt:lpstr>Hierarchical clustering of samples</vt:lpstr>
      <vt:lpstr>Enrichment analysis</vt:lpstr>
      <vt:lpstr>L1000CDS2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Zichen Wang</dc:creator>
  <cp:lastModifiedBy>Zichen Wang</cp:lastModifiedBy>
  <cp:revision>44</cp:revision>
  <dcterms:created xsi:type="dcterms:W3CDTF">2015-07-30T15:02:38Z</dcterms:created>
  <dcterms:modified xsi:type="dcterms:W3CDTF">2015-07-31T17:49:43Z</dcterms:modified>
</cp:coreProperties>
</file>