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b356dcc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b356dcc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35609c3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35609c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b35609c3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b35609c3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356dcc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356dcc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b356dcc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b356dcc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Incidents and postmortems.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SRE Team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543575" y="418100"/>
            <a:ext cx="7505700" cy="69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500"/>
              <a:t>SRE Orderbook - Incident Report: Latency Error on (insert date)</a:t>
            </a:r>
            <a:endParaRPr sz="1500"/>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
        <p:nvSpPr>
          <p:cNvPr id="135" name="Google Shape;135;p14"/>
          <p:cNvSpPr txBox="1"/>
          <p:nvPr>
            <p:ph idx="1" type="body"/>
          </p:nvPr>
        </p:nvSpPr>
        <p:spPr>
          <a:xfrm>
            <a:off x="819150" y="1008000"/>
            <a:ext cx="7505700" cy="35808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GB" sz="1100">
                <a:latin typeface="Arial"/>
                <a:ea typeface="Arial"/>
                <a:cs typeface="Arial"/>
                <a:sym typeface="Arial"/>
              </a:rPr>
              <a:t>Summary: On (insert date), our system experienced a significant increase in latency, resulting in slower response times for our customers. This incident lasted for approximately (insert hours), from (time) to (time) GMT. The issue was identified and resolved by our SRE team.</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9:30 AM GMT: Our team identified that one of the servers in our backend infrastructure was experiencing high CPU utilization, leading to slower response times.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10:00 AM GMT: We attempted to scale up the capacity of the affected server and optimize our database queries to alleviate the high CPU usage. However, these measures were not sufficient in resolving the issue.</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11:00 AM GMT: Our team discovered that the high CPU usage was caused by a long-running process that was not optimized for performance. We stopped the process and restarted the server, which immediately resolved the latency issues.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12:00 PM GMT: Our system returned to normal operating conditions, and all customers regained full functionality.</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p:cNvPicPr preferRelativeResize="0"/>
          <p:nvPr/>
        </p:nvPicPr>
        <p:blipFill>
          <a:blip r:embed="rId3">
            <a:alphaModFix/>
          </a:blip>
          <a:stretch>
            <a:fillRect/>
          </a:stretch>
        </p:blipFill>
        <p:spPr>
          <a:xfrm>
            <a:off x="840350" y="511250"/>
            <a:ext cx="7192625" cy="3880900"/>
          </a:xfrm>
          <a:prstGeom prst="rect">
            <a:avLst/>
          </a:prstGeom>
          <a:noFill/>
          <a:ln>
            <a:noFill/>
          </a:ln>
        </p:spPr>
      </p:pic>
      <p:sp>
        <p:nvSpPr>
          <p:cNvPr id="141" name="Google Shape;141;p15"/>
          <p:cNvSpPr txBox="1"/>
          <p:nvPr>
            <p:ph idx="1" type="body"/>
          </p:nvPr>
        </p:nvSpPr>
        <p:spPr>
          <a:xfrm>
            <a:off x="452225" y="313625"/>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a:t>
            </a:r>
            <a:r>
              <a:rPr lang="en-GB">
                <a:solidFill>
                  <a:schemeClr val="lt1"/>
                </a:solidFill>
                <a:latin typeface="Arial"/>
                <a:ea typeface="Arial"/>
                <a:cs typeface="Arial"/>
                <a:sym typeface="Arial"/>
              </a:rPr>
              <a:t>Incident model</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67400" y="328125"/>
            <a:ext cx="7505700" cy="54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Control, Co-ordinate &amp; Communicate.</a:t>
            </a:r>
            <a:endParaRPr/>
          </a:p>
        </p:txBody>
      </p:sp>
      <p:pic>
        <p:nvPicPr>
          <p:cNvPr id="147" name="Google Shape;147;p16"/>
          <p:cNvPicPr preferRelativeResize="0"/>
          <p:nvPr/>
        </p:nvPicPr>
        <p:blipFill>
          <a:blip r:embed="rId3">
            <a:alphaModFix/>
          </a:blip>
          <a:stretch>
            <a:fillRect/>
          </a:stretch>
        </p:blipFill>
        <p:spPr>
          <a:xfrm>
            <a:off x="680225" y="873525"/>
            <a:ext cx="7537750" cy="345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31650"/>
            <a:ext cx="7505700" cy="4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Post-mortem</a:t>
            </a:r>
            <a:r>
              <a:rPr lang="en-GB" sz="1700">
                <a:solidFill>
                  <a:srgbClr val="000000"/>
                </a:solidFill>
              </a:rPr>
              <a:t> </a:t>
            </a:r>
            <a:endParaRPr sz="1700">
              <a:solidFill>
                <a:srgbClr val="000000"/>
              </a:solidFill>
            </a:endParaRPr>
          </a:p>
        </p:txBody>
      </p:sp>
      <p:sp>
        <p:nvSpPr>
          <p:cNvPr id="153" name="Google Shape;153;p17"/>
          <p:cNvSpPr txBox="1"/>
          <p:nvPr>
            <p:ph idx="1" type="body"/>
          </p:nvPr>
        </p:nvSpPr>
        <p:spPr>
          <a:xfrm>
            <a:off x="819150" y="904450"/>
            <a:ext cx="7505700" cy="3560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440"/>
              <a:buNone/>
            </a:pPr>
            <a:r>
              <a:rPr b="1" lang="en-GB" sz="1020">
                <a:latin typeface="Arial"/>
                <a:ea typeface="Arial"/>
                <a:cs typeface="Arial"/>
                <a:sym typeface="Arial"/>
              </a:rPr>
              <a:t>Root Cause: </a:t>
            </a:r>
            <a:r>
              <a:rPr lang="en-GB" sz="1020">
                <a:latin typeface="Arial"/>
                <a:ea typeface="Arial"/>
                <a:cs typeface="Arial"/>
                <a:sym typeface="Arial"/>
              </a:rPr>
              <a:t>The root cause of the latency error was caused by a long-running process that was not optimised for performance. This process was causing high CPU utilisation on one of our backend servers, resulting in slower response times.</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Mitigation and Resolution:</a:t>
            </a:r>
            <a:r>
              <a:rPr lang="en-GB" sz="1020">
                <a:latin typeface="Arial"/>
                <a:ea typeface="Arial"/>
                <a:cs typeface="Arial"/>
                <a:sym typeface="Arial"/>
              </a:rPr>
              <a:t> To mitigate the issue, our team scaled up the capacity of the affected server and optimised our database queries. However, these measures were not enough to resolve the problem. The issue was eventually resolved by stopping the long-running process and restarting the server.</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Preventative Measures:</a:t>
            </a:r>
            <a:r>
              <a:rPr lang="en-GB" sz="1020">
                <a:latin typeface="Arial"/>
                <a:ea typeface="Arial"/>
                <a:cs typeface="Arial"/>
                <a:sym typeface="Arial"/>
              </a:rPr>
              <a:t> To prevent similar issues from occurring in the future, we will implement the following preventative measures:</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Regular code reviews:</a:t>
            </a:r>
            <a:r>
              <a:rPr lang="en-GB" sz="1020">
                <a:latin typeface="Arial"/>
                <a:ea typeface="Arial"/>
                <a:cs typeface="Arial"/>
                <a:sym typeface="Arial"/>
              </a:rPr>
              <a:t> We will implement regular code reviews to ensure that all processes are optimised for performance.</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Improved monitoring:</a:t>
            </a:r>
            <a:r>
              <a:rPr lang="en-GB" sz="1020">
                <a:latin typeface="Arial"/>
                <a:ea typeface="Arial"/>
                <a:cs typeface="Arial"/>
                <a:sym typeface="Arial"/>
              </a:rPr>
              <a:t> We will enhance our system monitoring tools to better detect issues with high CPU utilisation and respond to them more quickly.</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Disaster recovery testing: </a:t>
            </a:r>
            <a:r>
              <a:rPr lang="en-GB" sz="1020">
                <a:latin typeface="Arial"/>
                <a:ea typeface="Arial"/>
                <a:cs typeface="Arial"/>
                <a:sym typeface="Arial"/>
              </a:rPr>
              <a:t>We will regularly test our disaster recovery procedures to ensure that we can quickly and effectively respond to any incidents that may arise.</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b="1" lang="en-GB" sz="1020">
                <a:latin typeface="Arial"/>
                <a:ea typeface="Arial"/>
                <a:cs typeface="Arial"/>
                <a:sym typeface="Arial"/>
              </a:rPr>
              <a:t>Conclusion:</a:t>
            </a:r>
            <a:r>
              <a:rPr lang="en-GB" sz="1020">
                <a:latin typeface="Arial"/>
                <a:ea typeface="Arial"/>
                <a:cs typeface="Arial"/>
                <a:sym typeface="Arial"/>
              </a:rPr>
              <a:t> We apologise for the inconvenience. </a:t>
            </a:r>
            <a:endParaRPr sz="1020">
              <a:latin typeface="Arial"/>
              <a:ea typeface="Arial"/>
              <a:cs typeface="Arial"/>
              <a:sym typeface="Arial"/>
            </a:endParaRPr>
          </a:p>
          <a:p>
            <a:pPr indent="0" lvl="0" marL="0" rtl="0" algn="l">
              <a:lnSpc>
                <a:spcPct val="95000"/>
              </a:lnSpc>
              <a:spcBef>
                <a:spcPts val="1200"/>
              </a:spcBef>
              <a:spcAft>
                <a:spcPts val="0"/>
              </a:spcAft>
              <a:buSzPts val="440"/>
              <a:buNone/>
            </a:pPr>
            <a:r>
              <a:rPr lang="en-GB" sz="1020">
                <a:latin typeface="Arial"/>
                <a:ea typeface="Arial"/>
                <a:cs typeface="Arial"/>
                <a:sym typeface="Arial"/>
              </a:rPr>
              <a:t>We take the reliability and performance of our services seriously and will continue to take measures to ensure that incidents like this do not occur in the future.</a:t>
            </a:r>
            <a:endParaRPr sz="1020">
              <a:latin typeface="Arial"/>
              <a:ea typeface="Arial"/>
              <a:cs typeface="Arial"/>
              <a:sym typeface="Arial"/>
            </a:endParaRPr>
          </a:p>
          <a:p>
            <a:pPr indent="0" lvl="0" marL="0" rtl="0" algn="l">
              <a:lnSpc>
                <a:spcPct val="95000"/>
              </a:lnSpc>
              <a:spcBef>
                <a:spcPts val="1200"/>
              </a:spcBef>
              <a:spcAft>
                <a:spcPts val="1200"/>
              </a:spcAft>
              <a:buSzPts val="440"/>
              <a:buNone/>
            </a:pPr>
            <a:r>
              <a:t/>
            </a:r>
            <a:endParaRPr sz="5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Reduction of Toil</a:t>
            </a:r>
            <a:endParaRPr/>
          </a:p>
        </p:txBody>
      </p:sp>
      <p:sp>
        <p:nvSpPr>
          <p:cNvPr id="159" name="Google Shape;159;p18"/>
          <p:cNvSpPr txBox="1"/>
          <p:nvPr>
            <p:ph idx="1" type="body"/>
          </p:nvPr>
        </p:nvSpPr>
        <p:spPr>
          <a:xfrm>
            <a:off x="819150" y="1597475"/>
            <a:ext cx="7505700" cy="261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latin typeface="Arial"/>
                <a:ea typeface="Arial"/>
                <a:cs typeface="Arial"/>
                <a:sym typeface="Arial"/>
              </a:rPr>
              <a:t>To reduce toil in the future, the SRE team will automate the process of detecting and resolving high CPU utilisation issues. For example, we would implement an automated system that detects when CPU utilisation is above a certain threshold using Grafana and automatically scale up the capacity of affected servers or reallocate workloads to other servers to reduce CPU usage.</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GB">
                <a:latin typeface="Arial"/>
                <a:ea typeface="Arial"/>
                <a:cs typeface="Arial"/>
                <a:sym typeface="Arial"/>
              </a:rPr>
              <a:t>Additionally, we could look into optimising our code and processes to prevent high CPU utilisation in the first place, reducing the need for manual interventions. Regular code reviews and performance testing could help identify and address performance issues before they cause problems issues.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