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7375E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7375E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7375E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7375E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2800" y="885824"/>
            <a:ext cx="10668000" cy="57150"/>
          </a:xfrm>
          <a:custGeom>
            <a:avLst/>
            <a:gdLst/>
            <a:ahLst/>
            <a:cxnLst/>
            <a:rect l="l" t="t" r="r" b="b"/>
            <a:pathLst>
              <a:path w="10668000" h="57150">
                <a:moveTo>
                  <a:pt x="10668000" y="45720"/>
                </a:moveTo>
                <a:lnTo>
                  <a:pt x="0" y="45720"/>
                </a:lnTo>
                <a:lnTo>
                  <a:pt x="0" y="57150"/>
                </a:lnTo>
                <a:lnTo>
                  <a:pt x="10668000" y="57150"/>
                </a:lnTo>
                <a:lnTo>
                  <a:pt x="10668000" y="45720"/>
                </a:lnTo>
                <a:close/>
              </a:path>
              <a:path w="10668000" h="57150">
                <a:moveTo>
                  <a:pt x="10668000" y="0"/>
                </a:moveTo>
                <a:lnTo>
                  <a:pt x="0" y="0"/>
                </a:lnTo>
                <a:lnTo>
                  <a:pt x="0" y="34290"/>
                </a:lnTo>
                <a:lnTo>
                  <a:pt x="10668000" y="34290"/>
                </a:lnTo>
                <a:lnTo>
                  <a:pt x="1066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991362"/>
            <a:ext cx="12191999" cy="86663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1641" y="280161"/>
            <a:ext cx="10408716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7375E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1641" y="1293622"/>
            <a:ext cx="10511155" cy="4719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0673" y="1046734"/>
            <a:ext cx="7757795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95"/>
              </a:spcBef>
            </a:pPr>
            <a:r>
              <a:rPr dirty="0" spc="-10">
                <a:latin typeface="Times New Roman"/>
                <a:cs typeface="Times New Roman"/>
              </a:rPr>
              <a:t>PSCS_81</a:t>
            </a:r>
          </a:p>
          <a:p>
            <a:pPr algn="ctr">
              <a:lnSpc>
                <a:spcPct val="100000"/>
              </a:lnSpc>
            </a:pPr>
            <a:r>
              <a:rPr dirty="0">
                <a:latin typeface="Times New Roman"/>
                <a:cs typeface="Times New Roman"/>
              </a:rPr>
              <a:t>Fake</a:t>
            </a:r>
            <a:r>
              <a:rPr dirty="0" spc="-5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Social</a:t>
            </a:r>
            <a:r>
              <a:rPr dirty="0" spc="-8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Media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Profile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Detection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 spc="-10">
                <a:latin typeface="Times New Roman"/>
                <a:cs typeface="Times New Roman"/>
              </a:rPr>
              <a:t>Reporting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26160" y="2133981"/>
            <a:ext cx="30079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17375E"/>
                </a:solidFill>
                <a:latin typeface="Times New Roman"/>
                <a:cs typeface="Times New Roman"/>
              </a:rPr>
              <a:t>Batch</a:t>
            </a:r>
            <a:r>
              <a:rPr dirty="0" sz="2000" spc="-20" b="1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7375E"/>
                </a:solidFill>
                <a:latin typeface="Times New Roman"/>
                <a:cs typeface="Times New Roman"/>
              </a:rPr>
              <a:t>Number:</a:t>
            </a:r>
            <a:r>
              <a:rPr dirty="0" sz="2000" spc="-25" b="1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7375E"/>
                </a:solidFill>
                <a:latin typeface="Times New Roman"/>
                <a:cs typeface="Times New Roman"/>
              </a:rPr>
              <a:t>2021</a:t>
            </a:r>
            <a:r>
              <a:rPr dirty="0" sz="2000" spc="-30" b="1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7375E"/>
                </a:solidFill>
                <a:latin typeface="Times New Roman"/>
                <a:cs typeface="Times New Roman"/>
              </a:rPr>
              <a:t>-</a:t>
            </a:r>
            <a:r>
              <a:rPr dirty="0" sz="2000" spc="-10" b="1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dirty="0" sz="2000" spc="-20" b="1">
                <a:solidFill>
                  <a:srgbClr val="17375E"/>
                </a:solidFill>
                <a:latin typeface="Times New Roman"/>
                <a:cs typeface="Times New Roman"/>
              </a:rPr>
              <a:t>2025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26160" y="2507361"/>
            <a:ext cx="10975975" cy="334264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algn="ctr" marL="7223759" marR="967105">
              <a:lnSpc>
                <a:spcPts val="2160"/>
              </a:lnSpc>
              <a:spcBef>
                <a:spcPts val="375"/>
              </a:spcBef>
            </a:pPr>
            <a:r>
              <a:rPr dirty="0" sz="2000" b="1">
                <a:solidFill>
                  <a:srgbClr val="17365D"/>
                </a:solidFill>
                <a:latin typeface="Times New Roman"/>
                <a:cs typeface="Times New Roman"/>
              </a:rPr>
              <a:t>Under</a:t>
            </a:r>
            <a:r>
              <a:rPr dirty="0" sz="2000" spc="-60" b="1">
                <a:solidFill>
                  <a:srgbClr val="17365D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7365D"/>
                </a:solidFill>
                <a:latin typeface="Times New Roman"/>
                <a:cs typeface="Times New Roman"/>
              </a:rPr>
              <a:t>the</a:t>
            </a:r>
            <a:r>
              <a:rPr dirty="0" sz="2000" spc="-40" b="1">
                <a:solidFill>
                  <a:srgbClr val="17365D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7365D"/>
                </a:solidFill>
                <a:latin typeface="Times New Roman"/>
                <a:cs typeface="Times New Roman"/>
              </a:rPr>
              <a:t>Supervision</a:t>
            </a:r>
            <a:r>
              <a:rPr dirty="0" sz="2000" spc="-40" b="1">
                <a:solidFill>
                  <a:srgbClr val="17365D"/>
                </a:solidFill>
                <a:latin typeface="Times New Roman"/>
                <a:cs typeface="Times New Roman"/>
              </a:rPr>
              <a:t> </a:t>
            </a:r>
            <a:r>
              <a:rPr dirty="0" sz="2000" spc="-25" b="1">
                <a:solidFill>
                  <a:srgbClr val="17365D"/>
                </a:solidFill>
                <a:latin typeface="Times New Roman"/>
                <a:cs typeface="Times New Roman"/>
              </a:rPr>
              <a:t>of, </a:t>
            </a:r>
            <a:r>
              <a:rPr dirty="0" sz="2000" spc="-45" b="1">
                <a:solidFill>
                  <a:srgbClr val="17365D"/>
                </a:solidFill>
                <a:latin typeface="Times New Roman"/>
                <a:cs typeface="Times New Roman"/>
              </a:rPr>
              <a:t>Dr.</a:t>
            </a:r>
            <a:r>
              <a:rPr dirty="0" sz="2000" spc="-35" b="1">
                <a:solidFill>
                  <a:srgbClr val="17365D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7365D"/>
                </a:solidFill>
                <a:latin typeface="Times New Roman"/>
                <a:cs typeface="Times New Roman"/>
              </a:rPr>
              <a:t>Prasad</a:t>
            </a:r>
            <a:r>
              <a:rPr dirty="0" sz="2000" spc="-55" b="1">
                <a:solidFill>
                  <a:srgbClr val="17365D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7365D"/>
                </a:solidFill>
                <a:latin typeface="Times New Roman"/>
                <a:cs typeface="Times New Roman"/>
              </a:rPr>
              <a:t>P</a:t>
            </a:r>
            <a:r>
              <a:rPr dirty="0" sz="2000" spc="-125" b="1">
                <a:solidFill>
                  <a:srgbClr val="17365D"/>
                </a:solidFill>
                <a:latin typeface="Times New Roman"/>
                <a:cs typeface="Times New Roman"/>
              </a:rPr>
              <a:t> </a:t>
            </a:r>
            <a:r>
              <a:rPr dirty="0" sz="2000" spc="-50" b="1">
                <a:solidFill>
                  <a:srgbClr val="17365D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2000">
              <a:latin typeface="Times New Roman"/>
              <a:cs typeface="Times New Roman"/>
            </a:endParaRPr>
          </a:p>
          <a:p>
            <a:pPr algn="ctr" marL="6260465" marR="5080" indent="3175">
              <a:lnSpc>
                <a:spcPct val="106600"/>
              </a:lnSpc>
              <a:spcBef>
                <a:spcPts val="5"/>
              </a:spcBef>
            </a:pPr>
            <a:r>
              <a:rPr dirty="0" sz="2000" b="1">
                <a:solidFill>
                  <a:srgbClr val="17365D"/>
                </a:solidFill>
                <a:latin typeface="Times New Roman"/>
                <a:cs typeface="Times New Roman"/>
              </a:rPr>
              <a:t>Assistant</a:t>
            </a:r>
            <a:r>
              <a:rPr dirty="0" sz="2000" spc="-45" b="1">
                <a:solidFill>
                  <a:srgbClr val="17365D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7365D"/>
                </a:solidFill>
                <a:latin typeface="Times New Roman"/>
                <a:cs typeface="Times New Roman"/>
              </a:rPr>
              <a:t>Professor</a:t>
            </a:r>
            <a:r>
              <a:rPr dirty="0" sz="2000" spc="-80" b="1">
                <a:solidFill>
                  <a:srgbClr val="17365D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7365D"/>
                </a:solidFill>
                <a:latin typeface="Times New Roman"/>
                <a:cs typeface="Times New Roman"/>
              </a:rPr>
              <a:t>–</a:t>
            </a:r>
            <a:r>
              <a:rPr dirty="0" sz="2000" spc="-10" b="1">
                <a:solidFill>
                  <a:srgbClr val="17365D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7365D"/>
                </a:solidFill>
                <a:latin typeface="Times New Roman"/>
                <a:cs typeface="Times New Roman"/>
              </a:rPr>
              <a:t>Selection</a:t>
            </a:r>
            <a:r>
              <a:rPr dirty="0" sz="2000" spc="-35" b="1">
                <a:solidFill>
                  <a:srgbClr val="17365D"/>
                </a:solidFill>
                <a:latin typeface="Times New Roman"/>
                <a:cs typeface="Times New Roman"/>
              </a:rPr>
              <a:t> </a:t>
            </a:r>
            <a:r>
              <a:rPr dirty="0" sz="2000" spc="-10" b="1">
                <a:solidFill>
                  <a:srgbClr val="17365D"/>
                </a:solidFill>
                <a:latin typeface="Times New Roman"/>
                <a:cs typeface="Times New Roman"/>
              </a:rPr>
              <a:t>Grade, </a:t>
            </a:r>
            <a:r>
              <a:rPr dirty="0" sz="2000" b="1">
                <a:solidFill>
                  <a:srgbClr val="17365D"/>
                </a:solidFill>
                <a:latin typeface="Times New Roman"/>
                <a:cs typeface="Times New Roman"/>
              </a:rPr>
              <a:t>School</a:t>
            </a:r>
            <a:r>
              <a:rPr dirty="0" sz="2000" spc="-25" b="1">
                <a:solidFill>
                  <a:srgbClr val="17365D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7365D"/>
                </a:solidFill>
                <a:latin typeface="Times New Roman"/>
                <a:cs typeface="Times New Roman"/>
              </a:rPr>
              <a:t>of</a:t>
            </a:r>
            <a:r>
              <a:rPr dirty="0" sz="2000" spc="-20" b="1">
                <a:solidFill>
                  <a:srgbClr val="17365D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7365D"/>
                </a:solidFill>
                <a:latin typeface="Times New Roman"/>
                <a:cs typeface="Times New Roman"/>
              </a:rPr>
              <a:t>Computer</a:t>
            </a:r>
            <a:r>
              <a:rPr dirty="0" sz="2000" spc="-75" b="1">
                <a:solidFill>
                  <a:srgbClr val="17365D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7365D"/>
                </a:solidFill>
                <a:latin typeface="Times New Roman"/>
                <a:cs typeface="Times New Roman"/>
              </a:rPr>
              <a:t>Science</a:t>
            </a:r>
            <a:r>
              <a:rPr dirty="0" sz="2000" spc="-30" b="1">
                <a:solidFill>
                  <a:srgbClr val="17365D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7365D"/>
                </a:solidFill>
                <a:latin typeface="Times New Roman"/>
                <a:cs typeface="Times New Roman"/>
              </a:rPr>
              <a:t>&amp;</a:t>
            </a:r>
            <a:r>
              <a:rPr dirty="0" sz="2000" spc="5" b="1">
                <a:solidFill>
                  <a:srgbClr val="17365D"/>
                </a:solidFill>
                <a:latin typeface="Times New Roman"/>
                <a:cs typeface="Times New Roman"/>
              </a:rPr>
              <a:t> </a:t>
            </a:r>
            <a:r>
              <a:rPr dirty="0" sz="2000" spc="-10" b="1">
                <a:solidFill>
                  <a:srgbClr val="17365D"/>
                </a:solidFill>
                <a:latin typeface="Times New Roman"/>
                <a:cs typeface="Times New Roman"/>
              </a:rPr>
              <a:t>Engineering </a:t>
            </a:r>
            <a:r>
              <a:rPr dirty="0" sz="2000" b="1">
                <a:solidFill>
                  <a:srgbClr val="17365D"/>
                </a:solidFill>
                <a:latin typeface="Times New Roman"/>
                <a:cs typeface="Times New Roman"/>
              </a:rPr>
              <a:t>Presidency</a:t>
            </a:r>
            <a:r>
              <a:rPr dirty="0" sz="2000" spc="-65" b="1">
                <a:solidFill>
                  <a:srgbClr val="17365D"/>
                </a:solidFill>
                <a:latin typeface="Times New Roman"/>
                <a:cs typeface="Times New Roman"/>
              </a:rPr>
              <a:t> </a:t>
            </a:r>
            <a:r>
              <a:rPr dirty="0" sz="2000" spc="-10" b="1">
                <a:solidFill>
                  <a:srgbClr val="17365D"/>
                </a:solidFill>
                <a:latin typeface="Times New Roman"/>
                <a:cs typeface="Times New Roman"/>
              </a:rPr>
              <a:t>University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4F81BC"/>
                </a:solidFill>
                <a:latin typeface="Times New Roman"/>
                <a:cs typeface="Times New Roman"/>
              </a:rPr>
              <a:t>Name</a:t>
            </a:r>
            <a:r>
              <a:rPr dirty="0" sz="1800" spc="-45" b="1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4F81BC"/>
                </a:solidFill>
                <a:latin typeface="Times New Roman"/>
                <a:cs typeface="Times New Roman"/>
              </a:rPr>
              <a:t>of</a:t>
            </a:r>
            <a:r>
              <a:rPr dirty="0" sz="1800" spc="-35" b="1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4F81BC"/>
                </a:solidFill>
                <a:latin typeface="Times New Roman"/>
                <a:cs typeface="Times New Roman"/>
              </a:rPr>
              <a:t>the</a:t>
            </a:r>
            <a:r>
              <a:rPr dirty="0" sz="1800" spc="-45" b="1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4F81BC"/>
                </a:solidFill>
                <a:latin typeface="Times New Roman"/>
                <a:cs typeface="Times New Roman"/>
              </a:rPr>
              <a:t>Program:</a:t>
            </a:r>
            <a:r>
              <a:rPr dirty="0" sz="1800" spc="-45" b="1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B.</a:t>
            </a:r>
            <a:r>
              <a:rPr dirty="0" sz="1800" spc="-65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Tech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4F81BC"/>
                </a:solidFill>
                <a:latin typeface="Times New Roman"/>
                <a:cs typeface="Times New Roman"/>
              </a:rPr>
              <a:t>Name</a:t>
            </a:r>
            <a:r>
              <a:rPr dirty="0" sz="1800" spc="-45" b="1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4F81BC"/>
                </a:solidFill>
                <a:latin typeface="Times New Roman"/>
                <a:cs typeface="Times New Roman"/>
              </a:rPr>
              <a:t>of</a:t>
            </a:r>
            <a:r>
              <a:rPr dirty="0" sz="1800" spc="-20" b="1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4F81BC"/>
                </a:solidFill>
                <a:latin typeface="Times New Roman"/>
                <a:cs typeface="Times New Roman"/>
              </a:rPr>
              <a:t>the</a:t>
            </a:r>
            <a:r>
              <a:rPr dirty="0" sz="1800" spc="-30" b="1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4F81BC"/>
                </a:solidFill>
                <a:latin typeface="Times New Roman"/>
                <a:cs typeface="Times New Roman"/>
              </a:rPr>
              <a:t>HoD:</a:t>
            </a:r>
            <a:r>
              <a:rPr dirty="0" sz="1800" spc="-15" b="1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dirty="0" sz="1800" spc="-65" b="1">
                <a:solidFill>
                  <a:srgbClr val="0D0D0D"/>
                </a:solidFill>
                <a:latin typeface="Times New Roman"/>
                <a:cs typeface="Times New Roman"/>
              </a:rPr>
              <a:t>Dr.</a:t>
            </a:r>
            <a:r>
              <a:rPr dirty="0" sz="1800" spc="-10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D0D0D"/>
                </a:solidFill>
                <a:latin typeface="Times New Roman"/>
                <a:cs typeface="Times New Roman"/>
              </a:rPr>
              <a:t>Asif</a:t>
            </a:r>
            <a:r>
              <a:rPr dirty="0" sz="1800" spc="-2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D0D0D"/>
                </a:solidFill>
                <a:latin typeface="Times New Roman"/>
                <a:cs typeface="Times New Roman"/>
              </a:rPr>
              <a:t>Mohammed</a:t>
            </a:r>
            <a:r>
              <a:rPr dirty="0" sz="1800" spc="-3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D0D0D"/>
                </a:solidFill>
                <a:latin typeface="Times New Roman"/>
                <a:cs typeface="Times New Roman"/>
              </a:rPr>
              <a:t>H</a:t>
            </a:r>
            <a:r>
              <a:rPr dirty="0" sz="1800" spc="-2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 spc="-50" b="1">
                <a:solidFill>
                  <a:srgbClr val="0D0D0D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4F81BC"/>
                </a:solidFill>
                <a:latin typeface="Times New Roman"/>
                <a:cs typeface="Times New Roman"/>
              </a:rPr>
              <a:t>Name</a:t>
            </a:r>
            <a:r>
              <a:rPr dirty="0" sz="1800" spc="-60" b="1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4F81BC"/>
                </a:solidFill>
                <a:latin typeface="Times New Roman"/>
                <a:cs typeface="Times New Roman"/>
              </a:rPr>
              <a:t>of</a:t>
            </a:r>
            <a:r>
              <a:rPr dirty="0" sz="1800" spc="-10" b="1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4F81BC"/>
                </a:solidFill>
                <a:latin typeface="Times New Roman"/>
                <a:cs typeface="Times New Roman"/>
              </a:rPr>
              <a:t>the</a:t>
            </a:r>
            <a:r>
              <a:rPr dirty="0" sz="1800" spc="-25" b="1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4F81BC"/>
                </a:solidFill>
                <a:latin typeface="Times New Roman"/>
                <a:cs typeface="Times New Roman"/>
              </a:rPr>
              <a:t>School</a:t>
            </a:r>
            <a:r>
              <a:rPr dirty="0" sz="1800" spc="-20" b="1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4F81BC"/>
                </a:solidFill>
                <a:latin typeface="Times New Roman"/>
                <a:cs typeface="Times New Roman"/>
              </a:rPr>
              <a:t>Project</a:t>
            </a:r>
            <a:r>
              <a:rPr dirty="0" sz="1800" spc="-30" b="1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4F81BC"/>
                </a:solidFill>
                <a:latin typeface="Times New Roman"/>
                <a:cs typeface="Times New Roman"/>
              </a:rPr>
              <a:t>Coordinators:</a:t>
            </a:r>
            <a:r>
              <a:rPr dirty="0" sz="1800" spc="-5" b="1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dirty="0" sz="1800" spc="-40" b="1">
                <a:latin typeface="Times New Roman"/>
                <a:cs typeface="Times New Roman"/>
              </a:rPr>
              <a:t>Dr.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Sampath</a:t>
            </a:r>
            <a:r>
              <a:rPr dirty="0" sz="1800" spc="-1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</a:t>
            </a:r>
            <a:r>
              <a:rPr dirty="0" sz="1800" spc="-114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K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/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spc="-65" b="1">
                <a:latin typeface="Times New Roman"/>
                <a:cs typeface="Times New Roman"/>
              </a:rPr>
              <a:t>Dr.</a:t>
            </a:r>
            <a:r>
              <a:rPr dirty="0" sz="1800" spc="-1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Abdul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Khadar</a:t>
            </a:r>
            <a:r>
              <a:rPr dirty="0" sz="1800" spc="-1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</a:t>
            </a:r>
            <a:r>
              <a:rPr dirty="0" sz="1800" spc="-1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/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45" b="1">
                <a:latin typeface="Times New Roman"/>
                <a:cs typeface="Times New Roman"/>
              </a:rPr>
              <a:t>Mr.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Md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Ziaur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Rahman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876038" y="307289"/>
            <a:ext cx="2193925" cy="5314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1985"/>
              </a:lnSpc>
              <a:spcBef>
                <a:spcPts val="105"/>
              </a:spcBef>
            </a:pPr>
            <a:r>
              <a:rPr dirty="0" sz="1700" b="1">
                <a:solidFill>
                  <a:srgbClr val="17365D"/>
                </a:solidFill>
                <a:latin typeface="Times New Roman"/>
                <a:cs typeface="Times New Roman"/>
              </a:rPr>
              <a:t>PSCS</a:t>
            </a:r>
            <a:r>
              <a:rPr dirty="0" sz="1700" spc="-25" b="1">
                <a:solidFill>
                  <a:srgbClr val="17365D"/>
                </a:solidFill>
                <a:latin typeface="Times New Roman"/>
                <a:cs typeface="Times New Roman"/>
              </a:rPr>
              <a:t> </a:t>
            </a:r>
            <a:r>
              <a:rPr dirty="0" sz="1700" b="1">
                <a:solidFill>
                  <a:srgbClr val="17365D"/>
                </a:solidFill>
                <a:latin typeface="Times New Roman"/>
                <a:cs typeface="Times New Roman"/>
              </a:rPr>
              <a:t>Capstone</a:t>
            </a:r>
            <a:r>
              <a:rPr dirty="0" sz="1700" spc="-25" b="1">
                <a:solidFill>
                  <a:srgbClr val="17365D"/>
                </a:solidFill>
                <a:latin typeface="Times New Roman"/>
                <a:cs typeface="Times New Roman"/>
              </a:rPr>
              <a:t> </a:t>
            </a:r>
            <a:r>
              <a:rPr dirty="0" sz="1700" spc="-10" b="1">
                <a:solidFill>
                  <a:srgbClr val="17365D"/>
                </a:solidFill>
                <a:latin typeface="Times New Roman"/>
                <a:cs typeface="Times New Roman"/>
              </a:rPr>
              <a:t>Project</a:t>
            </a:r>
            <a:endParaRPr sz="1700">
              <a:latin typeface="Times New Roman"/>
              <a:cs typeface="Times New Roman"/>
            </a:endParaRPr>
          </a:p>
          <a:p>
            <a:pPr algn="ctr">
              <a:lnSpc>
                <a:spcPts val="1985"/>
              </a:lnSpc>
            </a:pPr>
            <a:r>
              <a:rPr dirty="0" sz="1700" spc="-60" b="1">
                <a:solidFill>
                  <a:srgbClr val="17365D"/>
                </a:solidFill>
                <a:latin typeface="Times New Roman"/>
                <a:cs typeface="Times New Roman"/>
              </a:rPr>
              <a:t>VIVA</a:t>
            </a:r>
            <a:r>
              <a:rPr dirty="0" sz="1700" spc="-110" b="1">
                <a:solidFill>
                  <a:srgbClr val="17365D"/>
                </a:solidFill>
                <a:latin typeface="Times New Roman"/>
                <a:cs typeface="Times New Roman"/>
              </a:rPr>
              <a:t> </a:t>
            </a:r>
            <a:r>
              <a:rPr dirty="0" sz="1700" b="1">
                <a:solidFill>
                  <a:srgbClr val="17365D"/>
                </a:solidFill>
                <a:latin typeface="Times New Roman"/>
                <a:cs typeface="Times New Roman"/>
              </a:rPr>
              <a:t>-</a:t>
            </a:r>
            <a:r>
              <a:rPr dirty="0" sz="1700" spc="-20" b="1">
                <a:solidFill>
                  <a:srgbClr val="17365D"/>
                </a:solidFill>
                <a:latin typeface="Times New Roman"/>
                <a:cs typeface="Times New Roman"/>
              </a:rPr>
              <a:t> VOCE</a:t>
            </a:r>
            <a:endParaRPr sz="1700">
              <a:latin typeface="Times New Roman"/>
              <a:cs typeface="Times New Roman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622909" y="2708529"/>
          <a:ext cx="4975860" cy="195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9195"/>
                <a:gridCol w="2437130"/>
              </a:tblGrid>
              <a:tr h="436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135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Student</a:t>
                      </a:r>
                      <a:r>
                        <a:rPr dirty="0" sz="1800" spc="235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 spc="90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Name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105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Roll</a:t>
                      </a:r>
                      <a:r>
                        <a:rPr dirty="0" sz="1800" spc="215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 spc="65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Number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756285" marR="232410" indent="-5168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spc="145">
                          <a:latin typeface="Cambria"/>
                          <a:cs typeface="Cambria"/>
                        </a:rPr>
                        <a:t>Mohammed</a:t>
                      </a:r>
                      <a:r>
                        <a:rPr dirty="0" sz="1800" spc="17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 spc="120">
                          <a:latin typeface="Cambria"/>
                          <a:cs typeface="Cambria"/>
                        </a:rPr>
                        <a:t>Maaz </a:t>
                      </a:r>
                      <a:r>
                        <a:rPr dirty="0" sz="1800" spc="150">
                          <a:latin typeface="Cambria"/>
                          <a:cs typeface="Cambria"/>
                        </a:rPr>
                        <a:t>Rehman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spc="140">
                          <a:latin typeface="Cambria"/>
                          <a:cs typeface="Cambria"/>
                        </a:rPr>
                        <a:t>20211CSE0612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spc="130">
                          <a:latin typeface="Cambria"/>
                          <a:cs typeface="Cambria"/>
                        </a:rPr>
                        <a:t>Manoj</a:t>
                      </a:r>
                      <a:r>
                        <a:rPr dirty="0" sz="1800" spc="19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 spc="475">
                          <a:latin typeface="Cambria"/>
                          <a:cs typeface="Cambria"/>
                        </a:rPr>
                        <a:t>J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spc="140">
                          <a:latin typeface="Cambria"/>
                          <a:cs typeface="Cambria"/>
                        </a:rPr>
                        <a:t>20211CSE0577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spc="130">
                          <a:latin typeface="Cambria"/>
                          <a:cs typeface="Cambria"/>
                        </a:rPr>
                        <a:t>Anjan</a:t>
                      </a:r>
                      <a:r>
                        <a:rPr dirty="0" sz="1800" spc="17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 spc="330">
                          <a:latin typeface="Cambria"/>
                          <a:cs typeface="Cambria"/>
                        </a:rPr>
                        <a:t>G</a:t>
                      </a:r>
                      <a:r>
                        <a:rPr dirty="0" sz="1800" spc="18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 spc="140">
                          <a:latin typeface="Cambria"/>
                          <a:cs typeface="Cambria"/>
                        </a:rPr>
                        <a:t>M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spc="140">
                          <a:latin typeface="Cambria"/>
                          <a:cs typeface="Cambria"/>
                        </a:rPr>
                        <a:t>20211CSE0611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Objectives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8768" y="1336674"/>
            <a:ext cx="10387965" cy="3982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635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latin typeface="Times New Roman"/>
                <a:cs typeface="Times New Roman"/>
              </a:rPr>
              <a:t>Detect</a:t>
            </a:r>
            <a:r>
              <a:rPr dirty="0" sz="2200" spc="8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Fake</a:t>
            </a:r>
            <a:r>
              <a:rPr dirty="0" sz="2200" spc="8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Social</a:t>
            </a:r>
            <a:r>
              <a:rPr dirty="0" sz="2200" spc="8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Media</a:t>
            </a:r>
            <a:r>
              <a:rPr dirty="0" sz="2200" spc="8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Profiles</a:t>
            </a:r>
            <a:r>
              <a:rPr dirty="0" sz="2200" spc="8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–</a:t>
            </a:r>
            <a:r>
              <a:rPr dirty="0" sz="2200" spc="60" b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Develop</a:t>
            </a:r>
            <a:r>
              <a:rPr dirty="0" sz="2200" spc="9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</a:t>
            </a:r>
            <a:r>
              <a:rPr dirty="0" sz="2200" spc="8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intelligent</a:t>
            </a:r>
            <a:r>
              <a:rPr dirty="0" sz="2200" spc="9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system</a:t>
            </a:r>
            <a:r>
              <a:rPr dirty="0" sz="2200" spc="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using</a:t>
            </a:r>
            <a:r>
              <a:rPr dirty="0" sz="2200" spc="8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AI</a:t>
            </a:r>
            <a:r>
              <a:rPr dirty="0" sz="2200" spc="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7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machine </a:t>
            </a:r>
            <a:r>
              <a:rPr dirty="0" sz="2200">
                <a:latin typeface="Times New Roman"/>
                <a:cs typeface="Times New Roman"/>
              </a:rPr>
              <a:t>learning</a:t>
            </a:r>
            <a:r>
              <a:rPr dirty="0" sz="2200" spc="28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28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identify</a:t>
            </a:r>
            <a:r>
              <a:rPr dirty="0" sz="2200" spc="30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28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flag</a:t>
            </a:r>
            <a:r>
              <a:rPr dirty="0" sz="2200" spc="28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suspicious</a:t>
            </a:r>
            <a:r>
              <a:rPr dirty="0" sz="2200" spc="2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social</a:t>
            </a:r>
            <a:r>
              <a:rPr dirty="0" sz="2200" spc="29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media</a:t>
            </a:r>
            <a:r>
              <a:rPr dirty="0" sz="2200" spc="28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accounts</a:t>
            </a:r>
            <a:r>
              <a:rPr dirty="0" sz="2200" spc="28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based</a:t>
            </a:r>
            <a:r>
              <a:rPr dirty="0" sz="2200" spc="29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on</a:t>
            </a:r>
            <a:r>
              <a:rPr dirty="0" sz="2200" spc="28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activity</a:t>
            </a:r>
            <a:r>
              <a:rPr dirty="0" sz="2200" spc="29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patterns, </a:t>
            </a:r>
            <a:r>
              <a:rPr dirty="0" sz="2200">
                <a:latin typeface="Times New Roman"/>
                <a:cs typeface="Times New Roman"/>
              </a:rPr>
              <a:t>engagement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behavior,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profile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inconsistencies.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65"/>
              </a:spcBef>
            </a:pPr>
            <a:endParaRPr sz="2200">
              <a:latin typeface="Times New Roman"/>
              <a:cs typeface="Times New Roman"/>
            </a:endParaRPr>
          </a:p>
          <a:p>
            <a:pPr algn="just" marL="12700" marR="5715">
              <a:lnSpc>
                <a:spcPct val="100000"/>
              </a:lnSpc>
              <a:spcBef>
                <a:spcPts val="5"/>
              </a:spcBef>
            </a:pPr>
            <a:r>
              <a:rPr dirty="0" sz="2200" b="1">
                <a:latin typeface="Times New Roman"/>
                <a:cs typeface="Times New Roman"/>
              </a:rPr>
              <a:t>Enhance</a:t>
            </a:r>
            <a:r>
              <a:rPr dirty="0" sz="2200" spc="52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Cybersecurity</a:t>
            </a:r>
            <a:r>
              <a:rPr dirty="0" sz="2200" spc="54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&amp;</a:t>
            </a:r>
            <a:r>
              <a:rPr dirty="0" sz="2200" spc="53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Fraud</a:t>
            </a:r>
            <a:r>
              <a:rPr dirty="0" sz="2200" spc="53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Prevention</a:t>
            </a:r>
            <a:r>
              <a:rPr dirty="0" sz="2200" spc="54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–</a:t>
            </a:r>
            <a:r>
              <a:rPr dirty="0" sz="2200" spc="530" b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Implement  blockchain  and</a:t>
            </a:r>
            <a:r>
              <a:rPr dirty="0" sz="2200" spc="53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advanced </a:t>
            </a:r>
            <a:r>
              <a:rPr dirty="0" sz="2200">
                <a:latin typeface="Times New Roman"/>
                <a:cs typeface="Times New Roman"/>
              </a:rPr>
              <a:t>cybersecurity</a:t>
            </a:r>
            <a:r>
              <a:rPr dirty="0" sz="2200" spc="4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measures</a:t>
            </a:r>
            <a:r>
              <a:rPr dirty="0" sz="2200" spc="40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4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prevent</a:t>
            </a:r>
            <a:r>
              <a:rPr dirty="0" sz="2200" spc="409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online</a:t>
            </a:r>
            <a:r>
              <a:rPr dirty="0" sz="2200" spc="409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impersonation,</a:t>
            </a:r>
            <a:r>
              <a:rPr dirty="0" sz="2200" spc="4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misinformation,</a:t>
            </a:r>
            <a:r>
              <a:rPr dirty="0" sz="2200" spc="4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409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fraudulent </a:t>
            </a:r>
            <a:r>
              <a:rPr dirty="0" sz="2200">
                <a:latin typeface="Times New Roman"/>
                <a:cs typeface="Times New Roman"/>
              </a:rPr>
              <a:t>activities,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ensuring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safer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social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media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environment.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65"/>
              </a:spcBef>
            </a:pPr>
            <a:endParaRPr sz="2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200" b="1">
                <a:latin typeface="Times New Roman"/>
                <a:cs typeface="Times New Roman"/>
              </a:rPr>
              <a:t>Facilitate</a:t>
            </a:r>
            <a:r>
              <a:rPr dirty="0" sz="2200" spc="-4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Reporting</a:t>
            </a:r>
            <a:r>
              <a:rPr dirty="0" sz="2200" spc="-3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&amp;</a:t>
            </a:r>
            <a:r>
              <a:rPr dirty="0" sz="2200" spc="-6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Investigation</a:t>
            </a:r>
            <a:r>
              <a:rPr dirty="0" sz="2200" spc="-6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–</a:t>
            </a:r>
            <a:r>
              <a:rPr dirty="0" sz="2200" spc="-50" b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Provide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law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enforcement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agencies,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crime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branches,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1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cybersecurity</a:t>
            </a:r>
            <a:r>
              <a:rPr dirty="0" sz="2200" spc="1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teams</a:t>
            </a:r>
            <a:r>
              <a:rPr dirty="0" sz="2200" spc="1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with</a:t>
            </a:r>
            <a:r>
              <a:rPr dirty="0" sz="2200" spc="1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automated</a:t>
            </a:r>
            <a:r>
              <a:rPr dirty="0" sz="2200" spc="1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reports</a:t>
            </a:r>
            <a:r>
              <a:rPr dirty="0" sz="2200" spc="1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1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analytical</a:t>
            </a:r>
            <a:r>
              <a:rPr dirty="0" sz="2200" spc="1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tools</a:t>
            </a:r>
            <a:r>
              <a:rPr dirty="0" sz="2200" spc="1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1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track,</a:t>
            </a:r>
            <a:r>
              <a:rPr dirty="0" sz="2200" spc="1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monitor,</a:t>
            </a:r>
            <a:r>
              <a:rPr dirty="0" sz="2200" spc="140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and </a:t>
            </a:r>
            <a:r>
              <a:rPr dirty="0" sz="2200">
                <a:latin typeface="Times New Roman"/>
                <a:cs typeface="Times New Roman"/>
              </a:rPr>
              <a:t>take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corrective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action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against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fake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profiles.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System</a:t>
            </a:r>
            <a:r>
              <a:rPr dirty="0" spc="-65"/>
              <a:t> </a:t>
            </a:r>
            <a:r>
              <a:rPr dirty="0"/>
              <a:t>design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65"/>
              <a:t> </a:t>
            </a:r>
            <a:r>
              <a:rPr dirty="0" spc="-10"/>
              <a:t>Implementation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91641" y="1179156"/>
            <a:ext cx="9001125" cy="485521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30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200" b="1">
                <a:latin typeface="Cambria"/>
                <a:cs typeface="Cambria"/>
              </a:rPr>
              <a:t>Data</a:t>
            </a:r>
            <a:r>
              <a:rPr dirty="0" sz="2200" spc="-20" b="1">
                <a:latin typeface="Cambria"/>
                <a:cs typeface="Cambria"/>
              </a:rPr>
              <a:t> </a:t>
            </a:r>
            <a:r>
              <a:rPr dirty="0" sz="2200" spc="-10" b="1">
                <a:latin typeface="Cambria"/>
                <a:cs typeface="Cambria"/>
              </a:rPr>
              <a:t>Collection:</a:t>
            </a:r>
            <a:endParaRPr sz="22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530"/>
              </a:spcBef>
            </a:pPr>
            <a:r>
              <a:rPr dirty="0" sz="2200">
                <a:latin typeface="Cambria"/>
                <a:cs typeface="Cambria"/>
              </a:rPr>
              <a:t>API</a:t>
            </a:r>
            <a:r>
              <a:rPr dirty="0" sz="2200" spc="-6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calls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fetch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profile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data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from</a:t>
            </a:r>
            <a:r>
              <a:rPr dirty="0" sz="2200" spc="-7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multiple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platforms.</a:t>
            </a:r>
            <a:endParaRPr sz="22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200" spc="-10" b="1">
                <a:latin typeface="Cambria"/>
                <a:cs typeface="Cambria"/>
              </a:rPr>
              <a:t>Preprocessing</a:t>
            </a:r>
            <a:r>
              <a:rPr dirty="0" sz="2200" spc="-45" b="1">
                <a:latin typeface="Cambria"/>
                <a:cs typeface="Cambria"/>
              </a:rPr>
              <a:t> </a:t>
            </a:r>
            <a:r>
              <a:rPr dirty="0" sz="2200" b="1">
                <a:latin typeface="Cambria"/>
                <a:cs typeface="Cambria"/>
              </a:rPr>
              <a:t>&amp;</a:t>
            </a:r>
            <a:r>
              <a:rPr dirty="0" sz="2200" spc="-75" b="1">
                <a:latin typeface="Cambria"/>
                <a:cs typeface="Cambria"/>
              </a:rPr>
              <a:t> </a:t>
            </a:r>
            <a:r>
              <a:rPr dirty="0" sz="2200" spc="-10" b="1">
                <a:latin typeface="Cambria"/>
                <a:cs typeface="Cambria"/>
              </a:rPr>
              <a:t>Feature</a:t>
            </a:r>
            <a:r>
              <a:rPr dirty="0" sz="2200" spc="-60" b="1">
                <a:latin typeface="Cambria"/>
                <a:cs typeface="Cambria"/>
              </a:rPr>
              <a:t> </a:t>
            </a:r>
            <a:r>
              <a:rPr dirty="0" sz="2200" spc="-10" b="1">
                <a:latin typeface="Cambria"/>
                <a:cs typeface="Cambria"/>
              </a:rPr>
              <a:t>Engineering:</a:t>
            </a:r>
            <a:endParaRPr sz="22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530"/>
              </a:spcBef>
            </a:pPr>
            <a:r>
              <a:rPr dirty="0" sz="2200">
                <a:latin typeface="Cambria"/>
                <a:cs typeface="Cambria"/>
              </a:rPr>
              <a:t>Data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is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cleaned,</a:t>
            </a:r>
            <a:r>
              <a:rPr dirty="0" sz="2200" spc="-30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normalized,</a:t>
            </a:r>
            <a:r>
              <a:rPr dirty="0" sz="2200" spc="-2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and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enriched</a:t>
            </a:r>
            <a:r>
              <a:rPr dirty="0" sz="2200" spc="-2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with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features.</a:t>
            </a:r>
            <a:endParaRPr sz="22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525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200" b="1">
                <a:latin typeface="Cambria"/>
                <a:cs typeface="Cambria"/>
              </a:rPr>
              <a:t>Model</a:t>
            </a:r>
            <a:r>
              <a:rPr dirty="0" sz="2200" spc="-25" b="1">
                <a:latin typeface="Cambria"/>
                <a:cs typeface="Cambria"/>
              </a:rPr>
              <a:t> </a:t>
            </a:r>
            <a:r>
              <a:rPr dirty="0" sz="2200" spc="-10" b="1">
                <a:latin typeface="Cambria"/>
                <a:cs typeface="Cambria"/>
              </a:rPr>
              <a:t>Training:</a:t>
            </a:r>
            <a:endParaRPr sz="22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530"/>
              </a:spcBef>
            </a:pPr>
            <a:r>
              <a:rPr dirty="0" sz="2200">
                <a:latin typeface="Cambria"/>
                <a:cs typeface="Cambria"/>
              </a:rPr>
              <a:t>The</a:t>
            </a:r>
            <a:r>
              <a:rPr dirty="0" sz="2200" spc="-6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deep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neural</a:t>
            </a:r>
            <a:r>
              <a:rPr dirty="0" sz="2200" spc="-7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network</a:t>
            </a:r>
            <a:r>
              <a:rPr dirty="0" sz="2200" spc="-6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is</a:t>
            </a:r>
            <a:r>
              <a:rPr dirty="0" sz="2200" spc="-6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trained,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tuned,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and</a:t>
            </a:r>
            <a:r>
              <a:rPr dirty="0" sz="2200" spc="-6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saved.</a:t>
            </a:r>
            <a:endParaRPr sz="22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200" b="1">
                <a:latin typeface="Cambria"/>
                <a:cs typeface="Cambria"/>
              </a:rPr>
              <a:t>Model</a:t>
            </a:r>
            <a:r>
              <a:rPr dirty="0" sz="2200" spc="-20" b="1">
                <a:latin typeface="Cambria"/>
                <a:cs typeface="Cambria"/>
              </a:rPr>
              <a:t> </a:t>
            </a:r>
            <a:r>
              <a:rPr dirty="0" sz="2200" spc="-10" b="1">
                <a:latin typeface="Cambria"/>
                <a:cs typeface="Cambria"/>
              </a:rPr>
              <a:t>Deployment:</a:t>
            </a:r>
            <a:endParaRPr sz="22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525"/>
              </a:spcBef>
            </a:pPr>
            <a:r>
              <a:rPr dirty="0" sz="2200">
                <a:latin typeface="Cambria"/>
                <a:cs typeface="Cambria"/>
              </a:rPr>
              <a:t>The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trained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model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is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served</a:t>
            </a:r>
            <a:r>
              <a:rPr dirty="0" sz="2200" spc="-3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via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API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endpoints.</a:t>
            </a:r>
            <a:endParaRPr sz="22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535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200" spc="-10" b="1">
                <a:latin typeface="Cambria"/>
                <a:cs typeface="Cambria"/>
              </a:rPr>
              <a:t>Feedback</a:t>
            </a:r>
            <a:r>
              <a:rPr dirty="0" sz="2200" spc="-100" b="1">
                <a:latin typeface="Cambria"/>
                <a:cs typeface="Cambria"/>
              </a:rPr>
              <a:t> </a:t>
            </a:r>
            <a:r>
              <a:rPr dirty="0" sz="2200" spc="-10" b="1">
                <a:latin typeface="Cambria"/>
                <a:cs typeface="Cambria"/>
              </a:rPr>
              <a:t>Loop:</a:t>
            </a:r>
            <a:endParaRPr sz="22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525"/>
              </a:spcBef>
            </a:pPr>
            <a:r>
              <a:rPr dirty="0" sz="2200">
                <a:latin typeface="Cambria"/>
                <a:cs typeface="Cambria"/>
              </a:rPr>
              <a:t>Predictions</a:t>
            </a:r>
            <a:r>
              <a:rPr dirty="0" sz="2200" spc="-6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are</a:t>
            </a:r>
            <a:r>
              <a:rPr dirty="0" sz="2200" spc="-6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evaluated,</a:t>
            </a:r>
            <a:r>
              <a:rPr dirty="0" sz="2200" spc="-3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and</a:t>
            </a:r>
            <a:r>
              <a:rPr dirty="0" sz="2200" spc="-6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user</a:t>
            </a:r>
            <a:r>
              <a:rPr dirty="0" sz="2200" spc="-7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feedback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is</a:t>
            </a:r>
            <a:r>
              <a:rPr dirty="0" sz="2200" spc="-6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collected.</a:t>
            </a:r>
            <a:endParaRPr sz="22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200" b="1">
                <a:latin typeface="Cambria"/>
                <a:cs typeface="Cambria"/>
              </a:rPr>
              <a:t>Monitoring</a:t>
            </a:r>
            <a:r>
              <a:rPr dirty="0" sz="2200" spc="-100" b="1">
                <a:latin typeface="Cambria"/>
                <a:cs typeface="Cambria"/>
              </a:rPr>
              <a:t> </a:t>
            </a:r>
            <a:r>
              <a:rPr dirty="0" sz="2200" spc="-10" b="1">
                <a:latin typeface="Cambria"/>
                <a:cs typeface="Cambria"/>
              </a:rPr>
              <a:t>System:</a:t>
            </a:r>
            <a:endParaRPr sz="22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525"/>
              </a:spcBef>
            </a:pPr>
            <a:r>
              <a:rPr dirty="0" sz="2200">
                <a:latin typeface="Cambria"/>
                <a:cs typeface="Cambria"/>
              </a:rPr>
              <a:t>Alerts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are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triggered</a:t>
            </a:r>
            <a:r>
              <a:rPr dirty="0" sz="2200" spc="-3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for</a:t>
            </a:r>
            <a:r>
              <a:rPr dirty="0" sz="2200" spc="-7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data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drift,</a:t>
            </a:r>
            <a:r>
              <a:rPr dirty="0" sz="2200" spc="-6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accuracy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drops,</a:t>
            </a:r>
            <a:r>
              <a:rPr dirty="0" sz="2200" spc="-7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or</a:t>
            </a:r>
            <a:r>
              <a:rPr dirty="0" sz="2200" spc="-6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server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failures.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641" y="283210"/>
            <a:ext cx="207581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Architecture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91641" y="1297330"/>
            <a:ext cx="9960610" cy="237299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200" b="1">
                <a:latin typeface="Times New Roman"/>
                <a:cs typeface="Times New Roman"/>
              </a:rPr>
              <a:t>Frontend</a:t>
            </a:r>
            <a:r>
              <a:rPr dirty="0" sz="2200" spc="-8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(User</a:t>
            </a:r>
            <a:r>
              <a:rPr dirty="0" sz="2200" spc="-12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Interaction</a:t>
            </a:r>
            <a:r>
              <a:rPr dirty="0" sz="2200" spc="-95" b="1">
                <a:latin typeface="Times New Roman"/>
                <a:cs typeface="Times New Roman"/>
              </a:rPr>
              <a:t> </a:t>
            </a:r>
            <a:r>
              <a:rPr dirty="0" sz="2200" spc="-10" b="1">
                <a:latin typeface="Times New Roman"/>
                <a:cs typeface="Times New Roman"/>
              </a:rPr>
              <a:t>Layer)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>
                <a:latin typeface="Times New Roman"/>
                <a:cs typeface="Times New Roman"/>
              </a:rPr>
              <a:t>User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Interface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(UI):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-45">
                <a:latin typeface="Times New Roman"/>
                <a:cs typeface="Times New Roman"/>
              </a:rPr>
              <a:t>Web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or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mobile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interface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for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users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submit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profile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data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view </a:t>
            </a:r>
            <a:r>
              <a:rPr dirty="0" sz="2200" spc="-10">
                <a:latin typeface="Times New Roman"/>
                <a:cs typeface="Times New Roman"/>
              </a:rPr>
              <a:t>results.</a:t>
            </a:r>
            <a:endParaRPr sz="22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200">
                <a:latin typeface="Times New Roman"/>
                <a:cs typeface="Times New Roman"/>
              </a:rPr>
              <a:t>Dashboard: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Displays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profile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predictions,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system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status,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performance</a:t>
            </a:r>
            <a:r>
              <a:rPr dirty="0" sz="2200" spc="-10">
                <a:latin typeface="Times New Roman"/>
                <a:cs typeface="Times New Roman"/>
              </a:rPr>
              <a:t> metrics.</a:t>
            </a:r>
            <a:endParaRPr sz="22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200">
                <a:latin typeface="Times New Roman"/>
                <a:cs typeface="Times New Roman"/>
              </a:rPr>
              <a:t>Input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Forms:</a:t>
            </a:r>
            <a:r>
              <a:rPr dirty="0" sz="2200" spc="-1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Allows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manual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data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entry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or</a:t>
            </a:r>
            <a:r>
              <a:rPr dirty="0" sz="2200" spc="-1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API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integration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for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bulk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data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submission.</a:t>
            </a:r>
            <a:endParaRPr sz="22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200">
                <a:latin typeface="Times New Roman"/>
                <a:cs typeface="Times New Roman"/>
              </a:rPr>
              <a:t>Feedback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Mechanism: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Enables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users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provide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feedback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on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prediction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accuracy.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641" y="283210"/>
            <a:ext cx="207581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Architecture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91641" y="1550568"/>
            <a:ext cx="10414000" cy="384873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200" b="1">
                <a:latin typeface="Times New Roman"/>
                <a:cs typeface="Times New Roman"/>
              </a:rPr>
              <a:t>Backend</a:t>
            </a:r>
            <a:r>
              <a:rPr dirty="0" sz="2200" spc="-4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(Data</a:t>
            </a:r>
            <a:r>
              <a:rPr dirty="0" sz="2200" spc="-35" b="1">
                <a:latin typeface="Times New Roman"/>
                <a:cs typeface="Times New Roman"/>
              </a:rPr>
              <a:t> </a:t>
            </a:r>
            <a:r>
              <a:rPr dirty="0" sz="2200" spc="-10" b="1">
                <a:latin typeface="Times New Roman"/>
                <a:cs typeface="Times New Roman"/>
              </a:rPr>
              <a:t>Processing</a:t>
            </a:r>
            <a:r>
              <a:rPr dirty="0" sz="2200" spc="-5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&amp;</a:t>
            </a:r>
            <a:r>
              <a:rPr dirty="0" sz="2200" spc="-4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Model</a:t>
            </a:r>
            <a:r>
              <a:rPr dirty="0" sz="2200" spc="-55" b="1">
                <a:latin typeface="Times New Roman"/>
                <a:cs typeface="Times New Roman"/>
              </a:rPr>
              <a:t> </a:t>
            </a:r>
            <a:r>
              <a:rPr dirty="0" sz="2200" spc="-10" b="1">
                <a:latin typeface="Times New Roman"/>
                <a:cs typeface="Times New Roman"/>
              </a:rPr>
              <a:t>Logic)</a:t>
            </a:r>
            <a:endParaRPr sz="2200">
              <a:latin typeface="Times New Roman"/>
              <a:cs typeface="Times New Roman"/>
            </a:endParaRPr>
          </a:p>
          <a:p>
            <a:pPr marL="355600" marR="323850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>
                <a:latin typeface="Times New Roman"/>
                <a:cs typeface="Times New Roman"/>
              </a:rPr>
              <a:t>Data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Collection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Module: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Extracts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profile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data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from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social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media</a:t>
            </a:r>
            <a:r>
              <a:rPr dirty="0" sz="2200" spc="-1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APIs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stores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it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-50">
                <a:latin typeface="Times New Roman"/>
                <a:cs typeface="Times New Roman"/>
              </a:rPr>
              <a:t>a </a:t>
            </a:r>
            <a:r>
              <a:rPr dirty="0" sz="2200" spc="-10">
                <a:latin typeface="Times New Roman"/>
                <a:cs typeface="Times New Roman"/>
              </a:rPr>
              <a:t>database.</a:t>
            </a:r>
            <a:endParaRPr sz="22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200">
                <a:latin typeface="Times New Roman"/>
                <a:cs typeface="Times New Roman"/>
              </a:rPr>
              <a:t>Data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Preprocessing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Module:</a:t>
            </a:r>
            <a:r>
              <a:rPr dirty="0" sz="2200" spc="-8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Cleans,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normalizes,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extracts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relevant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features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from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200">
                <a:latin typeface="Times New Roman"/>
                <a:cs typeface="Times New Roman"/>
              </a:rPr>
              <a:t>collected</a:t>
            </a:r>
            <a:r>
              <a:rPr dirty="0" sz="2200" spc="-8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data.</a:t>
            </a:r>
            <a:endParaRPr sz="22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200">
                <a:latin typeface="Times New Roman"/>
                <a:cs typeface="Times New Roman"/>
              </a:rPr>
              <a:t>Model</a:t>
            </a:r>
            <a:r>
              <a:rPr dirty="0" sz="2200" spc="-9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Training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Module:</a:t>
            </a:r>
            <a:r>
              <a:rPr dirty="0" sz="2200" spc="-9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Trains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Deep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Neural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Network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(DNN)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for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fake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profile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detection.</a:t>
            </a:r>
            <a:endParaRPr sz="22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200">
                <a:latin typeface="Times New Roman"/>
                <a:cs typeface="Times New Roman"/>
              </a:rPr>
              <a:t>Model</a:t>
            </a:r>
            <a:r>
              <a:rPr dirty="0" sz="2200" spc="-8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Deployment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Module: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Hosts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trained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model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using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FastAPI,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Flask,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or</a:t>
            </a:r>
            <a:r>
              <a:rPr dirty="0" sz="2200" spc="-135">
                <a:latin typeface="Times New Roman"/>
                <a:cs typeface="Times New Roman"/>
              </a:rPr>
              <a:t> </a:t>
            </a:r>
            <a:r>
              <a:rPr dirty="0" sz="2200" spc="-45">
                <a:latin typeface="Times New Roman"/>
                <a:cs typeface="Times New Roman"/>
              </a:rPr>
              <a:t>AWS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EC2.</a:t>
            </a:r>
            <a:endParaRPr sz="22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200">
                <a:latin typeface="Times New Roman"/>
                <a:cs typeface="Times New Roman"/>
              </a:rPr>
              <a:t>Prediction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Module: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Handles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real-</a:t>
            </a:r>
            <a:r>
              <a:rPr dirty="0" sz="2200">
                <a:latin typeface="Times New Roman"/>
                <a:cs typeface="Times New Roman"/>
              </a:rPr>
              <a:t>time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batch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prediction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requests.</a:t>
            </a:r>
            <a:endParaRPr sz="2200">
              <a:latin typeface="Times New Roman"/>
              <a:cs typeface="Times New Roman"/>
            </a:endParaRPr>
          </a:p>
          <a:p>
            <a:pPr marL="355600" marR="306705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>
                <a:latin typeface="Times New Roman"/>
                <a:cs typeface="Times New Roman"/>
              </a:rPr>
              <a:t>Feedback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&amp;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Model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Update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Module: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Collects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user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feedback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retrains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model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on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spc="-50">
                <a:latin typeface="Times New Roman"/>
                <a:cs typeface="Times New Roman"/>
              </a:rPr>
              <a:t>a </a:t>
            </a:r>
            <a:r>
              <a:rPr dirty="0" sz="2200">
                <a:latin typeface="Times New Roman"/>
                <a:cs typeface="Times New Roman"/>
              </a:rPr>
              <a:t>scheduled</a:t>
            </a:r>
            <a:r>
              <a:rPr dirty="0" sz="2200" spc="-9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basis.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0"/>
              <a:t>Hardware/software</a:t>
            </a:r>
            <a:r>
              <a:rPr dirty="0" spc="-55"/>
              <a:t> </a:t>
            </a:r>
            <a:r>
              <a:rPr dirty="0" spc="-10"/>
              <a:t>components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91641" y="1286662"/>
            <a:ext cx="8496300" cy="445198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200" b="1">
                <a:latin typeface="Times New Roman"/>
                <a:cs typeface="Times New Roman"/>
              </a:rPr>
              <a:t>Hardware</a:t>
            </a:r>
            <a:r>
              <a:rPr dirty="0" sz="2200" spc="-125" b="1">
                <a:latin typeface="Times New Roman"/>
                <a:cs typeface="Times New Roman"/>
              </a:rPr>
              <a:t> </a:t>
            </a:r>
            <a:r>
              <a:rPr dirty="0" sz="2200" spc="-10" b="1">
                <a:latin typeface="Times New Roman"/>
                <a:cs typeface="Times New Roman"/>
              </a:rPr>
              <a:t>Components</a:t>
            </a:r>
            <a:endParaRPr sz="22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200">
                <a:latin typeface="Times New Roman"/>
                <a:cs typeface="Times New Roman"/>
              </a:rPr>
              <a:t>Server/Cloud</a:t>
            </a:r>
            <a:r>
              <a:rPr dirty="0" sz="2200" spc="-1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Infrastructure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–</a:t>
            </a:r>
            <a:r>
              <a:rPr dirty="0" sz="2200" spc="-135">
                <a:latin typeface="Times New Roman"/>
                <a:cs typeface="Times New Roman"/>
              </a:rPr>
              <a:t> </a:t>
            </a:r>
            <a:r>
              <a:rPr dirty="0" sz="2200" spc="-45">
                <a:latin typeface="Times New Roman"/>
                <a:cs typeface="Times New Roman"/>
              </a:rPr>
              <a:t>AWS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EC2,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Google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Cloud,</a:t>
            </a:r>
            <a:r>
              <a:rPr dirty="0" sz="2200" spc="-8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or</a:t>
            </a:r>
            <a:r>
              <a:rPr dirty="0" sz="2200" spc="-13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Azure.</a:t>
            </a:r>
            <a:endParaRPr sz="22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200">
                <a:latin typeface="Times New Roman"/>
                <a:cs typeface="Times New Roman"/>
              </a:rPr>
              <a:t>Storage</a:t>
            </a:r>
            <a:r>
              <a:rPr dirty="0" sz="2200" spc="-8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Solutions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–</a:t>
            </a:r>
            <a:r>
              <a:rPr dirty="0" sz="2200" spc="-130">
                <a:latin typeface="Times New Roman"/>
                <a:cs typeface="Times New Roman"/>
              </a:rPr>
              <a:t> </a:t>
            </a:r>
            <a:r>
              <a:rPr dirty="0" sz="2200" spc="-30">
                <a:latin typeface="Times New Roman"/>
                <a:cs typeface="Times New Roman"/>
              </a:rPr>
              <a:t>AWS </a:t>
            </a:r>
            <a:r>
              <a:rPr dirty="0" sz="2200">
                <a:latin typeface="Times New Roman"/>
                <a:cs typeface="Times New Roman"/>
              </a:rPr>
              <a:t>S3,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MongoDB,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or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PostgreSQL.</a:t>
            </a:r>
            <a:endParaRPr sz="22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200">
                <a:latin typeface="Times New Roman"/>
                <a:cs typeface="Times New Roman"/>
              </a:rPr>
              <a:t>Networking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Devices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–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Load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balancers,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routers,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firewalls.</a:t>
            </a:r>
            <a:endParaRPr sz="22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200" spc="-10">
                <a:latin typeface="Times New Roman"/>
                <a:cs typeface="Times New Roman"/>
              </a:rPr>
              <a:t>End-</a:t>
            </a:r>
            <a:r>
              <a:rPr dirty="0" sz="2200">
                <a:latin typeface="Times New Roman"/>
                <a:cs typeface="Times New Roman"/>
              </a:rPr>
              <a:t>user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Devices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–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Desktops,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laptops,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or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mobile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devices.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65"/>
              </a:spcBef>
            </a:pPr>
            <a:endParaRPr sz="22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200" b="1">
                <a:latin typeface="Times New Roman"/>
                <a:cs typeface="Times New Roman"/>
              </a:rPr>
              <a:t>Software</a:t>
            </a:r>
            <a:r>
              <a:rPr dirty="0" sz="2200" spc="-95" b="1">
                <a:latin typeface="Times New Roman"/>
                <a:cs typeface="Times New Roman"/>
              </a:rPr>
              <a:t> </a:t>
            </a:r>
            <a:r>
              <a:rPr dirty="0" sz="2200" spc="-10" b="1">
                <a:latin typeface="Times New Roman"/>
                <a:cs typeface="Times New Roman"/>
              </a:rPr>
              <a:t>Components</a:t>
            </a:r>
            <a:endParaRPr sz="22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200">
                <a:latin typeface="Times New Roman"/>
                <a:cs typeface="Times New Roman"/>
              </a:rPr>
              <a:t>Frontend</a:t>
            </a:r>
            <a:r>
              <a:rPr dirty="0" sz="2200" spc="-14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Technologies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–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React.js,</a:t>
            </a:r>
            <a:r>
              <a:rPr dirty="0" sz="2200" spc="-9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Vue.js,</a:t>
            </a:r>
            <a:r>
              <a:rPr dirty="0" sz="2200" spc="-8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or</a:t>
            </a:r>
            <a:r>
              <a:rPr dirty="0" sz="2200" spc="-13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Angular.</a:t>
            </a:r>
            <a:endParaRPr sz="22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200">
                <a:latin typeface="Times New Roman"/>
                <a:cs typeface="Times New Roman"/>
              </a:rPr>
              <a:t>Backend</a:t>
            </a:r>
            <a:r>
              <a:rPr dirty="0" sz="2200" spc="-114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Technologies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–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FastAPI,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Flask,</a:t>
            </a:r>
            <a:r>
              <a:rPr dirty="0" sz="2200" spc="-11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TensorFlow/Keras,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scikit-learn.</a:t>
            </a:r>
            <a:endParaRPr sz="22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200">
                <a:latin typeface="Times New Roman"/>
                <a:cs typeface="Times New Roman"/>
              </a:rPr>
              <a:t>Database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Solutions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–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MongoDB,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PostgreSQL,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or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MySQL.</a:t>
            </a:r>
            <a:endParaRPr sz="22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200">
                <a:latin typeface="Times New Roman"/>
                <a:cs typeface="Times New Roman"/>
              </a:rPr>
              <a:t>Deployment</a:t>
            </a:r>
            <a:r>
              <a:rPr dirty="0" sz="2200" spc="-105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Tools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–</a:t>
            </a:r>
            <a:r>
              <a:rPr dirty="0" sz="2200" spc="-8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Docker,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Kubernetes.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Expected</a:t>
            </a:r>
            <a:r>
              <a:rPr dirty="0" spc="-95"/>
              <a:t> </a:t>
            </a:r>
            <a:r>
              <a:rPr dirty="0" spc="-10"/>
              <a:t>Outcomes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2069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b="1">
                <a:latin typeface="Times New Roman"/>
                <a:cs typeface="Times New Roman"/>
              </a:rPr>
              <a:t>Accurate</a:t>
            </a:r>
            <a:r>
              <a:rPr dirty="0" spc="-25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Detection</a:t>
            </a:r>
            <a:r>
              <a:rPr dirty="0" spc="-15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of</a:t>
            </a:r>
            <a:r>
              <a:rPr dirty="0" spc="-20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Fake</a:t>
            </a:r>
            <a:r>
              <a:rPr dirty="0" spc="-25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Profiles</a:t>
            </a:r>
            <a:r>
              <a:rPr dirty="0" spc="-25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–</a:t>
            </a:r>
            <a:r>
              <a:rPr dirty="0" spc="-30" b="1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dirty="0" spc="-135"/>
              <a:t> </a:t>
            </a:r>
            <a:r>
              <a:rPr dirty="0"/>
              <a:t>reliable</a:t>
            </a:r>
            <a:r>
              <a:rPr dirty="0" spc="-20"/>
              <a:t> </a:t>
            </a:r>
            <a:r>
              <a:rPr dirty="0"/>
              <a:t>system</a:t>
            </a:r>
            <a:r>
              <a:rPr dirty="0" spc="-45"/>
              <a:t> </a:t>
            </a:r>
            <a:r>
              <a:rPr dirty="0"/>
              <a:t>capable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identifying</a:t>
            </a:r>
            <a:r>
              <a:rPr dirty="0" spc="-2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 spc="-10"/>
              <a:t>flagging </a:t>
            </a:r>
            <a:r>
              <a:rPr dirty="0"/>
              <a:t>fake</a:t>
            </a:r>
            <a:r>
              <a:rPr dirty="0" spc="-60"/>
              <a:t> </a:t>
            </a:r>
            <a:r>
              <a:rPr dirty="0"/>
              <a:t>social</a:t>
            </a:r>
            <a:r>
              <a:rPr dirty="0" spc="-55"/>
              <a:t> </a:t>
            </a:r>
            <a:r>
              <a:rPr dirty="0"/>
              <a:t>media</a:t>
            </a:r>
            <a:r>
              <a:rPr dirty="0" spc="-35"/>
              <a:t> </a:t>
            </a:r>
            <a:r>
              <a:rPr dirty="0"/>
              <a:t>profiles</a:t>
            </a:r>
            <a:r>
              <a:rPr dirty="0" spc="-55"/>
              <a:t> </a:t>
            </a:r>
            <a:r>
              <a:rPr dirty="0"/>
              <a:t>using</a:t>
            </a:r>
            <a:r>
              <a:rPr dirty="0" spc="-60"/>
              <a:t> </a:t>
            </a:r>
            <a:r>
              <a:rPr dirty="0"/>
              <a:t>machine</a:t>
            </a:r>
            <a:r>
              <a:rPr dirty="0" spc="-35"/>
              <a:t> </a:t>
            </a:r>
            <a:r>
              <a:rPr dirty="0"/>
              <a:t>learning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65"/>
              <a:t> </a:t>
            </a:r>
            <a:r>
              <a:rPr dirty="0"/>
              <a:t>behavioral</a:t>
            </a:r>
            <a:r>
              <a:rPr dirty="0" spc="-55"/>
              <a:t> </a:t>
            </a:r>
            <a:r>
              <a:rPr dirty="0" spc="-10"/>
              <a:t>analysis.</a:t>
            </a:r>
          </a:p>
          <a:p>
            <a:pPr>
              <a:lnSpc>
                <a:spcPct val="100000"/>
              </a:lnSpc>
              <a:spcBef>
                <a:spcPts val="1165"/>
              </a:spcBef>
            </a:pPr>
          </a:p>
          <a:p>
            <a:pPr algn="just" marL="12700" marR="5715">
              <a:lnSpc>
                <a:spcPct val="100000"/>
              </a:lnSpc>
              <a:spcBef>
                <a:spcPts val="5"/>
              </a:spcBef>
            </a:pPr>
            <a:r>
              <a:rPr dirty="0" b="1">
                <a:latin typeface="Times New Roman"/>
                <a:cs typeface="Times New Roman"/>
              </a:rPr>
              <a:t>Enhanced</a:t>
            </a:r>
            <a:r>
              <a:rPr dirty="0" spc="185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Cybersecurity</a:t>
            </a:r>
            <a:r>
              <a:rPr dirty="0" spc="195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&amp;</a:t>
            </a:r>
            <a:r>
              <a:rPr dirty="0" spc="180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Fraud</a:t>
            </a:r>
            <a:r>
              <a:rPr dirty="0" spc="185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Prevention</a:t>
            </a:r>
            <a:r>
              <a:rPr dirty="0" spc="190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–</a:t>
            </a:r>
            <a:r>
              <a:rPr dirty="0" spc="185" b="1">
                <a:latin typeface="Times New Roman"/>
                <a:cs typeface="Times New Roman"/>
              </a:rPr>
              <a:t> </a:t>
            </a:r>
            <a:r>
              <a:rPr dirty="0"/>
              <a:t>Strengthened</a:t>
            </a:r>
            <a:r>
              <a:rPr dirty="0" spc="190"/>
              <a:t> </a:t>
            </a:r>
            <a:r>
              <a:rPr dirty="0"/>
              <a:t>security</a:t>
            </a:r>
            <a:r>
              <a:rPr dirty="0" spc="195"/>
              <a:t> </a:t>
            </a:r>
            <a:r>
              <a:rPr dirty="0"/>
              <a:t>measures</a:t>
            </a:r>
            <a:r>
              <a:rPr dirty="0" spc="180"/>
              <a:t> </a:t>
            </a:r>
            <a:r>
              <a:rPr dirty="0" spc="-10"/>
              <a:t>through </a:t>
            </a:r>
            <a:r>
              <a:rPr dirty="0"/>
              <a:t>blockchain</a:t>
            </a:r>
            <a:r>
              <a:rPr dirty="0" spc="-60"/>
              <a:t> </a:t>
            </a:r>
            <a:r>
              <a:rPr dirty="0"/>
              <a:t>integration,</a:t>
            </a:r>
            <a:r>
              <a:rPr dirty="0" spc="-55"/>
              <a:t> </a:t>
            </a:r>
            <a:r>
              <a:rPr dirty="0"/>
              <a:t>reducing</a:t>
            </a:r>
            <a:r>
              <a:rPr dirty="0" spc="-50"/>
              <a:t> </a:t>
            </a:r>
            <a:r>
              <a:rPr dirty="0"/>
              <a:t>identity</a:t>
            </a:r>
            <a:r>
              <a:rPr dirty="0" spc="-60"/>
              <a:t> </a:t>
            </a:r>
            <a:r>
              <a:rPr dirty="0"/>
              <a:t>fraud,</a:t>
            </a:r>
            <a:r>
              <a:rPr dirty="0" spc="-60"/>
              <a:t> </a:t>
            </a:r>
            <a:r>
              <a:rPr dirty="0"/>
              <a:t>online</a:t>
            </a:r>
            <a:r>
              <a:rPr dirty="0" spc="-55"/>
              <a:t> </a:t>
            </a:r>
            <a:r>
              <a:rPr dirty="0"/>
              <a:t>scams,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 spc="-10"/>
              <a:t>misinformation.</a:t>
            </a:r>
          </a:p>
          <a:p>
            <a:pPr>
              <a:lnSpc>
                <a:spcPct val="100000"/>
              </a:lnSpc>
              <a:spcBef>
                <a:spcPts val="1165"/>
              </a:spcBef>
            </a:pPr>
          </a:p>
          <a:p>
            <a:pPr algn="just" marL="12700" marR="6350">
              <a:lnSpc>
                <a:spcPct val="100000"/>
              </a:lnSpc>
            </a:pPr>
            <a:r>
              <a:rPr dirty="0" b="1">
                <a:latin typeface="Times New Roman"/>
                <a:cs typeface="Times New Roman"/>
              </a:rPr>
              <a:t>Efficient  Reporting</a:t>
            </a:r>
            <a:r>
              <a:rPr dirty="0" spc="10" b="1">
                <a:latin typeface="Times New Roman"/>
                <a:cs typeface="Times New Roman"/>
              </a:rPr>
              <a:t>  </a:t>
            </a:r>
            <a:r>
              <a:rPr dirty="0" b="1">
                <a:latin typeface="Times New Roman"/>
                <a:cs typeface="Times New Roman"/>
              </a:rPr>
              <a:t>&amp;</a:t>
            </a:r>
            <a:r>
              <a:rPr dirty="0" spc="5" b="1">
                <a:latin typeface="Times New Roman"/>
                <a:cs typeface="Times New Roman"/>
              </a:rPr>
              <a:t>  </a:t>
            </a:r>
            <a:r>
              <a:rPr dirty="0" b="1">
                <a:latin typeface="Times New Roman"/>
                <a:cs typeface="Times New Roman"/>
              </a:rPr>
              <a:t>Investigation</a:t>
            </a:r>
            <a:r>
              <a:rPr dirty="0" spc="10" b="1">
                <a:latin typeface="Times New Roman"/>
                <a:cs typeface="Times New Roman"/>
              </a:rPr>
              <a:t>  </a:t>
            </a:r>
            <a:r>
              <a:rPr dirty="0" b="1">
                <a:latin typeface="Times New Roman"/>
                <a:cs typeface="Times New Roman"/>
              </a:rPr>
              <a:t>–</a:t>
            </a:r>
            <a:r>
              <a:rPr dirty="0" spc="5" b="1">
                <a:latin typeface="Times New Roman"/>
                <a:cs typeface="Times New Roman"/>
              </a:rPr>
              <a:t>  </a:t>
            </a:r>
            <a:r>
              <a:rPr dirty="0"/>
              <a:t>Automated</a:t>
            </a:r>
            <a:r>
              <a:rPr dirty="0" spc="15"/>
              <a:t>  </a:t>
            </a:r>
            <a:r>
              <a:rPr dirty="0"/>
              <a:t>report</a:t>
            </a:r>
            <a:r>
              <a:rPr dirty="0" spc="5"/>
              <a:t>  </a:t>
            </a:r>
            <a:r>
              <a:rPr dirty="0"/>
              <a:t>generation</a:t>
            </a:r>
            <a:r>
              <a:rPr dirty="0" spc="10"/>
              <a:t>  </a:t>
            </a:r>
            <a:r>
              <a:rPr dirty="0"/>
              <a:t>and</a:t>
            </a:r>
            <a:r>
              <a:rPr dirty="0" spc="5"/>
              <a:t>  </a:t>
            </a:r>
            <a:r>
              <a:rPr dirty="0"/>
              <a:t>a  </a:t>
            </a:r>
            <a:r>
              <a:rPr dirty="0" spc="-10"/>
              <a:t>centralized </a:t>
            </a:r>
            <a:r>
              <a:rPr dirty="0"/>
              <a:t>dashboard</a:t>
            </a:r>
            <a:r>
              <a:rPr dirty="0" spc="380"/>
              <a:t> </a:t>
            </a:r>
            <a:r>
              <a:rPr dirty="0"/>
              <a:t>for</a:t>
            </a:r>
            <a:r>
              <a:rPr dirty="0" spc="365"/>
              <a:t> </a:t>
            </a:r>
            <a:r>
              <a:rPr dirty="0"/>
              <a:t>crime</a:t>
            </a:r>
            <a:r>
              <a:rPr dirty="0" spc="365"/>
              <a:t> </a:t>
            </a:r>
            <a:r>
              <a:rPr dirty="0"/>
              <a:t>branches</a:t>
            </a:r>
            <a:r>
              <a:rPr dirty="0" spc="360"/>
              <a:t> </a:t>
            </a:r>
            <a:r>
              <a:rPr dirty="0"/>
              <a:t>and</a:t>
            </a:r>
            <a:r>
              <a:rPr dirty="0" spc="365"/>
              <a:t> </a:t>
            </a:r>
            <a:r>
              <a:rPr dirty="0"/>
              <a:t>investigative</a:t>
            </a:r>
            <a:r>
              <a:rPr dirty="0" spc="380"/>
              <a:t> </a:t>
            </a:r>
            <a:r>
              <a:rPr dirty="0"/>
              <a:t>agencies</a:t>
            </a:r>
            <a:r>
              <a:rPr dirty="0" spc="355"/>
              <a:t> </a:t>
            </a:r>
            <a:r>
              <a:rPr dirty="0"/>
              <a:t>to</a:t>
            </a:r>
            <a:r>
              <a:rPr dirty="0" spc="380"/>
              <a:t> </a:t>
            </a:r>
            <a:r>
              <a:rPr dirty="0"/>
              <a:t>track</a:t>
            </a:r>
            <a:r>
              <a:rPr dirty="0" spc="375"/>
              <a:t> </a:t>
            </a:r>
            <a:r>
              <a:rPr dirty="0"/>
              <a:t>and</a:t>
            </a:r>
            <a:r>
              <a:rPr dirty="0" spc="370"/>
              <a:t> </a:t>
            </a:r>
            <a:r>
              <a:rPr dirty="0"/>
              <a:t>take</a:t>
            </a:r>
            <a:r>
              <a:rPr dirty="0" spc="360"/>
              <a:t> </a:t>
            </a:r>
            <a:r>
              <a:rPr dirty="0"/>
              <a:t>action</a:t>
            </a:r>
            <a:r>
              <a:rPr dirty="0" spc="385"/>
              <a:t> </a:t>
            </a:r>
            <a:r>
              <a:rPr dirty="0" spc="-10"/>
              <a:t>against </a:t>
            </a:r>
            <a:r>
              <a:rPr dirty="0"/>
              <a:t>fraudulent</a:t>
            </a:r>
            <a:r>
              <a:rPr dirty="0" spc="-80"/>
              <a:t> </a:t>
            </a:r>
            <a:r>
              <a:rPr dirty="0" spc="-10"/>
              <a:t>accounts.</a:t>
            </a:r>
          </a:p>
          <a:p>
            <a:pPr>
              <a:lnSpc>
                <a:spcPct val="100000"/>
              </a:lnSpc>
              <a:spcBef>
                <a:spcPts val="1165"/>
              </a:spcBef>
            </a:p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b="1">
                <a:latin typeface="Times New Roman"/>
                <a:cs typeface="Times New Roman"/>
              </a:rPr>
              <a:t>Improved</a:t>
            </a:r>
            <a:r>
              <a:rPr dirty="0" spc="265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Trust</a:t>
            </a:r>
            <a:r>
              <a:rPr dirty="0" spc="260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in</a:t>
            </a:r>
            <a:r>
              <a:rPr dirty="0" spc="265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Social</a:t>
            </a:r>
            <a:r>
              <a:rPr dirty="0" spc="270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Media</a:t>
            </a:r>
            <a:r>
              <a:rPr dirty="0" spc="270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–</a:t>
            </a:r>
            <a:r>
              <a:rPr dirty="0" spc="270" b="1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dirty="0" spc="145"/>
              <a:t> </a:t>
            </a:r>
            <a:r>
              <a:rPr dirty="0"/>
              <a:t>safer</a:t>
            </a:r>
            <a:r>
              <a:rPr dirty="0" spc="270"/>
              <a:t> </a:t>
            </a:r>
            <a:r>
              <a:rPr dirty="0"/>
              <a:t>online</a:t>
            </a:r>
            <a:r>
              <a:rPr dirty="0" spc="270"/>
              <a:t> </a:t>
            </a:r>
            <a:r>
              <a:rPr dirty="0"/>
              <a:t>environment</a:t>
            </a:r>
            <a:r>
              <a:rPr dirty="0" spc="270"/>
              <a:t> </a:t>
            </a:r>
            <a:r>
              <a:rPr dirty="0"/>
              <a:t>where</a:t>
            </a:r>
            <a:r>
              <a:rPr dirty="0" spc="260"/>
              <a:t> </a:t>
            </a:r>
            <a:r>
              <a:rPr dirty="0"/>
              <a:t>genuine</a:t>
            </a:r>
            <a:r>
              <a:rPr dirty="0" spc="270"/>
              <a:t> </a:t>
            </a:r>
            <a:r>
              <a:rPr dirty="0"/>
              <a:t>users</a:t>
            </a:r>
            <a:r>
              <a:rPr dirty="0" spc="254"/>
              <a:t> </a:t>
            </a:r>
            <a:r>
              <a:rPr dirty="0" spc="-25"/>
              <a:t>can</a:t>
            </a:r>
          </a:p>
          <a:p>
            <a:pPr algn="just" marL="12700">
              <a:lnSpc>
                <a:spcPct val="100000"/>
              </a:lnSpc>
            </a:pPr>
            <a:r>
              <a:rPr dirty="0"/>
              <a:t>interact</a:t>
            </a:r>
            <a:r>
              <a:rPr dirty="0" spc="-25"/>
              <a:t> </a:t>
            </a:r>
            <a:r>
              <a:rPr dirty="0"/>
              <a:t>without</a:t>
            </a:r>
            <a:r>
              <a:rPr dirty="0" spc="-55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/>
              <a:t>risks</a:t>
            </a:r>
            <a:r>
              <a:rPr dirty="0" spc="-35"/>
              <a:t> </a:t>
            </a:r>
            <a:r>
              <a:rPr dirty="0"/>
              <a:t>posed</a:t>
            </a:r>
            <a:r>
              <a:rPr dirty="0" spc="-55"/>
              <a:t> </a:t>
            </a:r>
            <a:r>
              <a:rPr dirty="0"/>
              <a:t>by</a:t>
            </a:r>
            <a:r>
              <a:rPr dirty="0" spc="-40"/>
              <a:t> </a:t>
            </a:r>
            <a:r>
              <a:rPr dirty="0"/>
              <a:t>fake</a:t>
            </a:r>
            <a:r>
              <a:rPr dirty="0" spc="-40"/>
              <a:t> </a:t>
            </a:r>
            <a:r>
              <a:rPr dirty="0"/>
              <a:t>profiles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cyber</a:t>
            </a:r>
            <a:r>
              <a:rPr dirty="0" spc="-45"/>
              <a:t> </a:t>
            </a:r>
            <a:r>
              <a:rPr dirty="0" spc="-10"/>
              <a:t>threats.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Verdana"/>
                <a:cs typeface="Verdana"/>
              </a:rPr>
              <a:t>Timeline</a:t>
            </a:r>
            <a:r>
              <a:rPr dirty="0" spc="-65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of</a:t>
            </a:r>
            <a:r>
              <a:rPr dirty="0" spc="-75">
                <a:latin typeface="Verdana"/>
                <a:cs typeface="Verdana"/>
              </a:rPr>
              <a:t> </a:t>
            </a:r>
            <a:r>
              <a:rPr dirty="0" spc="-10">
                <a:latin typeface="Verdana"/>
                <a:cs typeface="Verdana"/>
              </a:rPr>
              <a:t>Project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655317" y="2058416"/>
          <a:ext cx="8721725" cy="2997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2520"/>
                <a:gridCol w="3199764"/>
                <a:gridCol w="4321175"/>
              </a:tblGrid>
              <a:tr h="4997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254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S</a:t>
                      </a:r>
                      <a:r>
                        <a:rPr dirty="0" sz="1800" spc="215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 spc="95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No.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90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Review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100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Dates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4997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spc="130">
                          <a:latin typeface="Cambria"/>
                          <a:cs typeface="Cambria"/>
                        </a:rPr>
                        <a:t>1.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45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spc="65">
                          <a:latin typeface="Cambria"/>
                          <a:cs typeface="Cambria"/>
                        </a:rPr>
                        <a:t>Review-</a:t>
                      </a:r>
                      <a:r>
                        <a:rPr dirty="0" sz="1800" spc="60">
                          <a:latin typeface="Cambria"/>
                          <a:cs typeface="Cambria"/>
                        </a:rPr>
                        <a:t>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spc="105">
                          <a:latin typeface="Cambria"/>
                          <a:cs typeface="Cambria"/>
                        </a:rPr>
                        <a:t>29-</a:t>
                      </a:r>
                      <a:r>
                        <a:rPr dirty="0" sz="1800" spc="240">
                          <a:latin typeface="Cambria"/>
                          <a:cs typeface="Cambria"/>
                        </a:rPr>
                        <a:t>Jan-</a:t>
                      </a:r>
                      <a:r>
                        <a:rPr dirty="0" sz="1800" spc="105">
                          <a:latin typeface="Cambria"/>
                          <a:cs typeface="Cambria"/>
                        </a:rPr>
                        <a:t>2025</a:t>
                      </a:r>
                      <a:r>
                        <a:rPr dirty="0" sz="1800" spc="24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>
                          <a:latin typeface="Cambria"/>
                          <a:cs typeface="Cambria"/>
                        </a:rPr>
                        <a:t>To</a:t>
                      </a:r>
                      <a:r>
                        <a:rPr dirty="0" sz="1800" spc="27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 spc="105">
                          <a:latin typeface="Cambria"/>
                          <a:cs typeface="Cambria"/>
                        </a:rPr>
                        <a:t>31-</a:t>
                      </a:r>
                      <a:r>
                        <a:rPr dirty="0" sz="1800" spc="240">
                          <a:latin typeface="Cambria"/>
                          <a:cs typeface="Cambria"/>
                        </a:rPr>
                        <a:t>Jan-</a:t>
                      </a:r>
                      <a:r>
                        <a:rPr dirty="0" sz="1800" spc="85">
                          <a:latin typeface="Cambria"/>
                          <a:cs typeface="Cambria"/>
                        </a:rPr>
                        <a:t>2025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997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spc="130">
                          <a:latin typeface="Cambria"/>
                          <a:cs typeface="Cambria"/>
                        </a:rPr>
                        <a:t>2.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45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spc="65">
                          <a:latin typeface="Cambria"/>
                          <a:cs typeface="Cambria"/>
                        </a:rPr>
                        <a:t>Review-</a:t>
                      </a:r>
                      <a:r>
                        <a:rPr dirty="0" sz="1800" spc="60"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spc="105">
                          <a:latin typeface="Cambria"/>
                          <a:cs typeface="Cambria"/>
                        </a:rPr>
                        <a:t>18-</a:t>
                      </a:r>
                      <a:r>
                        <a:rPr dirty="0" sz="1800" spc="120">
                          <a:latin typeface="Cambria"/>
                          <a:cs typeface="Cambria"/>
                        </a:rPr>
                        <a:t>Feb-</a:t>
                      </a:r>
                      <a:r>
                        <a:rPr dirty="0" sz="1800" spc="105">
                          <a:latin typeface="Cambria"/>
                          <a:cs typeface="Cambria"/>
                        </a:rPr>
                        <a:t>2025</a:t>
                      </a:r>
                      <a:r>
                        <a:rPr dirty="0" sz="1800" spc="2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>
                          <a:latin typeface="Cambria"/>
                          <a:cs typeface="Cambria"/>
                        </a:rPr>
                        <a:t>To</a:t>
                      </a:r>
                      <a:r>
                        <a:rPr dirty="0" sz="1800" spc="26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 spc="105">
                          <a:latin typeface="Cambria"/>
                          <a:cs typeface="Cambria"/>
                        </a:rPr>
                        <a:t>21-</a:t>
                      </a:r>
                      <a:r>
                        <a:rPr dirty="0" sz="1800" spc="120">
                          <a:latin typeface="Cambria"/>
                          <a:cs typeface="Cambria"/>
                        </a:rPr>
                        <a:t>Feb-</a:t>
                      </a:r>
                      <a:r>
                        <a:rPr dirty="0" sz="1800" spc="85">
                          <a:latin typeface="Cambria"/>
                          <a:cs typeface="Cambria"/>
                        </a:rPr>
                        <a:t>2025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997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spc="130">
                          <a:latin typeface="Cambria"/>
                          <a:cs typeface="Cambria"/>
                        </a:rPr>
                        <a:t>3.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45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spc="65">
                          <a:latin typeface="Cambria"/>
                          <a:cs typeface="Cambria"/>
                        </a:rPr>
                        <a:t>Review-</a:t>
                      </a:r>
                      <a:r>
                        <a:rPr dirty="0" sz="1800" spc="60">
                          <a:latin typeface="Cambria"/>
                          <a:cs typeface="Cambria"/>
                        </a:rPr>
                        <a:t>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spc="105">
                          <a:latin typeface="Cambria"/>
                          <a:cs typeface="Cambria"/>
                        </a:rPr>
                        <a:t>17-</a:t>
                      </a:r>
                      <a:r>
                        <a:rPr dirty="0" sz="1800" spc="125">
                          <a:latin typeface="Cambria"/>
                          <a:cs typeface="Cambria"/>
                        </a:rPr>
                        <a:t>Mar-</a:t>
                      </a:r>
                      <a:r>
                        <a:rPr dirty="0" sz="1800" spc="105">
                          <a:latin typeface="Cambria"/>
                          <a:cs typeface="Cambria"/>
                        </a:rPr>
                        <a:t>2025</a:t>
                      </a:r>
                      <a:r>
                        <a:rPr dirty="0" sz="1800" spc="23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>
                          <a:latin typeface="Cambria"/>
                          <a:cs typeface="Cambria"/>
                        </a:rPr>
                        <a:t>To</a:t>
                      </a:r>
                      <a:r>
                        <a:rPr dirty="0" sz="1800" spc="26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 spc="105">
                          <a:latin typeface="Cambria"/>
                          <a:cs typeface="Cambria"/>
                        </a:rPr>
                        <a:t>21-</a:t>
                      </a:r>
                      <a:r>
                        <a:rPr dirty="0" sz="1800" spc="125">
                          <a:latin typeface="Cambria"/>
                          <a:cs typeface="Cambria"/>
                        </a:rPr>
                        <a:t>Mar-</a:t>
                      </a:r>
                      <a:r>
                        <a:rPr dirty="0" sz="1800" spc="85">
                          <a:latin typeface="Cambria"/>
                          <a:cs typeface="Cambria"/>
                        </a:rPr>
                        <a:t>2025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991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spc="130">
                          <a:latin typeface="Cambria"/>
                          <a:cs typeface="Cambria"/>
                        </a:rPr>
                        <a:t>4.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45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spc="65">
                          <a:latin typeface="Cambria"/>
                          <a:cs typeface="Cambria"/>
                        </a:rPr>
                        <a:t>Review-</a:t>
                      </a:r>
                      <a:r>
                        <a:rPr dirty="0" sz="1800" spc="60">
                          <a:latin typeface="Cambria"/>
                          <a:cs typeface="Cambria"/>
                        </a:rPr>
                        <a:t>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spc="105">
                          <a:latin typeface="Cambria"/>
                          <a:cs typeface="Cambria"/>
                        </a:rPr>
                        <a:t>16-</a:t>
                      </a:r>
                      <a:r>
                        <a:rPr dirty="0" sz="1800" spc="85">
                          <a:latin typeface="Cambria"/>
                          <a:cs typeface="Cambria"/>
                        </a:rPr>
                        <a:t>Apr-</a:t>
                      </a:r>
                      <a:r>
                        <a:rPr dirty="0" sz="1800" spc="105">
                          <a:latin typeface="Cambria"/>
                          <a:cs typeface="Cambria"/>
                        </a:rPr>
                        <a:t>2025</a:t>
                      </a:r>
                      <a:r>
                        <a:rPr dirty="0" sz="1800" spc="2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>
                          <a:latin typeface="Cambria"/>
                          <a:cs typeface="Cambria"/>
                        </a:rPr>
                        <a:t>To</a:t>
                      </a:r>
                      <a:r>
                        <a:rPr dirty="0" sz="1800" spc="26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 spc="105">
                          <a:latin typeface="Cambria"/>
                          <a:cs typeface="Cambria"/>
                        </a:rPr>
                        <a:t>19-</a:t>
                      </a:r>
                      <a:r>
                        <a:rPr dirty="0" sz="1800" spc="80">
                          <a:latin typeface="Cambria"/>
                          <a:cs typeface="Cambria"/>
                        </a:rPr>
                        <a:t>Apr-</a:t>
                      </a:r>
                      <a:r>
                        <a:rPr dirty="0" sz="1800" spc="85">
                          <a:latin typeface="Cambria"/>
                          <a:cs typeface="Cambria"/>
                        </a:rPr>
                        <a:t>2025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997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spc="130">
                          <a:latin typeface="Cambria"/>
                          <a:cs typeface="Cambria"/>
                        </a:rPr>
                        <a:t>5.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45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spc="120">
                          <a:latin typeface="Cambria"/>
                          <a:cs typeface="Cambria"/>
                        </a:rPr>
                        <a:t>Final</a:t>
                      </a:r>
                      <a:r>
                        <a:rPr dirty="0" sz="1800" spc="19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 spc="100">
                          <a:latin typeface="Cambria"/>
                          <a:cs typeface="Cambria"/>
                        </a:rPr>
                        <a:t>Viva-</a:t>
                      </a:r>
                      <a:r>
                        <a:rPr dirty="0" sz="1800" spc="50">
                          <a:latin typeface="Cambria"/>
                          <a:cs typeface="Cambria"/>
                        </a:rPr>
                        <a:t>voce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spc="105">
                          <a:latin typeface="Cambria"/>
                          <a:cs typeface="Cambria"/>
                        </a:rPr>
                        <a:t>10-</a:t>
                      </a:r>
                      <a:r>
                        <a:rPr dirty="0" sz="1800" spc="120">
                          <a:latin typeface="Cambria"/>
                          <a:cs typeface="Cambria"/>
                        </a:rPr>
                        <a:t>May-</a:t>
                      </a:r>
                      <a:r>
                        <a:rPr dirty="0" sz="1800" spc="105">
                          <a:latin typeface="Cambria"/>
                          <a:cs typeface="Cambria"/>
                        </a:rPr>
                        <a:t>2025</a:t>
                      </a:r>
                      <a:r>
                        <a:rPr dirty="0" sz="1800" spc="19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 spc="145">
                          <a:latin typeface="Cambria"/>
                          <a:cs typeface="Cambria"/>
                        </a:rPr>
                        <a:t>TO</a:t>
                      </a:r>
                      <a:r>
                        <a:rPr dirty="0" sz="1800" spc="22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 spc="105">
                          <a:latin typeface="Cambria"/>
                          <a:cs typeface="Cambria"/>
                        </a:rPr>
                        <a:t>17-</a:t>
                      </a:r>
                      <a:r>
                        <a:rPr dirty="0" sz="1800" spc="120">
                          <a:latin typeface="Cambria"/>
                          <a:cs typeface="Cambria"/>
                        </a:rPr>
                        <a:t>May-</a:t>
                      </a:r>
                      <a:r>
                        <a:rPr dirty="0" sz="1800" spc="90">
                          <a:latin typeface="Cambria"/>
                          <a:cs typeface="Cambria"/>
                        </a:rPr>
                        <a:t>2025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Conclusion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91641" y="991869"/>
            <a:ext cx="10512425" cy="492125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algn="just" marL="355600" marR="5715" indent="-342900">
              <a:lnSpc>
                <a:spcPts val="2380"/>
              </a:lnSpc>
              <a:spcBef>
                <a:spcPts val="39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1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proposed</a:t>
            </a:r>
            <a:r>
              <a:rPr dirty="0" sz="2200" spc="1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software</a:t>
            </a:r>
            <a:r>
              <a:rPr dirty="0" sz="2200" spc="1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application</a:t>
            </a:r>
            <a:r>
              <a:rPr dirty="0" sz="2200" spc="1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for</a:t>
            </a:r>
            <a:r>
              <a:rPr dirty="0" sz="2200" spc="1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detecting</a:t>
            </a:r>
            <a:r>
              <a:rPr dirty="0" sz="2200" spc="1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1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reporting</a:t>
            </a:r>
            <a:r>
              <a:rPr dirty="0" sz="2200" spc="1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fake</a:t>
            </a:r>
            <a:r>
              <a:rPr dirty="0" sz="2200" spc="1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social</a:t>
            </a:r>
            <a:r>
              <a:rPr dirty="0" sz="2200" spc="1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media</a:t>
            </a:r>
            <a:r>
              <a:rPr dirty="0" sz="2200" spc="13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profiles </a:t>
            </a:r>
            <a:r>
              <a:rPr dirty="0" sz="2200">
                <a:latin typeface="Times New Roman"/>
                <a:cs typeface="Times New Roman"/>
              </a:rPr>
              <a:t>aims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tackle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escalating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issues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online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fraud,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impersonation,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misinformation.</a:t>
            </a:r>
            <a:endParaRPr sz="2200">
              <a:latin typeface="Times New Roman"/>
              <a:cs typeface="Times New Roman"/>
            </a:endParaRPr>
          </a:p>
          <a:p>
            <a:pPr algn="just" marL="355600" marR="8890" indent="-342900">
              <a:lnSpc>
                <a:spcPts val="2380"/>
              </a:lnSpc>
              <a:spcBef>
                <a:spcPts val="52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>
                <a:latin typeface="Times New Roman"/>
                <a:cs typeface="Times New Roman"/>
              </a:rPr>
              <a:t>By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utilizing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machine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learning, blockchain,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cybersecurity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technologies,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system</a:t>
            </a:r>
            <a:r>
              <a:rPr dirty="0" sz="2200" spc="-25">
                <a:latin typeface="Times New Roman"/>
                <a:cs typeface="Times New Roman"/>
              </a:rPr>
              <a:t> can </a:t>
            </a:r>
            <a:r>
              <a:rPr dirty="0" sz="2200">
                <a:latin typeface="Times New Roman"/>
                <a:cs typeface="Times New Roman"/>
              </a:rPr>
              <a:t>accurately</a:t>
            </a:r>
            <a:r>
              <a:rPr dirty="0" sz="2200" spc="295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identify</a:t>
            </a:r>
            <a:r>
              <a:rPr dirty="0" sz="2200" spc="295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suspicious</a:t>
            </a:r>
            <a:r>
              <a:rPr dirty="0" sz="2200" spc="29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profiles</a:t>
            </a:r>
            <a:r>
              <a:rPr dirty="0" sz="2200" spc="29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based</a:t>
            </a:r>
            <a:r>
              <a:rPr dirty="0" sz="2200" spc="29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on</a:t>
            </a:r>
            <a:r>
              <a:rPr dirty="0" sz="2200" spc="285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behavioral</a:t>
            </a:r>
            <a:r>
              <a:rPr dirty="0" sz="2200" spc="29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patterns</a:t>
            </a:r>
            <a:r>
              <a:rPr dirty="0" sz="2200" spc="28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295">
                <a:latin typeface="Times New Roman"/>
                <a:cs typeface="Times New Roman"/>
              </a:rPr>
              <a:t>  </a:t>
            </a:r>
            <a:r>
              <a:rPr dirty="0" sz="2200" spc="-10">
                <a:latin typeface="Times New Roman"/>
                <a:cs typeface="Times New Roman"/>
              </a:rPr>
              <a:t>profile inconsistencies.</a:t>
            </a:r>
            <a:endParaRPr sz="2200">
              <a:latin typeface="Times New Roman"/>
              <a:cs typeface="Times New Roman"/>
            </a:endParaRPr>
          </a:p>
          <a:p>
            <a:pPr algn="just" marL="355600" marR="6985" indent="-342900">
              <a:lnSpc>
                <a:spcPct val="90000"/>
              </a:lnSpc>
              <a:spcBef>
                <a:spcPts val="484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>
                <a:latin typeface="Times New Roman"/>
                <a:cs typeface="Times New Roman"/>
              </a:rPr>
              <a:t>This</a:t>
            </a:r>
            <a:r>
              <a:rPr dirty="0" sz="2200" spc="5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advanced</a:t>
            </a:r>
            <a:r>
              <a:rPr dirty="0" sz="2200" spc="5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detection</a:t>
            </a:r>
            <a:r>
              <a:rPr dirty="0" sz="2200" spc="5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mechanism</a:t>
            </a:r>
            <a:r>
              <a:rPr dirty="0" sz="2200" spc="5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will</a:t>
            </a:r>
            <a:r>
              <a:rPr dirty="0" sz="2200" spc="5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significantly  enhance</a:t>
            </a:r>
            <a:r>
              <a:rPr dirty="0" sz="2200" spc="5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5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security</a:t>
            </a:r>
            <a:r>
              <a:rPr dirty="0" sz="2200" spc="5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53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social </a:t>
            </a:r>
            <a:r>
              <a:rPr dirty="0" sz="2200">
                <a:latin typeface="Times New Roman"/>
                <a:cs typeface="Times New Roman"/>
              </a:rPr>
              <a:t>media</a:t>
            </a:r>
            <a:r>
              <a:rPr dirty="0" sz="2200" spc="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platforms,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preventing</a:t>
            </a:r>
            <a:r>
              <a:rPr dirty="0" sz="2200" spc="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fraudulent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activities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ensuring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safer</a:t>
            </a:r>
            <a:r>
              <a:rPr dirty="0" sz="2200" spc="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online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environment </a:t>
            </a:r>
            <a:r>
              <a:rPr dirty="0" sz="2200">
                <a:latin typeface="Times New Roman"/>
                <a:cs typeface="Times New Roman"/>
              </a:rPr>
              <a:t>for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users.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0"/>
              </a:spcBef>
              <a:buFont typeface="Arial MT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algn="just" marL="355600" marR="5080" indent="-342900">
              <a:lnSpc>
                <a:spcPct val="9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200">
                <a:latin typeface="Times New Roman"/>
                <a:cs typeface="Times New Roman"/>
              </a:rPr>
              <a:t>Additionally,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system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will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provide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investigative</a:t>
            </a:r>
            <a:r>
              <a:rPr dirty="0" sz="2200" spc="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agencies</a:t>
            </a:r>
            <a:r>
              <a:rPr dirty="0" sz="2200" spc="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with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automated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reports</a:t>
            </a:r>
            <a:r>
              <a:rPr dirty="0" sz="2200" spc="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 spc="-50">
                <a:latin typeface="Times New Roman"/>
                <a:cs typeface="Times New Roman"/>
              </a:rPr>
              <a:t>a </a:t>
            </a:r>
            <a:r>
              <a:rPr dirty="0" sz="2200">
                <a:latin typeface="Times New Roman"/>
                <a:cs typeface="Times New Roman"/>
              </a:rPr>
              <a:t>centralized</a:t>
            </a:r>
            <a:r>
              <a:rPr dirty="0" sz="2200" spc="39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dashboard,</a:t>
            </a:r>
            <a:r>
              <a:rPr dirty="0" sz="2200" spc="40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allowing</a:t>
            </a:r>
            <a:r>
              <a:rPr dirty="0" sz="2200" spc="40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for</a:t>
            </a:r>
            <a:r>
              <a:rPr dirty="0" sz="2200" spc="39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efficient</a:t>
            </a:r>
            <a:r>
              <a:rPr dirty="0" sz="2200" spc="39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tracking</a:t>
            </a:r>
            <a:r>
              <a:rPr dirty="0" sz="2200" spc="39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40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action</a:t>
            </a:r>
            <a:r>
              <a:rPr dirty="0" sz="2200" spc="40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against</a:t>
            </a:r>
            <a:r>
              <a:rPr dirty="0" sz="2200" spc="38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fake</a:t>
            </a:r>
            <a:r>
              <a:rPr dirty="0" sz="2200" spc="39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profiles. </a:t>
            </a:r>
            <a:r>
              <a:rPr dirty="0" sz="2200">
                <a:latin typeface="Times New Roman"/>
                <a:cs typeface="Times New Roman"/>
              </a:rPr>
              <a:t>With</a:t>
            </a:r>
            <a:r>
              <a:rPr dirty="0" sz="2200" spc="6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continuous</a:t>
            </a:r>
            <a:r>
              <a:rPr dirty="0" sz="2200" spc="55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learning</a:t>
            </a:r>
            <a:r>
              <a:rPr dirty="0" sz="2200" spc="55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55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adaptability,</a:t>
            </a:r>
            <a:r>
              <a:rPr dirty="0" sz="2200" spc="55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55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software</a:t>
            </a:r>
            <a:r>
              <a:rPr dirty="0" sz="2200" spc="6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will</a:t>
            </a:r>
            <a:r>
              <a:rPr dirty="0" sz="2200" spc="55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evolve</a:t>
            </a:r>
            <a:r>
              <a:rPr dirty="0" sz="2200" spc="6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in</a:t>
            </a:r>
            <a:r>
              <a:rPr dirty="0" sz="2200" spc="5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response</a:t>
            </a:r>
            <a:r>
              <a:rPr dirty="0" sz="2200" spc="45">
                <a:latin typeface="Times New Roman"/>
                <a:cs typeface="Times New Roman"/>
              </a:rPr>
              <a:t>  </a:t>
            </a:r>
            <a:r>
              <a:rPr dirty="0" sz="2200" spc="-25">
                <a:latin typeface="Times New Roman"/>
                <a:cs typeface="Times New Roman"/>
              </a:rPr>
              <a:t>to </a:t>
            </a:r>
            <a:r>
              <a:rPr dirty="0" sz="2200">
                <a:latin typeface="Times New Roman"/>
                <a:cs typeface="Times New Roman"/>
              </a:rPr>
              <a:t>emerging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threats,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improving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its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detection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capabilities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over</a:t>
            </a:r>
            <a:r>
              <a:rPr dirty="0" sz="2200" spc="-8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time.</a:t>
            </a:r>
            <a:endParaRPr sz="2200">
              <a:latin typeface="Times New Roman"/>
              <a:cs typeface="Times New Roman"/>
            </a:endParaRPr>
          </a:p>
          <a:p>
            <a:pPr algn="just" marL="355600" marR="6985" indent="-342900">
              <a:lnSpc>
                <a:spcPts val="2380"/>
              </a:lnSpc>
              <a:spcBef>
                <a:spcPts val="56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>
                <a:latin typeface="Times New Roman"/>
                <a:cs typeface="Times New Roman"/>
              </a:rPr>
              <a:t>This</a:t>
            </a:r>
            <a:r>
              <a:rPr dirty="0" sz="2200" spc="2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project</a:t>
            </a:r>
            <a:r>
              <a:rPr dirty="0" sz="2200" spc="2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will</a:t>
            </a:r>
            <a:r>
              <a:rPr dirty="0" sz="2200" spc="2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not</a:t>
            </a:r>
            <a:r>
              <a:rPr dirty="0" sz="2200" spc="2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only</a:t>
            </a:r>
            <a:r>
              <a:rPr dirty="0" sz="2200" spc="2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help</a:t>
            </a:r>
            <a:r>
              <a:rPr dirty="0" sz="2200" spc="2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prevent</a:t>
            </a:r>
            <a:r>
              <a:rPr dirty="0" sz="2200" spc="2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online</a:t>
            </a:r>
            <a:r>
              <a:rPr dirty="0" sz="2200" spc="229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scams</a:t>
            </a:r>
            <a:r>
              <a:rPr dirty="0" sz="2200" spc="2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2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identity</a:t>
            </a:r>
            <a:r>
              <a:rPr dirty="0" sz="2200" spc="2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fraud</a:t>
            </a:r>
            <a:r>
              <a:rPr dirty="0" sz="2200" spc="2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but</a:t>
            </a:r>
            <a:r>
              <a:rPr dirty="0" sz="2200" spc="2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also</a:t>
            </a:r>
            <a:r>
              <a:rPr dirty="0" sz="2200" spc="24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restore </a:t>
            </a:r>
            <a:r>
              <a:rPr dirty="0" sz="2200">
                <a:latin typeface="Times New Roman"/>
                <a:cs typeface="Times New Roman"/>
              </a:rPr>
              <a:t>trust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social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media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interactions,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fostering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more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secure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genuine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digital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landscape.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References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91641" y="1717674"/>
            <a:ext cx="10539095" cy="36468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94970">
              <a:lnSpc>
                <a:spcPct val="100000"/>
              </a:lnSpc>
              <a:spcBef>
                <a:spcPts val="95"/>
              </a:spcBef>
              <a:buAutoNum type="arabicPlain"/>
              <a:tabLst>
                <a:tab pos="407670" algn="l"/>
              </a:tabLst>
            </a:pPr>
            <a:r>
              <a:rPr dirty="0" sz="2200">
                <a:latin typeface="Times New Roman"/>
                <a:cs typeface="Times New Roman"/>
              </a:rPr>
              <a:t>K.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Harish,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R.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Naveen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Kumar,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J.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Briso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Becky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Bell.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(2023).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Fake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Profile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Detection </a:t>
            </a:r>
            <a:r>
              <a:rPr dirty="0" sz="2200">
                <a:latin typeface="Times New Roman"/>
                <a:cs typeface="Times New Roman"/>
              </a:rPr>
              <a:t>Using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Machine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Learning.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International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Journal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Scientific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Research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Science,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Engineering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Technology.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65"/>
              </a:spcBef>
              <a:buFont typeface="Times New Roman"/>
              <a:buAutoNum type="arabicPlain"/>
            </a:pPr>
            <a:endParaRPr sz="2200">
              <a:latin typeface="Times New Roman"/>
              <a:cs typeface="Times New Roman"/>
            </a:endParaRPr>
          </a:p>
          <a:p>
            <a:pPr algn="just" marL="12700" marR="87630" indent="394970">
              <a:lnSpc>
                <a:spcPct val="100000"/>
              </a:lnSpc>
              <a:spcBef>
                <a:spcPts val="5"/>
              </a:spcBef>
              <a:buAutoNum type="arabicPlain"/>
              <a:tabLst>
                <a:tab pos="407670" algn="l"/>
              </a:tabLst>
            </a:pPr>
            <a:r>
              <a:rPr dirty="0" sz="2200">
                <a:latin typeface="Times New Roman"/>
                <a:cs typeface="Times New Roman"/>
              </a:rPr>
              <a:t>K.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Shu,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X.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Zhou,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S.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 spc="-30">
                <a:latin typeface="Times New Roman"/>
                <a:cs typeface="Times New Roman"/>
              </a:rPr>
              <a:t>Wang,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R.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Zafarani,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H.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Liu.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(2019).</a:t>
            </a:r>
            <a:r>
              <a:rPr dirty="0" sz="2200" spc="-8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Role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User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Profiles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for </a:t>
            </a:r>
            <a:r>
              <a:rPr dirty="0" sz="2200">
                <a:latin typeface="Times New Roman"/>
                <a:cs typeface="Times New Roman"/>
              </a:rPr>
              <a:t>Fake</a:t>
            </a:r>
            <a:r>
              <a:rPr dirty="0" sz="2200" spc="-10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News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Detection.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IEEE/ACM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International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Conference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on</a:t>
            </a:r>
            <a:r>
              <a:rPr dirty="0" sz="2200" spc="-1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Advances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Social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Networks </a:t>
            </a:r>
            <a:r>
              <a:rPr dirty="0" sz="2200">
                <a:latin typeface="Times New Roman"/>
                <a:cs typeface="Times New Roman"/>
              </a:rPr>
              <a:t>Analysis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Mining.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6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>
                <a:latin typeface="Times New Roman"/>
                <a:cs typeface="Times New Roman"/>
              </a:rPr>
              <a:t>3]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-75">
                <a:latin typeface="Times New Roman"/>
                <a:cs typeface="Times New Roman"/>
              </a:rPr>
              <a:t>F.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Masood,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G.</a:t>
            </a:r>
            <a:r>
              <a:rPr dirty="0" sz="2200" spc="-125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Ammad,</a:t>
            </a:r>
            <a:r>
              <a:rPr dirty="0" sz="2200" spc="-10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A.</a:t>
            </a:r>
            <a:r>
              <a:rPr dirty="0" sz="2200" spc="-12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Almogren,</a:t>
            </a:r>
            <a:r>
              <a:rPr dirty="0" sz="2200" spc="-12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A.</a:t>
            </a:r>
            <a:r>
              <a:rPr dirty="0" sz="2200" spc="-1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Abbas,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H.</a:t>
            </a:r>
            <a:r>
              <a:rPr dirty="0" sz="2200" spc="-1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A.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Khattak,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I.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Ud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Din,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M.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Guizani,</a:t>
            </a:r>
            <a:r>
              <a:rPr dirty="0" sz="2200" spc="-25">
                <a:latin typeface="Times New Roman"/>
                <a:cs typeface="Times New Roman"/>
              </a:rPr>
              <a:t> and</a:t>
            </a:r>
            <a:endParaRPr sz="2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2200">
                <a:latin typeface="Times New Roman"/>
                <a:cs typeface="Times New Roman"/>
              </a:rPr>
              <a:t>M.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Zuair.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(2023).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Spammer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Detection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Fake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User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Identification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on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Social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Networks.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9863" y="2813126"/>
            <a:ext cx="3456940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b="0">
                <a:solidFill>
                  <a:srgbClr val="000000"/>
                </a:solidFill>
                <a:latin typeface="Cambria"/>
                <a:cs typeface="Cambria"/>
              </a:rPr>
              <a:t>Thank</a:t>
            </a:r>
            <a:r>
              <a:rPr dirty="0" sz="6000" spc="-185" b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6000" spc="-465" b="0">
                <a:solidFill>
                  <a:srgbClr val="000000"/>
                </a:solidFill>
                <a:latin typeface="Cambria"/>
                <a:cs typeface="Cambria"/>
              </a:rPr>
              <a:t>Y</a:t>
            </a:r>
            <a:r>
              <a:rPr dirty="0" sz="6000" spc="70" b="0">
                <a:solidFill>
                  <a:srgbClr val="000000"/>
                </a:solidFill>
                <a:latin typeface="Cambria"/>
                <a:cs typeface="Cambria"/>
              </a:rPr>
              <a:t>o</a:t>
            </a:r>
            <a:r>
              <a:rPr dirty="0" sz="6000" spc="75" b="0">
                <a:solidFill>
                  <a:srgbClr val="000000"/>
                </a:solidFill>
                <a:latin typeface="Cambria"/>
                <a:cs typeface="Cambria"/>
              </a:rPr>
              <a:t>u</a:t>
            </a:r>
            <a:endParaRPr sz="60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4488" y="1437258"/>
            <a:ext cx="4178385" cy="38610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Introduction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/>
              <a:t>our</a:t>
            </a:r>
            <a:r>
              <a:rPr dirty="0" spc="-40"/>
              <a:t> </a:t>
            </a:r>
            <a:r>
              <a:rPr dirty="0" spc="-10"/>
              <a:t>Project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93165" y="1025398"/>
            <a:ext cx="10510520" cy="54578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>
                <a:latin typeface="Times New Roman"/>
                <a:cs typeface="Times New Roman"/>
              </a:rPr>
              <a:t>Social</a:t>
            </a:r>
            <a:r>
              <a:rPr dirty="0" sz="2200" spc="11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media</a:t>
            </a:r>
            <a:r>
              <a:rPr dirty="0" sz="2200" spc="114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has</a:t>
            </a:r>
            <a:r>
              <a:rPr dirty="0" sz="2200" spc="11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revolutionized</a:t>
            </a:r>
            <a:r>
              <a:rPr dirty="0" sz="2200" spc="114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105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way</a:t>
            </a:r>
            <a:r>
              <a:rPr dirty="0" sz="2200" spc="11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people</a:t>
            </a:r>
            <a:r>
              <a:rPr dirty="0" sz="2200" spc="105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interact,</a:t>
            </a:r>
            <a:r>
              <a:rPr dirty="0" sz="2200" spc="114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communicate,</a:t>
            </a:r>
            <a:r>
              <a:rPr dirty="0" sz="2200" spc="11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110">
                <a:latin typeface="Times New Roman"/>
                <a:cs typeface="Times New Roman"/>
              </a:rPr>
              <a:t>  </a:t>
            </a:r>
            <a:r>
              <a:rPr dirty="0" sz="2200" spc="-10">
                <a:latin typeface="Times New Roman"/>
                <a:cs typeface="Times New Roman"/>
              </a:rPr>
              <a:t>share information.</a:t>
            </a:r>
            <a:endParaRPr sz="2200">
              <a:latin typeface="Times New Roman"/>
              <a:cs typeface="Times New Roman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>
                <a:latin typeface="Times New Roman"/>
                <a:cs typeface="Times New Roman"/>
              </a:rPr>
              <a:t>However,</a:t>
            </a:r>
            <a:r>
              <a:rPr dirty="0" sz="2200" spc="5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with</a:t>
            </a:r>
            <a:r>
              <a:rPr dirty="0" sz="2200" spc="5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its</a:t>
            </a:r>
            <a:r>
              <a:rPr dirty="0" sz="2200" spc="5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widespread</a:t>
            </a:r>
            <a:r>
              <a:rPr dirty="0" sz="2200" spc="5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use,</a:t>
            </a:r>
            <a:r>
              <a:rPr dirty="0" sz="2200" spc="5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issues</a:t>
            </a:r>
            <a:r>
              <a:rPr dirty="0" sz="2200" spc="5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like</a:t>
            </a:r>
            <a:r>
              <a:rPr dirty="0" sz="2200" spc="5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fake</a:t>
            </a:r>
            <a:r>
              <a:rPr dirty="0" sz="2200" spc="5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social</a:t>
            </a:r>
            <a:r>
              <a:rPr dirty="0" sz="2200" spc="5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media</a:t>
            </a:r>
            <a:r>
              <a:rPr dirty="0" sz="2200" spc="5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profiles</a:t>
            </a:r>
            <a:r>
              <a:rPr dirty="0" sz="2200" spc="5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54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online </a:t>
            </a:r>
            <a:r>
              <a:rPr dirty="0" sz="2200">
                <a:latin typeface="Times New Roman"/>
                <a:cs typeface="Times New Roman"/>
              </a:rPr>
              <a:t>impersonation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have</a:t>
            </a:r>
            <a:r>
              <a:rPr dirty="0" sz="2200" spc="-9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become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major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concerns.</a:t>
            </a:r>
            <a:endParaRPr sz="2200">
              <a:latin typeface="Times New Roman"/>
              <a:cs typeface="Times New Roman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>
                <a:latin typeface="Times New Roman"/>
                <a:cs typeface="Times New Roman"/>
              </a:rPr>
              <a:t>These</a:t>
            </a:r>
            <a:r>
              <a:rPr dirty="0" sz="2200" spc="3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fraudulent</a:t>
            </a:r>
            <a:r>
              <a:rPr dirty="0" sz="2200" spc="3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accounts</a:t>
            </a:r>
            <a:r>
              <a:rPr dirty="0" sz="2200" spc="3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are</a:t>
            </a:r>
            <a:r>
              <a:rPr dirty="0" sz="2200" spc="3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often</a:t>
            </a:r>
            <a:r>
              <a:rPr dirty="0" sz="2200" spc="3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created</a:t>
            </a:r>
            <a:r>
              <a:rPr dirty="0" sz="2200" spc="3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for</a:t>
            </a:r>
            <a:r>
              <a:rPr dirty="0" sz="2200" spc="3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malicious</a:t>
            </a:r>
            <a:r>
              <a:rPr dirty="0" sz="2200" spc="3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purposes,</a:t>
            </a:r>
            <a:r>
              <a:rPr dirty="0" sz="2200" spc="3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such</a:t>
            </a:r>
            <a:r>
              <a:rPr dirty="0" sz="2200" spc="3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as</a:t>
            </a:r>
            <a:r>
              <a:rPr dirty="0" sz="2200" spc="34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spreading </a:t>
            </a:r>
            <a:r>
              <a:rPr dirty="0" sz="2200">
                <a:latin typeface="Times New Roman"/>
                <a:cs typeface="Times New Roman"/>
              </a:rPr>
              <a:t>misinformation,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scamming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users,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or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engaging</a:t>
            </a:r>
            <a:r>
              <a:rPr dirty="0" sz="2200" spc="-8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cybercrimes.</a:t>
            </a:r>
            <a:endParaRPr sz="2200">
              <a:latin typeface="Times New Roman"/>
              <a:cs typeface="Times New Roman"/>
            </a:endParaRPr>
          </a:p>
          <a:p>
            <a:pPr algn="just" marL="355600" marR="5715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>
                <a:latin typeface="Times New Roman"/>
                <a:cs typeface="Times New Roman"/>
              </a:rPr>
              <a:t>They</a:t>
            </a:r>
            <a:r>
              <a:rPr dirty="0" sz="2200" spc="10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can</a:t>
            </a:r>
            <a:r>
              <a:rPr dirty="0" sz="2200" spc="8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deceive</a:t>
            </a:r>
            <a:r>
              <a:rPr dirty="0" sz="2200" spc="9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individuals,</a:t>
            </a:r>
            <a:r>
              <a:rPr dirty="0" sz="2200" spc="9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businesses,</a:t>
            </a:r>
            <a:r>
              <a:rPr dirty="0" sz="2200" spc="9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9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even</a:t>
            </a:r>
            <a:r>
              <a:rPr dirty="0" sz="2200" spc="9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government</a:t>
            </a:r>
            <a:r>
              <a:rPr dirty="0" sz="2200" spc="10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organizations,</a:t>
            </a:r>
            <a:r>
              <a:rPr dirty="0" sz="2200" spc="9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leading</a:t>
            </a:r>
            <a:r>
              <a:rPr dirty="0" sz="2200" spc="95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to </a:t>
            </a:r>
            <a:r>
              <a:rPr dirty="0" sz="2200">
                <a:latin typeface="Times New Roman"/>
                <a:cs typeface="Times New Roman"/>
              </a:rPr>
              <a:t>financial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loss,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reputation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damage,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security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risks.</a:t>
            </a:r>
            <a:endParaRPr sz="2200">
              <a:latin typeface="Times New Roman"/>
              <a:cs typeface="Times New Roman"/>
            </a:endParaRPr>
          </a:p>
          <a:p>
            <a:pPr algn="just" marL="355600" marR="6350" indent="-342900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>
                <a:latin typeface="Times New Roman"/>
                <a:cs typeface="Times New Roman"/>
              </a:rPr>
              <a:t>Detecting</a:t>
            </a:r>
            <a:r>
              <a:rPr dirty="0" sz="2200" spc="409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409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eliminating</a:t>
            </a:r>
            <a:r>
              <a:rPr dirty="0" sz="2200" spc="434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these</a:t>
            </a:r>
            <a:r>
              <a:rPr dirty="0" sz="2200" spc="40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fake</a:t>
            </a:r>
            <a:r>
              <a:rPr dirty="0" sz="2200" spc="40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profiles</a:t>
            </a:r>
            <a:r>
              <a:rPr dirty="0" sz="2200" spc="40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is</a:t>
            </a:r>
            <a:r>
              <a:rPr dirty="0" sz="2200" spc="40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essential</a:t>
            </a:r>
            <a:r>
              <a:rPr dirty="0" sz="2200" spc="409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409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maintaining</a:t>
            </a:r>
            <a:r>
              <a:rPr dirty="0" sz="2200" spc="4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40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secure</a:t>
            </a:r>
            <a:r>
              <a:rPr dirty="0" sz="2200" spc="405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and </a:t>
            </a:r>
            <a:r>
              <a:rPr dirty="0" sz="2200">
                <a:latin typeface="Times New Roman"/>
                <a:cs typeface="Times New Roman"/>
              </a:rPr>
              <a:t>trustworthy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digital</a:t>
            </a:r>
            <a:r>
              <a:rPr dirty="0" sz="2200" spc="-8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environment.</a:t>
            </a:r>
            <a:endParaRPr sz="2200">
              <a:latin typeface="Times New Roman"/>
              <a:cs typeface="Times New Roman"/>
            </a:endParaRPr>
          </a:p>
          <a:p>
            <a:pPr algn="just" marL="355600" marR="6350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>
                <a:latin typeface="Times New Roman"/>
                <a:cs typeface="Times New Roman"/>
              </a:rPr>
              <a:t>This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project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focuses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on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developing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software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application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that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can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identify and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report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fake </a:t>
            </a:r>
            <a:r>
              <a:rPr dirty="0" sz="2200">
                <a:latin typeface="Times New Roman"/>
                <a:cs typeface="Times New Roman"/>
              </a:rPr>
              <a:t>social</a:t>
            </a:r>
            <a:r>
              <a:rPr dirty="0" sz="2200" spc="5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media</a:t>
            </a:r>
            <a:r>
              <a:rPr dirty="0" sz="2200" spc="1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profiles  using</a:t>
            </a:r>
            <a:r>
              <a:rPr dirty="0" sz="2200" spc="5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advanced  technologies  like  blockchain</a:t>
            </a:r>
            <a:r>
              <a:rPr dirty="0" sz="2200" spc="1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5">
                <a:latin typeface="Times New Roman"/>
                <a:cs typeface="Times New Roman"/>
              </a:rPr>
              <a:t>  </a:t>
            </a:r>
            <a:r>
              <a:rPr dirty="0" sz="2200" spc="-10">
                <a:latin typeface="Times New Roman"/>
                <a:cs typeface="Times New Roman"/>
              </a:rPr>
              <a:t>cybersecurity measures.</a:t>
            </a:r>
            <a:endParaRPr sz="2200">
              <a:latin typeface="Times New Roman"/>
              <a:cs typeface="Times New Roman"/>
            </a:endParaRPr>
          </a:p>
          <a:p>
            <a:pPr algn="just" marL="355600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>
                <a:latin typeface="Times New Roman"/>
                <a:cs typeface="Times New Roman"/>
              </a:rPr>
              <a:t>By</a:t>
            </a:r>
            <a:r>
              <a:rPr dirty="0" sz="2200" spc="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analyzing</a:t>
            </a:r>
            <a:r>
              <a:rPr dirty="0" sz="2200" spc="8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various</a:t>
            </a:r>
            <a:r>
              <a:rPr dirty="0" sz="2200" spc="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factors</a:t>
            </a:r>
            <a:r>
              <a:rPr dirty="0" sz="2200" spc="8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such</a:t>
            </a:r>
            <a:r>
              <a:rPr dirty="0" sz="2200" spc="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as</a:t>
            </a:r>
            <a:r>
              <a:rPr dirty="0" sz="2200" spc="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unusual</a:t>
            </a:r>
            <a:r>
              <a:rPr dirty="0" sz="2200" spc="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activity</a:t>
            </a:r>
            <a:r>
              <a:rPr dirty="0" sz="2200" spc="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patterns,</a:t>
            </a:r>
            <a:r>
              <a:rPr dirty="0" sz="2200" spc="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engagement</a:t>
            </a:r>
            <a:r>
              <a:rPr dirty="0" sz="2200" spc="8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behavior,</a:t>
            </a:r>
            <a:r>
              <a:rPr dirty="0" sz="2200" spc="80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and</a:t>
            </a:r>
            <a:endParaRPr sz="2200">
              <a:latin typeface="Times New Roman"/>
              <a:cs typeface="Times New Roman"/>
            </a:endParaRPr>
          </a:p>
          <a:p>
            <a:pPr algn="just" marL="355600">
              <a:lnSpc>
                <a:spcPct val="100000"/>
              </a:lnSpc>
            </a:pPr>
            <a:r>
              <a:rPr dirty="0" sz="2200">
                <a:latin typeface="Times New Roman"/>
                <a:cs typeface="Times New Roman"/>
              </a:rPr>
              <a:t>profile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inconsistencies,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system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can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effectively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detect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fraudulent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accounts.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Times New Roman"/>
                <a:cs typeface="Times New Roman"/>
              </a:rPr>
              <a:t>Literature</a:t>
            </a:r>
            <a:r>
              <a:rPr dirty="0" spc="-165">
                <a:latin typeface="Times New Roman"/>
                <a:cs typeface="Times New Roman"/>
              </a:rPr>
              <a:t> </a:t>
            </a:r>
            <a:r>
              <a:rPr dirty="0" spc="-10">
                <a:latin typeface="Times New Roman"/>
                <a:cs typeface="Times New Roman"/>
              </a:rPr>
              <a:t>Review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06246" y="1077594"/>
            <a:ext cx="10483850" cy="4652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00125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latin typeface="Times New Roman"/>
                <a:cs typeface="Times New Roman"/>
              </a:rPr>
              <a:t>“Spammer</a:t>
            </a:r>
            <a:r>
              <a:rPr dirty="0" sz="2200" spc="-8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Detection</a:t>
            </a:r>
            <a:r>
              <a:rPr dirty="0" sz="2200" spc="-5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and</a:t>
            </a:r>
            <a:r>
              <a:rPr dirty="0" sz="2200" spc="-6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Fake</a:t>
            </a:r>
            <a:r>
              <a:rPr dirty="0" sz="2200" spc="-6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User</a:t>
            </a:r>
            <a:r>
              <a:rPr dirty="0" sz="2200" spc="-9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Identification</a:t>
            </a:r>
            <a:r>
              <a:rPr dirty="0" sz="2200" spc="-5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on</a:t>
            </a:r>
            <a:r>
              <a:rPr dirty="0" sz="2200" spc="-6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Social</a:t>
            </a:r>
            <a:r>
              <a:rPr dirty="0" sz="2200" spc="-60" b="1">
                <a:latin typeface="Times New Roman"/>
                <a:cs typeface="Times New Roman"/>
              </a:rPr>
              <a:t> </a:t>
            </a:r>
            <a:r>
              <a:rPr dirty="0" sz="2200" spc="-10" b="1">
                <a:latin typeface="Times New Roman"/>
                <a:cs typeface="Times New Roman"/>
              </a:rPr>
              <a:t>Networks”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b="1">
                <a:latin typeface="Times New Roman"/>
                <a:cs typeface="Times New Roman"/>
              </a:rPr>
              <a:t>Authors:</a:t>
            </a:r>
            <a:r>
              <a:rPr dirty="0" sz="2200" spc="-15" b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Faiza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Masood,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Ghana</a:t>
            </a:r>
            <a:r>
              <a:rPr dirty="0" sz="2200" spc="-125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Ammad,</a:t>
            </a:r>
            <a:r>
              <a:rPr dirty="0" sz="2200" spc="-90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Ahmad</a:t>
            </a:r>
            <a:r>
              <a:rPr dirty="0" sz="2200" spc="-12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Almogren,Assad</a:t>
            </a:r>
            <a:r>
              <a:rPr dirty="0" sz="2200" spc="-1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Abbas,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Hasan</a:t>
            </a:r>
            <a:r>
              <a:rPr dirty="0" sz="2200" spc="-1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Ali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Khattak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ts val="2110"/>
              </a:lnSpc>
            </a:pPr>
            <a:r>
              <a:rPr dirty="0" sz="2200" b="1">
                <a:latin typeface="Times New Roman"/>
                <a:cs typeface="Times New Roman"/>
              </a:rPr>
              <a:t>Description:</a:t>
            </a:r>
            <a:r>
              <a:rPr dirty="0" sz="2200" spc="-35" b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paper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reviews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various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techniques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for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detecting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spammers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identifying </a:t>
            </a:r>
            <a:r>
              <a:rPr dirty="0" sz="2200">
                <a:latin typeface="Times New Roman"/>
                <a:cs typeface="Times New Roman"/>
              </a:rPr>
              <a:t>fake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users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on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online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social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networks,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particularly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spc="-30">
                <a:latin typeface="Times New Roman"/>
                <a:cs typeface="Times New Roman"/>
              </a:rPr>
              <a:t>Twitter.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It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presents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taxonomy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categorizing </a:t>
            </a:r>
            <a:r>
              <a:rPr dirty="0" sz="2200">
                <a:latin typeface="Times New Roman"/>
                <a:cs typeface="Times New Roman"/>
              </a:rPr>
              <a:t>spam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detection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methods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into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four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groups: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(i)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fake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content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detection,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(ii)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URL-based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spam </a:t>
            </a:r>
            <a:r>
              <a:rPr dirty="0" sz="2200">
                <a:latin typeface="Times New Roman"/>
                <a:cs typeface="Times New Roman"/>
              </a:rPr>
              <a:t>detection,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(iii)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detecting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spam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trending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topics,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(iv)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fake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user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identification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200" spc="-10" b="1">
                <a:latin typeface="Times New Roman"/>
                <a:cs typeface="Times New Roman"/>
              </a:rPr>
              <a:t>Drawbacks:</a:t>
            </a:r>
            <a:endParaRPr sz="2200">
              <a:latin typeface="Times New Roman"/>
              <a:cs typeface="Times New Roman"/>
            </a:endParaRPr>
          </a:p>
          <a:p>
            <a:pPr marL="12700" marR="525780">
              <a:lnSpc>
                <a:spcPct val="90000"/>
              </a:lnSpc>
              <a:spcBef>
                <a:spcPts val="260"/>
              </a:spcBef>
            </a:pPr>
            <a:r>
              <a:rPr dirty="0" sz="2200">
                <a:latin typeface="Times New Roman"/>
                <a:cs typeface="Times New Roman"/>
              </a:rPr>
              <a:t>Despite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progress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spam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detection,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study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highlights</a:t>
            </a:r>
            <a:r>
              <a:rPr dirty="0" sz="2200" spc="-8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several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limitations,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including: </a:t>
            </a:r>
            <a:r>
              <a:rPr dirty="0" sz="2200">
                <a:latin typeface="Times New Roman"/>
                <a:cs typeface="Times New Roman"/>
              </a:rPr>
              <a:t>Evasion</a:t>
            </a:r>
            <a:r>
              <a:rPr dirty="0" sz="2200" spc="-105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Tactics: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Spammers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continuously</a:t>
            </a:r>
            <a:r>
              <a:rPr dirty="0" sz="2200" spc="-8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adapt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their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methods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-8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evade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detection,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making </a:t>
            </a:r>
            <a:r>
              <a:rPr dirty="0" sz="2200">
                <a:latin typeface="Times New Roman"/>
                <a:cs typeface="Times New Roman"/>
              </a:rPr>
              <a:t>static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models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less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effective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over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time.</a:t>
            </a:r>
            <a:endParaRPr sz="2200">
              <a:latin typeface="Times New Roman"/>
              <a:cs typeface="Times New Roman"/>
            </a:endParaRPr>
          </a:p>
          <a:p>
            <a:pPr marL="12700" marR="560705">
              <a:lnSpc>
                <a:spcPts val="2110"/>
              </a:lnSpc>
              <a:spcBef>
                <a:spcPts val="515"/>
              </a:spcBef>
            </a:pPr>
            <a:r>
              <a:rPr dirty="0" sz="2200">
                <a:latin typeface="Times New Roman"/>
                <a:cs typeface="Times New Roman"/>
              </a:rPr>
              <a:t>False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Positives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&amp;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Negatives: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Some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legitimate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users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might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be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misclassified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as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spammers, </a:t>
            </a:r>
            <a:r>
              <a:rPr dirty="0" sz="2200">
                <a:latin typeface="Times New Roman"/>
                <a:cs typeface="Times New Roman"/>
              </a:rPr>
              <a:t>while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sophisticated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spam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accounts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may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evade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detection.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Times New Roman"/>
                <a:cs typeface="Times New Roman"/>
              </a:rPr>
              <a:t>Literature</a:t>
            </a:r>
            <a:r>
              <a:rPr dirty="0" spc="-165">
                <a:latin typeface="Times New Roman"/>
                <a:cs typeface="Times New Roman"/>
              </a:rPr>
              <a:t> </a:t>
            </a:r>
            <a:r>
              <a:rPr dirty="0" spc="-10">
                <a:latin typeface="Times New Roman"/>
                <a:cs typeface="Times New Roman"/>
              </a:rPr>
              <a:t>Review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91641" y="1167129"/>
            <a:ext cx="10511155" cy="5526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  <a:tabLst>
                <a:tab pos="5980430" algn="l"/>
              </a:tabLst>
            </a:pPr>
            <a:r>
              <a:rPr dirty="0" sz="2200" b="1">
                <a:latin typeface="Times New Roman"/>
                <a:cs typeface="Times New Roman"/>
              </a:rPr>
              <a:t>“Fake</a:t>
            </a:r>
            <a:r>
              <a:rPr dirty="0" sz="2200" spc="-8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Profile</a:t>
            </a:r>
            <a:r>
              <a:rPr dirty="0" sz="2200" spc="-7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Detection</a:t>
            </a:r>
            <a:r>
              <a:rPr dirty="0" sz="2200" spc="-6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Using</a:t>
            </a:r>
            <a:r>
              <a:rPr dirty="0" sz="2200" spc="-7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Machine</a:t>
            </a:r>
            <a:r>
              <a:rPr dirty="0" sz="2200" spc="-80" b="1">
                <a:latin typeface="Times New Roman"/>
                <a:cs typeface="Times New Roman"/>
              </a:rPr>
              <a:t> </a:t>
            </a:r>
            <a:r>
              <a:rPr dirty="0" sz="2200" spc="-10" b="1">
                <a:latin typeface="Times New Roman"/>
                <a:cs typeface="Times New Roman"/>
              </a:rPr>
              <a:t>Learning</a:t>
            </a:r>
            <a:r>
              <a:rPr dirty="0" sz="2200" b="1">
                <a:latin typeface="Times New Roman"/>
                <a:cs typeface="Times New Roman"/>
              </a:rPr>
              <a:t>	</a:t>
            </a:r>
            <a:r>
              <a:rPr dirty="0" sz="2200" spc="-50" b="1">
                <a:latin typeface="Times New Roman"/>
                <a:cs typeface="Times New Roman"/>
              </a:rPr>
              <a:t>”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65"/>
              </a:spcBef>
            </a:pPr>
            <a:endParaRPr sz="2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2200" b="1">
                <a:latin typeface="Times New Roman"/>
                <a:cs typeface="Times New Roman"/>
              </a:rPr>
              <a:t>Authors:</a:t>
            </a:r>
            <a:r>
              <a:rPr dirty="0" sz="2200" spc="-40" b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K.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Harish,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R.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Naveen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Kumar,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Dr.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J.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Briso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Becky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Bell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sz="2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200" b="1">
                <a:latin typeface="Times New Roman"/>
                <a:cs typeface="Times New Roman"/>
              </a:rPr>
              <a:t>Description:</a:t>
            </a:r>
            <a:r>
              <a:rPr dirty="0" sz="2200" spc="120" b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This</a:t>
            </a:r>
            <a:r>
              <a:rPr dirty="0" sz="2200" spc="10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paper</a:t>
            </a:r>
            <a:r>
              <a:rPr dirty="0" sz="2200" spc="1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focuses</a:t>
            </a:r>
            <a:r>
              <a:rPr dirty="0" sz="2200" spc="1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on</a:t>
            </a:r>
            <a:r>
              <a:rPr dirty="0" sz="2200" spc="114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114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detection</a:t>
            </a:r>
            <a:r>
              <a:rPr dirty="0" sz="2200" spc="114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10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fake</a:t>
            </a:r>
            <a:r>
              <a:rPr dirty="0" sz="2200" spc="1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profiles</a:t>
            </a:r>
            <a:r>
              <a:rPr dirty="0" sz="2200" spc="114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on</a:t>
            </a:r>
            <a:r>
              <a:rPr dirty="0" sz="2200" spc="114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social</a:t>
            </a:r>
            <a:r>
              <a:rPr dirty="0" sz="2200" spc="114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media</a:t>
            </a:r>
            <a:r>
              <a:rPr dirty="0" sz="2200" spc="114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platforms </a:t>
            </a:r>
            <a:r>
              <a:rPr dirty="0" sz="2200">
                <a:latin typeface="Times New Roman"/>
                <a:cs typeface="Times New Roman"/>
              </a:rPr>
              <a:t>like</a:t>
            </a:r>
            <a:r>
              <a:rPr dirty="0" sz="2200" spc="3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Twitter</a:t>
            </a:r>
            <a:r>
              <a:rPr dirty="0" sz="2200" spc="3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using</a:t>
            </a:r>
            <a:r>
              <a:rPr dirty="0" sz="2200" spc="3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machine</a:t>
            </a:r>
            <a:r>
              <a:rPr dirty="0" sz="2200" spc="3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learning</a:t>
            </a:r>
            <a:r>
              <a:rPr dirty="0" sz="2200" spc="3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techniques.</a:t>
            </a:r>
            <a:r>
              <a:rPr dirty="0" sz="2200" spc="3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It</a:t>
            </a:r>
            <a:r>
              <a:rPr dirty="0" sz="2200" spc="3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examines</a:t>
            </a:r>
            <a:r>
              <a:rPr dirty="0" sz="2200" spc="3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3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impact</a:t>
            </a:r>
            <a:r>
              <a:rPr dirty="0" sz="2200" spc="3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3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fake</a:t>
            </a:r>
            <a:r>
              <a:rPr dirty="0" sz="2200" spc="34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accounts, </a:t>
            </a:r>
            <a:r>
              <a:rPr dirty="0" sz="2200">
                <a:latin typeface="Times New Roman"/>
                <a:cs typeface="Times New Roman"/>
              </a:rPr>
              <a:t>which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are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often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created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for</a:t>
            </a:r>
            <a:r>
              <a:rPr dirty="0" sz="2200" spc="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spreading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misinformation,</a:t>
            </a:r>
            <a:r>
              <a:rPr dirty="0" sz="2200" spc="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phishing,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identity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theft.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study </a:t>
            </a:r>
            <a:r>
              <a:rPr dirty="0" sz="2200">
                <a:latin typeface="Times New Roman"/>
                <a:cs typeface="Times New Roman"/>
              </a:rPr>
              <a:t>utilizes</a:t>
            </a:r>
            <a:r>
              <a:rPr dirty="0" sz="2200" spc="3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machine</a:t>
            </a:r>
            <a:r>
              <a:rPr dirty="0" sz="2200" spc="3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learning</a:t>
            </a:r>
            <a:r>
              <a:rPr dirty="0" sz="2200" spc="3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models,</a:t>
            </a:r>
            <a:r>
              <a:rPr dirty="0" sz="2200" spc="3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including</a:t>
            </a:r>
            <a:r>
              <a:rPr dirty="0" sz="2200" spc="3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Neural</a:t>
            </a:r>
            <a:r>
              <a:rPr dirty="0" sz="2200" spc="3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Networks,</a:t>
            </a:r>
            <a:r>
              <a:rPr dirty="0" sz="2200" spc="3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Long</a:t>
            </a:r>
            <a:r>
              <a:rPr dirty="0" sz="2200" spc="37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Short-</a:t>
            </a:r>
            <a:r>
              <a:rPr dirty="0" sz="2200">
                <a:latin typeface="Times New Roman"/>
                <a:cs typeface="Times New Roman"/>
              </a:rPr>
              <a:t>Term</a:t>
            </a:r>
            <a:r>
              <a:rPr dirty="0" sz="2200" spc="35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Memory </a:t>
            </a:r>
            <a:r>
              <a:rPr dirty="0" sz="2200">
                <a:latin typeface="Times New Roman"/>
                <a:cs typeface="Times New Roman"/>
              </a:rPr>
              <a:t>(LSTM),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XGBoost,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Random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Forest,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classify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profiles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as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either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genuine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or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fake.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7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spc="-10" b="1">
                <a:latin typeface="Times New Roman"/>
                <a:cs typeface="Times New Roman"/>
              </a:rPr>
              <a:t>Drawbacks: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30"/>
              </a:spcBef>
            </a:pPr>
            <a:r>
              <a:rPr dirty="0" sz="2200">
                <a:latin typeface="Times New Roman"/>
                <a:cs typeface="Times New Roman"/>
              </a:rPr>
              <a:t>Limited</a:t>
            </a:r>
            <a:r>
              <a:rPr dirty="0" sz="2200" spc="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Scope:</a:t>
            </a:r>
            <a:r>
              <a:rPr dirty="0" sz="2200" spc="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study</a:t>
            </a:r>
            <a:r>
              <a:rPr dirty="0" sz="2200" spc="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primarily</a:t>
            </a:r>
            <a:r>
              <a:rPr dirty="0" sz="2200" spc="8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focuses</a:t>
            </a:r>
            <a:r>
              <a:rPr dirty="0" sz="2200" spc="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on</a:t>
            </a:r>
            <a:r>
              <a:rPr dirty="0" sz="2200" spc="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Twitter</a:t>
            </a:r>
            <a:r>
              <a:rPr dirty="0" sz="2200" spc="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may</a:t>
            </a:r>
            <a:r>
              <a:rPr dirty="0" sz="2200" spc="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not</a:t>
            </a:r>
            <a:r>
              <a:rPr dirty="0" sz="2200" spc="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generalize</a:t>
            </a:r>
            <a:r>
              <a:rPr dirty="0" sz="2200" spc="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well</a:t>
            </a:r>
            <a:r>
              <a:rPr dirty="0" sz="2200" spc="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6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other </a:t>
            </a:r>
            <a:r>
              <a:rPr dirty="0" sz="2200">
                <a:latin typeface="Times New Roman"/>
                <a:cs typeface="Times New Roman"/>
              </a:rPr>
              <a:t>social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media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platforms.</a:t>
            </a:r>
            <a:endParaRPr sz="2200">
              <a:latin typeface="Times New Roman"/>
              <a:cs typeface="Times New Roman"/>
            </a:endParaRPr>
          </a:p>
          <a:p>
            <a:pPr marL="12700" marR="8255">
              <a:lnSpc>
                <a:spcPct val="100499"/>
              </a:lnSpc>
              <a:spcBef>
                <a:spcPts val="515"/>
              </a:spcBef>
              <a:tabLst>
                <a:tab pos="1525905" algn="l"/>
                <a:tab pos="1940560" algn="l"/>
                <a:tab pos="2863850" algn="l"/>
                <a:tab pos="3601720" algn="l"/>
                <a:tab pos="4171950" algn="l"/>
                <a:tab pos="5330190" algn="l"/>
                <a:tab pos="5964555" algn="l"/>
                <a:tab pos="7151370" algn="l"/>
                <a:tab pos="8029575" algn="l"/>
                <a:tab pos="9203055" algn="l"/>
                <a:tab pos="9570720" algn="l"/>
              </a:tabLst>
            </a:pPr>
            <a:r>
              <a:rPr dirty="0" sz="2200" spc="-10">
                <a:latin typeface="Times New Roman"/>
                <a:cs typeface="Times New Roman"/>
              </a:rPr>
              <a:t>Dependence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25">
                <a:latin typeface="Times New Roman"/>
                <a:cs typeface="Times New Roman"/>
              </a:rPr>
              <a:t>on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10">
                <a:latin typeface="Times New Roman"/>
                <a:cs typeface="Times New Roman"/>
              </a:rPr>
              <a:t>Visible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10">
                <a:latin typeface="Times New Roman"/>
                <a:cs typeface="Times New Roman"/>
              </a:rPr>
              <a:t>Data: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25">
                <a:latin typeface="Times New Roman"/>
                <a:cs typeface="Times New Roman"/>
              </a:rPr>
              <a:t>The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10">
                <a:latin typeface="Times New Roman"/>
                <a:cs typeface="Times New Roman"/>
              </a:rPr>
              <a:t>approach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20">
                <a:latin typeface="Times New Roman"/>
                <a:cs typeface="Times New Roman"/>
              </a:rPr>
              <a:t>only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10">
                <a:latin typeface="Times New Roman"/>
                <a:cs typeface="Times New Roman"/>
              </a:rPr>
              <a:t>considers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10">
                <a:latin typeface="Times New Roman"/>
                <a:cs typeface="Times New Roman"/>
              </a:rPr>
              <a:t>visible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10">
                <a:latin typeface="Times New Roman"/>
                <a:cs typeface="Times New Roman"/>
              </a:rPr>
              <a:t>attributes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25">
                <a:latin typeface="Times New Roman"/>
                <a:cs typeface="Times New Roman"/>
              </a:rPr>
              <a:t>of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10">
                <a:latin typeface="Times New Roman"/>
                <a:cs typeface="Times New Roman"/>
              </a:rPr>
              <a:t>profiles, </a:t>
            </a:r>
            <a:r>
              <a:rPr dirty="0" sz="2200">
                <a:latin typeface="Times New Roman"/>
                <a:cs typeface="Times New Roman"/>
              </a:rPr>
              <a:t>which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could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be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manipulated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by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sophisticated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attackers.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Times New Roman"/>
                <a:cs typeface="Times New Roman"/>
              </a:rPr>
              <a:t>Literature</a:t>
            </a:r>
            <a:r>
              <a:rPr dirty="0" spc="-165">
                <a:latin typeface="Times New Roman"/>
                <a:cs typeface="Times New Roman"/>
              </a:rPr>
              <a:t> </a:t>
            </a:r>
            <a:r>
              <a:rPr dirty="0" spc="-10">
                <a:latin typeface="Times New Roman"/>
                <a:cs typeface="Times New Roman"/>
              </a:rPr>
              <a:t>Review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91641" y="1035811"/>
            <a:ext cx="10511790" cy="4853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latin typeface="Times New Roman"/>
                <a:cs typeface="Times New Roman"/>
              </a:rPr>
              <a:t>“The</a:t>
            </a:r>
            <a:r>
              <a:rPr dirty="0" sz="2200" spc="-5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Role</a:t>
            </a:r>
            <a:r>
              <a:rPr dirty="0" sz="2200" spc="-4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of</a:t>
            </a:r>
            <a:r>
              <a:rPr dirty="0" sz="2200" spc="-4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User</a:t>
            </a:r>
            <a:r>
              <a:rPr dirty="0" sz="2200" spc="-8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Profiles</a:t>
            </a:r>
            <a:r>
              <a:rPr dirty="0" sz="2200" spc="-3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for</a:t>
            </a:r>
            <a:r>
              <a:rPr dirty="0" sz="2200" spc="-8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Fake</a:t>
            </a:r>
            <a:r>
              <a:rPr dirty="0" sz="2200" spc="-3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News</a:t>
            </a:r>
            <a:r>
              <a:rPr dirty="0" sz="2200" spc="-5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Detection</a:t>
            </a:r>
            <a:r>
              <a:rPr dirty="0" sz="2200" spc="5" b="1">
                <a:latin typeface="Times New Roman"/>
                <a:cs typeface="Times New Roman"/>
              </a:rPr>
              <a:t> </a:t>
            </a:r>
            <a:r>
              <a:rPr dirty="0" sz="2200" spc="-50" b="1">
                <a:latin typeface="Times New Roman"/>
                <a:cs typeface="Times New Roman"/>
              </a:rPr>
              <a:t>”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b="1">
                <a:latin typeface="Times New Roman"/>
                <a:cs typeface="Times New Roman"/>
              </a:rPr>
              <a:t>Authors:</a:t>
            </a:r>
            <a:r>
              <a:rPr dirty="0" sz="2200" spc="-45" b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Kai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Shu,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Xinyi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Zhou,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Suhang</a:t>
            </a:r>
            <a:r>
              <a:rPr dirty="0" sz="2200" spc="-85">
                <a:latin typeface="Times New Roman"/>
                <a:cs typeface="Times New Roman"/>
              </a:rPr>
              <a:t> </a:t>
            </a:r>
            <a:r>
              <a:rPr dirty="0" sz="2200" spc="-30">
                <a:latin typeface="Times New Roman"/>
                <a:cs typeface="Times New Roman"/>
              </a:rPr>
              <a:t>Wang,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Reza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Zafarani,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Huan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Liu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200">
              <a:latin typeface="Times New Roman"/>
              <a:cs typeface="Times New Roman"/>
            </a:endParaRPr>
          </a:p>
          <a:p>
            <a:pPr algn="just" marL="12700" marR="5715">
              <a:lnSpc>
                <a:spcPct val="80000"/>
              </a:lnSpc>
            </a:pPr>
            <a:r>
              <a:rPr dirty="0" sz="2200" b="1">
                <a:latin typeface="Times New Roman"/>
                <a:cs typeface="Times New Roman"/>
              </a:rPr>
              <a:t>Description:</a:t>
            </a:r>
            <a:r>
              <a:rPr dirty="0" sz="2200" spc="35" b="1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This</a:t>
            </a:r>
            <a:r>
              <a:rPr dirty="0" sz="2200" spc="4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study</a:t>
            </a:r>
            <a:r>
              <a:rPr dirty="0" sz="2200" spc="3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explores</a:t>
            </a:r>
            <a:r>
              <a:rPr dirty="0" sz="2200" spc="35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3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connection</a:t>
            </a:r>
            <a:r>
              <a:rPr dirty="0" sz="2200" spc="4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between</a:t>
            </a:r>
            <a:r>
              <a:rPr dirty="0" sz="2200" spc="35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user</a:t>
            </a:r>
            <a:r>
              <a:rPr dirty="0" sz="2200" spc="35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profiles</a:t>
            </a:r>
            <a:r>
              <a:rPr dirty="0" sz="2200" spc="35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4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fake</a:t>
            </a:r>
            <a:r>
              <a:rPr dirty="0" sz="2200" spc="30">
                <a:latin typeface="Times New Roman"/>
                <a:cs typeface="Times New Roman"/>
              </a:rPr>
              <a:t>  </a:t>
            </a:r>
            <a:r>
              <a:rPr dirty="0" sz="2200" spc="-20">
                <a:latin typeface="Times New Roman"/>
                <a:cs typeface="Times New Roman"/>
              </a:rPr>
              <a:t>news </a:t>
            </a:r>
            <a:r>
              <a:rPr dirty="0" sz="2200">
                <a:latin typeface="Times New Roman"/>
                <a:cs typeface="Times New Roman"/>
              </a:rPr>
              <a:t>detection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on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social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media.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Since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fake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news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is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designed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 mimic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real news, detecting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it </a:t>
            </a:r>
            <a:r>
              <a:rPr dirty="0" sz="2200" spc="-10">
                <a:latin typeface="Times New Roman"/>
                <a:cs typeface="Times New Roman"/>
              </a:rPr>
              <a:t>based </a:t>
            </a:r>
            <a:r>
              <a:rPr dirty="0" sz="2200">
                <a:latin typeface="Times New Roman"/>
                <a:cs typeface="Times New Roman"/>
              </a:rPr>
              <a:t>solely</a:t>
            </a:r>
            <a:r>
              <a:rPr dirty="0" sz="2200" spc="3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on</a:t>
            </a:r>
            <a:r>
              <a:rPr dirty="0" sz="2200" spc="29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content</a:t>
            </a:r>
            <a:r>
              <a:rPr dirty="0" sz="2200" spc="30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is</a:t>
            </a:r>
            <a:r>
              <a:rPr dirty="0" sz="2200" spc="29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challenging.</a:t>
            </a:r>
            <a:r>
              <a:rPr dirty="0" sz="2200" spc="30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29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authors</a:t>
            </a:r>
            <a:r>
              <a:rPr dirty="0" sz="2200" spc="30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investigate</a:t>
            </a:r>
            <a:r>
              <a:rPr dirty="0" sz="2200" spc="30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how</a:t>
            </a:r>
            <a:r>
              <a:rPr dirty="0" sz="2200" spc="29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user</a:t>
            </a:r>
            <a:r>
              <a:rPr dirty="0" sz="2200" spc="29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characteristics,</a:t>
            </a:r>
            <a:r>
              <a:rPr dirty="0" sz="2200" spc="30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sharing </a:t>
            </a:r>
            <a:r>
              <a:rPr dirty="0" sz="2200">
                <a:latin typeface="Times New Roman"/>
                <a:cs typeface="Times New Roman"/>
              </a:rPr>
              <a:t>behaviors,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profile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attributes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can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aid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identifying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fake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news.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study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utilizes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data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from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195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FakeNewsNet</a:t>
            </a:r>
            <a:r>
              <a:rPr dirty="0" sz="2200" spc="20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repository,</a:t>
            </a:r>
            <a:r>
              <a:rPr dirty="0" sz="2200" spc="20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which</a:t>
            </a:r>
            <a:r>
              <a:rPr dirty="0" sz="2200" spc="195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includes</a:t>
            </a:r>
            <a:r>
              <a:rPr dirty="0" sz="2200" spc="195">
                <a:latin typeface="Times New Roman"/>
                <a:cs typeface="Times New Roman"/>
              </a:rPr>
              <a:t>  </a:t>
            </a:r>
            <a:r>
              <a:rPr dirty="0" sz="2200" spc="-10">
                <a:latin typeface="Times New Roman"/>
                <a:cs typeface="Times New Roman"/>
              </a:rPr>
              <a:t>fact-</a:t>
            </a:r>
            <a:r>
              <a:rPr dirty="0" sz="2200">
                <a:latin typeface="Times New Roman"/>
                <a:cs typeface="Times New Roman"/>
              </a:rPr>
              <a:t>checked</a:t>
            </a:r>
            <a:r>
              <a:rPr dirty="0" sz="2200" spc="20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news</a:t>
            </a:r>
            <a:r>
              <a:rPr dirty="0" sz="2200" spc="20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from</a:t>
            </a:r>
            <a:r>
              <a:rPr dirty="0" sz="2200" spc="19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Politifact</a:t>
            </a:r>
            <a:r>
              <a:rPr dirty="0" sz="2200" spc="200">
                <a:latin typeface="Times New Roman"/>
                <a:cs typeface="Times New Roman"/>
              </a:rPr>
              <a:t>  </a:t>
            </a:r>
            <a:r>
              <a:rPr dirty="0" sz="2200" spc="-25">
                <a:latin typeface="Times New Roman"/>
                <a:cs typeface="Times New Roman"/>
              </a:rPr>
              <a:t>and </a:t>
            </a:r>
            <a:r>
              <a:rPr dirty="0" sz="2200" spc="-10">
                <a:latin typeface="Times New Roman"/>
                <a:cs typeface="Times New Roman"/>
              </a:rPr>
              <a:t>GossipCop.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200" spc="-10" b="1">
                <a:latin typeface="Times New Roman"/>
                <a:cs typeface="Times New Roman"/>
              </a:rPr>
              <a:t>Drawbacks: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80000"/>
              </a:lnSpc>
              <a:spcBef>
                <a:spcPts val="525"/>
              </a:spcBef>
              <a:tabLst>
                <a:tab pos="2656840" algn="l"/>
                <a:tab pos="3822700" algn="l"/>
                <a:tab pos="4554220" algn="l"/>
                <a:tab pos="6311900" algn="l"/>
                <a:tab pos="9095105" algn="l"/>
              </a:tabLst>
            </a:pPr>
            <a:r>
              <a:rPr dirty="0" sz="2200">
                <a:latin typeface="Times New Roman"/>
                <a:cs typeface="Times New Roman"/>
              </a:rPr>
              <a:t>Data</a:t>
            </a:r>
            <a:r>
              <a:rPr dirty="0" sz="2200" spc="409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Bias:</a:t>
            </a:r>
            <a:r>
              <a:rPr dirty="0" sz="2200" spc="4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41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study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10">
                <a:latin typeface="Times New Roman"/>
                <a:cs typeface="Times New Roman"/>
              </a:rPr>
              <a:t>primarily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10">
                <a:latin typeface="Times New Roman"/>
                <a:cs typeface="Times New Roman"/>
              </a:rPr>
              <a:t>relies</a:t>
            </a:r>
            <a:r>
              <a:rPr dirty="0" sz="2200">
                <a:latin typeface="Times New Roman"/>
                <a:cs typeface="Times New Roman"/>
              </a:rPr>
              <a:t>	on</a:t>
            </a:r>
            <a:r>
              <a:rPr dirty="0" sz="2200" spc="470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U.S.-</a:t>
            </a:r>
            <a:r>
              <a:rPr dirty="0" sz="2200" spc="-10">
                <a:latin typeface="Times New Roman"/>
                <a:cs typeface="Times New Roman"/>
              </a:rPr>
              <a:t>based</a:t>
            </a:r>
            <a:r>
              <a:rPr dirty="0" sz="2200">
                <a:latin typeface="Times New Roman"/>
                <a:cs typeface="Times New Roman"/>
              </a:rPr>
              <a:t>	datasets</a:t>
            </a:r>
            <a:r>
              <a:rPr dirty="0" sz="2200" spc="39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(Politifact</a:t>
            </a:r>
            <a:r>
              <a:rPr dirty="0" sz="2200" spc="409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and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10">
                <a:latin typeface="Times New Roman"/>
                <a:cs typeface="Times New Roman"/>
              </a:rPr>
              <a:t>GossipCop), </a:t>
            </a:r>
            <a:r>
              <a:rPr dirty="0" sz="2200">
                <a:latin typeface="Times New Roman"/>
                <a:cs typeface="Times New Roman"/>
              </a:rPr>
              <a:t>limiting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its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generalizability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global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social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media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users.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375"/>
              </a:lnSpc>
              <a:tabLst>
                <a:tab pos="624840" algn="l"/>
                <a:tab pos="1920875" algn="l"/>
                <a:tab pos="4179570" algn="l"/>
                <a:tab pos="4729480" algn="l"/>
                <a:tab pos="5544820" algn="l"/>
                <a:tab pos="6404610" algn="l"/>
                <a:tab pos="6971665" algn="l"/>
                <a:tab pos="7645400" algn="l"/>
                <a:tab pos="8460740" algn="l"/>
                <a:tab pos="9906000" algn="l"/>
              </a:tabLst>
            </a:pPr>
            <a:r>
              <a:rPr dirty="0" sz="2200" spc="-25">
                <a:latin typeface="Times New Roman"/>
                <a:cs typeface="Times New Roman"/>
              </a:rPr>
              <a:t>Bot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10">
                <a:latin typeface="Times New Roman"/>
                <a:cs typeface="Times New Roman"/>
              </a:rPr>
              <a:t>Detection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10">
                <a:latin typeface="Times New Roman"/>
                <a:cs typeface="Times New Roman"/>
              </a:rPr>
              <a:t>Limitations:While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25">
                <a:latin typeface="Times New Roman"/>
                <a:cs typeface="Times New Roman"/>
              </a:rPr>
              <a:t>the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10">
                <a:latin typeface="Times New Roman"/>
                <a:cs typeface="Times New Roman"/>
              </a:rPr>
              <a:t>study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10">
                <a:latin typeface="Times New Roman"/>
                <a:cs typeface="Times New Roman"/>
              </a:rPr>
              <a:t>filters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25">
                <a:latin typeface="Times New Roman"/>
                <a:cs typeface="Times New Roman"/>
              </a:rPr>
              <a:t>out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20">
                <a:latin typeface="Times New Roman"/>
                <a:cs typeface="Times New Roman"/>
              </a:rPr>
              <a:t>bots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10">
                <a:latin typeface="Times New Roman"/>
                <a:cs typeface="Times New Roman"/>
              </a:rPr>
              <a:t>using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10">
                <a:latin typeface="Times New Roman"/>
                <a:cs typeface="Times New Roman"/>
              </a:rPr>
              <a:t>Botometer,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20">
                <a:latin typeface="Times New Roman"/>
                <a:cs typeface="Times New Roman"/>
              </a:rPr>
              <a:t>some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375"/>
              </a:lnSpc>
            </a:pPr>
            <a:r>
              <a:rPr dirty="0" sz="2200">
                <a:latin typeface="Times New Roman"/>
                <a:cs typeface="Times New Roman"/>
              </a:rPr>
              <a:t>sophisticated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bots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may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still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be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present,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affecting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results.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Research</a:t>
            </a:r>
            <a:r>
              <a:rPr dirty="0" spc="-95"/>
              <a:t> </a:t>
            </a:r>
            <a:r>
              <a:rPr dirty="0"/>
              <a:t>Gaps</a:t>
            </a:r>
            <a:r>
              <a:rPr dirty="0" spc="-85"/>
              <a:t> </a:t>
            </a:r>
            <a:r>
              <a:rPr dirty="0" spc="-10"/>
              <a:t>Identified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b="1">
                <a:latin typeface="Times New Roman"/>
                <a:cs typeface="Times New Roman"/>
              </a:rPr>
              <a:t>Limited</a:t>
            </a:r>
            <a:r>
              <a:rPr dirty="0" spc="10" b="1">
                <a:latin typeface="Times New Roman"/>
                <a:cs typeface="Times New Roman"/>
              </a:rPr>
              <a:t>  </a:t>
            </a:r>
            <a:r>
              <a:rPr dirty="0" b="1">
                <a:latin typeface="Times New Roman"/>
                <a:cs typeface="Times New Roman"/>
              </a:rPr>
              <a:t>Feature</a:t>
            </a:r>
            <a:r>
              <a:rPr dirty="0" spc="10" b="1">
                <a:latin typeface="Times New Roman"/>
                <a:cs typeface="Times New Roman"/>
              </a:rPr>
              <a:t>  </a:t>
            </a:r>
            <a:r>
              <a:rPr dirty="0" b="1">
                <a:latin typeface="Times New Roman"/>
                <a:cs typeface="Times New Roman"/>
              </a:rPr>
              <a:t>Set:</a:t>
            </a:r>
            <a:r>
              <a:rPr dirty="0" spc="5" b="1">
                <a:latin typeface="Times New Roman"/>
                <a:cs typeface="Times New Roman"/>
              </a:rPr>
              <a:t>  </a:t>
            </a:r>
            <a:r>
              <a:rPr dirty="0"/>
              <a:t>The</a:t>
            </a:r>
            <a:r>
              <a:rPr dirty="0" spc="15"/>
              <a:t>  </a:t>
            </a:r>
            <a:r>
              <a:rPr dirty="0"/>
              <a:t>extracted</a:t>
            </a:r>
            <a:r>
              <a:rPr dirty="0" spc="15"/>
              <a:t>  </a:t>
            </a:r>
            <a:r>
              <a:rPr dirty="0"/>
              <a:t>features</a:t>
            </a:r>
            <a:r>
              <a:rPr dirty="0" spc="10"/>
              <a:t>  </a:t>
            </a:r>
            <a:r>
              <a:rPr dirty="0"/>
              <a:t>focus</a:t>
            </a:r>
            <a:r>
              <a:rPr dirty="0" spc="15"/>
              <a:t>  </a:t>
            </a:r>
            <a:r>
              <a:rPr dirty="0"/>
              <a:t>mainly</a:t>
            </a:r>
            <a:r>
              <a:rPr dirty="0" spc="20"/>
              <a:t>  </a:t>
            </a:r>
            <a:r>
              <a:rPr dirty="0"/>
              <a:t>on</a:t>
            </a:r>
            <a:r>
              <a:rPr dirty="0" spc="10"/>
              <a:t>  </a:t>
            </a:r>
            <a:r>
              <a:rPr dirty="0"/>
              <a:t>profile</a:t>
            </a:r>
            <a:r>
              <a:rPr dirty="0" spc="5"/>
              <a:t>  </a:t>
            </a:r>
            <a:r>
              <a:rPr dirty="0"/>
              <a:t>metadata</a:t>
            </a:r>
            <a:r>
              <a:rPr dirty="0" spc="10"/>
              <a:t>  </a:t>
            </a:r>
            <a:r>
              <a:rPr dirty="0" spc="-25"/>
              <a:t>and </a:t>
            </a:r>
            <a:r>
              <a:rPr dirty="0"/>
              <a:t>overlook</a:t>
            </a:r>
            <a:r>
              <a:rPr dirty="0" spc="60"/>
              <a:t> </a:t>
            </a:r>
            <a:r>
              <a:rPr dirty="0"/>
              <a:t>deeper</a:t>
            </a:r>
            <a:r>
              <a:rPr dirty="0" spc="45"/>
              <a:t> </a:t>
            </a:r>
            <a:r>
              <a:rPr dirty="0"/>
              <a:t>behavioral</a:t>
            </a:r>
            <a:r>
              <a:rPr dirty="0" spc="50"/>
              <a:t> </a:t>
            </a:r>
            <a:r>
              <a:rPr dirty="0"/>
              <a:t>or</a:t>
            </a:r>
            <a:r>
              <a:rPr dirty="0" spc="45"/>
              <a:t> </a:t>
            </a:r>
            <a:r>
              <a:rPr dirty="0" spc="-10"/>
              <a:t>content-</a:t>
            </a:r>
            <a:r>
              <a:rPr dirty="0"/>
              <a:t>based</a:t>
            </a:r>
            <a:r>
              <a:rPr dirty="0" spc="50"/>
              <a:t> </a:t>
            </a:r>
            <a:r>
              <a:rPr dirty="0"/>
              <a:t>insights</a:t>
            </a:r>
            <a:r>
              <a:rPr dirty="0" spc="45"/>
              <a:t> </a:t>
            </a:r>
            <a:r>
              <a:rPr dirty="0"/>
              <a:t>such</a:t>
            </a:r>
            <a:r>
              <a:rPr dirty="0" spc="50"/>
              <a:t> </a:t>
            </a:r>
            <a:r>
              <a:rPr dirty="0"/>
              <a:t>as</a:t>
            </a:r>
            <a:r>
              <a:rPr dirty="0" spc="40"/>
              <a:t> </a:t>
            </a:r>
            <a:r>
              <a:rPr dirty="0"/>
              <a:t>text</a:t>
            </a:r>
            <a:r>
              <a:rPr dirty="0" spc="50"/>
              <a:t> </a:t>
            </a:r>
            <a:r>
              <a:rPr dirty="0"/>
              <a:t>sentiment</a:t>
            </a:r>
            <a:r>
              <a:rPr dirty="0" spc="55"/>
              <a:t> </a:t>
            </a:r>
            <a:r>
              <a:rPr dirty="0"/>
              <a:t>analysis,</a:t>
            </a:r>
            <a:r>
              <a:rPr dirty="0" spc="55"/>
              <a:t> </a:t>
            </a:r>
            <a:r>
              <a:rPr dirty="0" spc="-20"/>
              <a:t>post </a:t>
            </a:r>
            <a:r>
              <a:rPr dirty="0"/>
              <a:t>frequency</a:t>
            </a:r>
            <a:r>
              <a:rPr dirty="0" spc="-30"/>
              <a:t> </a:t>
            </a:r>
            <a:r>
              <a:rPr dirty="0"/>
              <a:t>patterns,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 spc="-20"/>
              <a:t>NLP-</a:t>
            </a:r>
            <a:r>
              <a:rPr dirty="0"/>
              <a:t>based</a:t>
            </a:r>
            <a:r>
              <a:rPr dirty="0" spc="-30"/>
              <a:t> </a:t>
            </a:r>
            <a:r>
              <a:rPr dirty="0"/>
              <a:t>bio</a:t>
            </a:r>
            <a:r>
              <a:rPr dirty="0" spc="-30"/>
              <a:t> </a:t>
            </a:r>
            <a:r>
              <a:rPr dirty="0" spc="-10"/>
              <a:t>analysis.</a:t>
            </a:r>
          </a:p>
          <a:p>
            <a:pPr>
              <a:lnSpc>
                <a:spcPct val="100000"/>
              </a:lnSpc>
              <a:spcBef>
                <a:spcPts val="110"/>
              </a:spcBef>
              <a:buFont typeface="Arial MT"/>
              <a:buChar char="•"/>
            </a:pPr>
          </a:p>
          <a:p>
            <a:pPr algn="just" marL="355600" marR="508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b="1">
                <a:latin typeface="Times New Roman"/>
                <a:cs typeface="Times New Roman"/>
              </a:rPr>
              <a:t>Lack</a:t>
            </a:r>
            <a:r>
              <a:rPr dirty="0" spc="204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of</a:t>
            </a:r>
            <a:r>
              <a:rPr dirty="0" spc="200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Temporal</a:t>
            </a:r>
            <a:r>
              <a:rPr dirty="0" spc="210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Data</a:t>
            </a:r>
            <a:r>
              <a:rPr dirty="0" spc="200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Analysis:</a:t>
            </a:r>
            <a:r>
              <a:rPr dirty="0" spc="195" b="1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dirty="0" spc="200"/>
              <a:t> </a:t>
            </a:r>
            <a:r>
              <a:rPr dirty="0"/>
              <a:t>code</a:t>
            </a:r>
            <a:r>
              <a:rPr dirty="0" spc="200"/>
              <a:t> </a:t>
            </a:r>
            <a:r>
              <a:rPr dirty="0"/>
              <a:t>does</a:t>
            </a:r>
            <a:r>
              <a:rPr dirty="0" spc="175"/>
              <a:t> </a:t>
            </a:r>
            <a:r>
              <a:rPr dirty="0"/>
              <a:t>not</a:t>
            </a:r>
            <a:r>
              <a:rPr dirty="0" spc="204"/>
              <a:t> </a:t>
            </a:r>
            <a:r>
              <a:rPr dirty="0"/>
              <a:t>account</a:t>
            </a:r>
            <a:r>
              <a:rPr dirty="0" spc="215"/>
              <a:t> </a:t>
            </a:r>
            <a:r>
              <a:rPr dirty="0"/>
              <a:t>for</a:t>
            </a:r>
            <a:r>
              <a:rPr dirty="0" spc="204"/>
              <a:t> </a:t>
            </a:r>
            <a:r>
              <a:rPr dirty="0" spc="-20"/>
              <a:t>time-</a:t>
            </a:r>
            <a:r>
              <a:rPr dirty="0"/>
              <a:t>series</a:t>
            </a:r>
            <a:r>
              <a:rPr dirty="0" spc="204"/>
              <a:t> </a:t>
            </a:r>
            <a:r>
              <a:rPr dirty="0"/>
              <a:t>trends</a:t>
            </a:r>
            <a:r>
              <a:rPr dirty="0" spc="200"/>
              <a:t> </a:t>
            </a:r>
            <a:r>
              <a:rPr dirty="0" spc="-25"/>
              <a:t>in </a:t>
            </a:r>
            <a:r>
              <a:rPr dirty="0"/>
              <a:t>user</a:t>
            </a:r>
            <a:r>
              <a:rPr dirty="0" spc="165"/>
              <a:t> </a:t>
            </a:r>
            <a:r>
              <a:rPr dirty="0"/>
              <a:t>behavior,</a:t>
            </a:r>
            <a:r>
              <a:rPr dirty="0" spc="160"/>
              <a:t> </a:t>
            </a:r>
            <a:r>
              <a:rPr dirty="0"/>
              <a:t>which</a:t>
            </a:r>
            <a:r>
              <a:rPr dirty="0" spc="165"/>
              <a:t> </a:t>
            </a:r>
            <a:r>
              <a:rPr dirty="0"/>
              <a:t>are</a:t>
            </a:r>
            <a:r>
              <a:rPr dirty="0" spc="165"/>
              <a:t> </a:t>
            </a:r>
            <a:r>
              <a:rPr dirty="0"/>
              <a:t>crucial</a:t>
            </a:r>
            <a:r>
              <a:rPr dirty="0" spc="165"/>
              <a:t> </a:t>
            </a:r>
            <a:r>
              <a:rPr dirty="0"/>
              <a:t>for</a:t>
            </a:r>
            <a:r>
              <a:rPr dirty="0" spc="165"/>
              <a:t> </a:t>
            </a:r>
            <a:r>
              <a:rPr dirty="0"/>
              <a:t>detecting</a:t>
            </a:r>
            <a:r>
              <a:rPr dirty="0" spc="180"/>
              <a:t> </a:t>
            </a:r>
            <a:r>
              <a:rPr dirty="0"/>
              <a:t>suspicious</a:t>
            </a:r>
            <a:r>
              <a:rPr dirty="0" spc="155"/>
              <a:t> </a:t>
            </a:r>
            <a:r>
              <a:rPr dirty="0"/>
              <a:t>activity</a:t>
            </a:r>
            <a:r>
              <a:rPr dirty="0" spc="160"/>
              <a:t> </a:t>
            </a:r>
            <a:r>
              <a:rPr dirty="0"/>
              <a:t>patterns.</a:t>
            </a:r>
            <a:r>
              <a:rPr dirty="0" spc="170"/>
              <a:t> </a:t>
            </a:r>
            <a:r>
              <a:rPr dirty="0" spc="-10"/>
              <a:t>Implementing </a:t>
            </a:r>
            <a:r>
              <a:rPr dirty="0"/>
              <a:t>RNNs</a:t>
            </a:r>
            <a:r>
              <a:rPr dirty="0" spc="-35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LSTMs</a:t>
            </a:r>
            <a:r>
              <a:rPr dirty="0" spc="-25"/>
              <a:t> </a:t>
            </a:r>
            <a:r>
              <a:rPr dirty="0"/>
              <a:t>could</a:t>
            </a:r>
            <a:r>
              <a:rPr dirty="0" spc="-30"/>
              <a:t> </a:t>
            </a:r>
            <a:r>
              <a:rPr dirty="0"/>
              <a:t>address</a:t>
            </a:r>
            <a:r>
              <a:rPr dirty="0" spc="-25"/>
              <a:t> </a:t>
            </a:r>
            <a:r>
              <a:rPr dirty="0" spc="-10"/>
              <a:t>this.</a:t>
            </a:r>
          </a:p>
          <a:p>
            <a:pPr>
              <a:lnSpc>
                <a:spcPct val="100000"/>
              </a:lnSpc>
              <a:spcBef>
                <a:spcPts val="110"/>
              </a:spcBef>
              <a:buFont typeface="Arial MT"/>
              <a:buChar char="•"/>
            </a:pPr>
          </a:p>
          <a:p>
            <a:pPr algn="just" marL="355600" marR="508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b="1">
                <a:latin typeface="Times New Roman"/>
                <a:cs typeface="Times New Roman"/>
              </a:rPr>
              <a:t>Data</a:t>
            </a:r>
            <a:r>
              <a:rPr dirty="0" spc="225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Quality</a:t>
            </a:r>
            <a:r>
              <a:rPr dirty="0" spc="225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Challenges:</a:t>
            </a:r>
            <a:r>
              <a:rPr dirty="0" spc="215" b="1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dirty="0" spc="215"/>
              <a:t> </a:t>
            </a:r>
            <a:r>
              <a:rPr dirty="0"/>
              <a:t>code</a:t>
            </a:r>
            <a:r>
              <a:rPr dirty="0" spc="215"/>
              <a:t> </a:t>
            </a:r>
            <a:r>
              <a:rPr dirty="0"/>
              <a:t>does</a:t>
            </a:r>
            <a:r>
              <a:rPr dirty="0" spc="210"/>
              <a:t> </a:t>
            </a:r>
            <a:r>
              <a:rPr dirty="0"/>
              <a:t>not</a:t>
            </a:r>
            <a:r>
              <a:rPr dirty="0" spc="215"/>
              <a:t> </a:t>
            </a:r>
            <a:r>
              <a:rPr dirty="0"/>
              <a:t>specify</a:t>
            </a:r>
            <a:r>
              <a:rPr dirty="0" spc="235"/>
              <a:t> </a:t>
            </a:r>
            <a:r>
              <a:rPr dirty="0"/>
              <a:t>methods</a:t>
            </a:r>
            <a:r>
              <a:rPr dirty="0" spc="220"/>
              <a:t> </a:t>
            </a:r>
            <a:r>
              <a:rPr dirty="0"/>
              <a:t>for</a:t>
            </a:r>
            <a:r>
              <a:rPr dirty="0" spc="225"/>
              <a:t> </a:t>
            </a:r>
            <a:r>
              <a:rPr dirty="0"/>
              <a:t>handling</a:t>
            </a:r>
            <a:r>
              <a:rPr dirty="0" spc="215"/>
              <a:t> </a:t>
            </a:r>
            <a:r>
              <a:rPr dirty="0"/>
              <a:t>noisy</a:t>
            </a:r>
            <a:r>
              <a:rPr dirty="0" spc="229"/>
              <a:t> </a:t>
            </a:r>
            <a:r>
              <a:rPr dirty="0" spc="-10"/>
              <a:t>data, bot-</a:t>
            </a:r>
            <a:r>
              <a:rPr dirty="0"/>
              <a:t>generated</a:t>
            </a:r>
            <a:r>
              <a:rPr dirty="0" spc="55"/>
              <a:t> </a:t>
            </a:r>
            <a:r>
              <a:rPr dirty="0"/>
              <a:t>profiles,</a:t>
            </a:r>
            <a:r>
              <a:rPr dirty="0" spc="55"/>
              <a:t> </a:t>
            </a:r>
            <a:r>
              <a:rPr dirty="0"/>
              <a:t>or</a:t>
            </a:r>
            <a:r>
              <a:rPr dirty="0" spc="50"/>
              <a:t> </a:t>
            </a:r>
            <a:r>
              <a:rPr dirty="0"/>
              <a:t>automated</a:t>
            </a:r>
            <a:r>
              <a:rPr dirty="0" spc="50"/>
              <a:t> </a:t>
            </a:r>
            <a:r>
              <a:rPr dirty="0"/>
              <a:t>spam</a:t>
            </a:r>
            <a:r>
              <a:rPr dirty="0" spc="50"/>
              <a:t> </a:t>
            </a:r>
            <a:r>
              <a:rPr dirty="0"/>
              <a:t>accounts.</a:t>
            </a:r>
            <a:r>
              <a:rPr dirty="0" spc="55"/>
              <a:t> </a:t>
            </a:r>
            <a:r>
              <a:rPr dirty="0"/>
              <a:t>Anomaly</a:t>
            </a:r>
            <a:r>
              <a:rPr dirty="0" spc="65"/>
              <a:t> </a:t>
            </a:r>
            <a:r>
              <a:rPr dirty="0"/>
              <a:t>detection</a:t>
            </a:r>
            <a:r>
              <a:rPr dirty="0" spc="60"/>
              <a:t> </a:t>
            </a:r>
            <a:r>
              <a:rPr dirty="0"/>
              <a:t>algorithms</a:t>
            </a:r>
            <a:r>
              <a:rPr dirty="0" spc="55"/>
              <a:t> </a:t>
            </a:r>
            <a:r>
              <a:rPr dirty="0" spc="-10"/>
              <a:t>could </a:t>
            </a:r>
            <a:r>
              <a:rPr dirty="0"/>
              <a:t>improve</a:t>
            </a:r>
            <a:r>
              <a:rPr dirty="0" spc="-45"/>
              <a:t> </a:t>
            </a:r>
            <a:r>
              <a:rPr dirty="0"/>
              <a:t>data</a:t>
            </a:r>
            <a:r>
              <a:rPr dirty="0" spc="-60"/>
              <a:t> </a:t>
            </a:r>
            <a:r>
              <a:rPr dirty="0" spc="-10"/>
              <a:t>quality.</a:t>
            </a:r>
          </a:p>
          <a:p>
            <a:pPr>
              <a:lnSpc>
                <a:spcPct val="100000"/>
              </a:lnSpc>
              <a:spcBef>
                <a:spcPts val="110"/>
              </a:spcBef>
              <a:buFont typeface="Arial MT"/>
              <a:buChar char="•"/>
            </a:p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b="1">
                <a:latin typeface="Times New Roman"/>
                <a:cs typeface="Times New Roman"/>
              </a:rPr>
              <a:t>Fixed</a:t>
            </a:r>
            <a:r>
              <a:rPr dirty="0" spc="85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Model</a:t>
            </a:r>
            <a:r>
              <a:rPr dirty="0" spc="100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Architecture:</a:t>
            </a:r>
            <a:r>
              <a:rPr dirty="0" spc="80" b="1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dirty="0" spc="95"/>
              <a:t> </a:t>
            </a:r>
            <a:r>
              <a:rPr dirty="0"/>
              <a:t>model</a:t>
            </a:r>
            <a:r>
              <a:rPr dirty="0" spc="95"/>
              <a:t> </a:t>
            </a:r>
            <a:r>
              <a:rPr dirty="0"/>
              <a:t>uses</a:t>
            </a:r>
            <a:r>
              <a:rPr dirty="0" spc="75"/>
              <a:t> </a:t>
            </a:r>
            <a:r>
              <a:rPr dirty="0"/>
              <a:t>a</a:t>
            </a:r>
            <a:r>
              <a:rPr dirty="0" spc="80"/>
              <a:t> </a:t>
            </a:r>
            <a:r>
              <a:rPr dirty="0"/>
              <a:t>fixed</a:t>
            </a:r>
            <a:r>
              <a:rPr dirty="0" spc="95"/>
              <a:t> </a:t>
            </a:r>
            <a:r>
              <a:rPr dirty="0"/>
              <a:t>neural</a:t>
            </a:r>
            <a:r>
              <a:rPr dirty="0" spc="85"/>
              <a:t> </a:t>
            </a:r>
            <a:r>
              <a:rPr dirty="0"/>
              <a:t>network</a:t>
            </a:r>
            <a:r>
              <a:rPr dirty="0" spc="95"/>
              <a:t> </a:t>
            </a:r>
            <a:r>
              <a:rPr dirty="0"/>
              <a:t>structure</a:t>
            </a:r>
            <a:r>
              <a:rPr dirty="0" spc="95"/>
              <a:t> </a:t>
            </a:r>
            <a:r>
              <a:rPr dirty="0"/>
              <a:t>(128</a:t>
            </a:r>
            <a:r>
              <a:rPr dirty="0" spc="85"/>
              <a:t> </a:t>
            </a:r>
            <a:r>
              <a:rPr dirty="0"/>
              <a:t>→</a:t>
            </a:r>
            <a:r>
              <a:rPr dirty="0" spc="80"/>
              <a:t> </a:t>
            </a:r>
            <a:r>
              <a:rPr dirty="0" spc="-25"/>
              <a:t>64</a:t>
            </a:r>
          </a:p>
          <a:p>
            <a:pPr marL="355600">
              <a:lnSpc>
                <a:spcPct val="100000"/>
              </a:lnSpc>
            </a:pPr>
            <a:r>
              <a:rPr dirty="0"/>
              <a:t>→</a:t>
            </a:r>
            <a:r>
              <a:rPr dirty="0" spc="-40"/>
              <a:t> </a:t>
            </a:r>
            <a:r>
              <a:rPr dirty="0"/>
              <a:t>32</a:t>
            </a:r>
            <a:r>
              <a:rPr dirty="0" spc="-40"/>
              <a:t> </a:t>
            </a:r>
            <a:r>
              <a:rPr dirty="0"/>
              <a:t>→</a:t>
            </a:r>
            <a:r>
              <a:rPr dirty="0" spc="-35"/>
              <a:t> </a:t>
            </a:r>
            <a:r>
              <a:rPr dirty="0"/>
              <a:t>16),</a:t>
            </a:r>
            <a:r>
              <a:rPr dirty="0" spc="-30"/>
              <a:t> </a:t>
            </a:r>
            <a:r>
              <a:rPr dirty="0"/>
              <a:t>which</a:t>
            </a:r>
            <a:r>
              <a:rPr dirty="0" spc="-25"/>
              <a:t> </a:t>
            </a:r>
            <a:r>
              <a:rPr dirty="0"/>
              <a:t>may</a:t>
            </a:r>
            <a:r>
              <a:rPr dirty="0" spc="-25"/>
              <a:t> </a:t>
            </a:r>
            <a:r>
              <a:rPr dirty="0"/>
              <a:t>not</a:t>
            </a:r>
            <a:r>
              <a:rPr dirty="0" spc="-45"/>
              <a:t> </a:t>
            </a:r>
            <a:r>
              <a:rPr dirty="0"/>
              <a:t>generalize</a:t>
            </a:r>
            <a:r>
              <a:rPr dirty="0" spc="-25"/>
              <a:t> </a:t>
            </a:r>
            <a:r>
              <a:rPr dirty="0"/>
              <a:t>well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40"/>
              <a:t> </a:t>
            </a:r>
            <a:r>
              <a:rPr dirty="0"/>
              <a:t>varying</a:t>
            </a:r>
            <a:r>
              <a:rPr dirty="0" spc="-45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 spc="-10"/>
              <a:t>complexities.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Proposed</a:t>
            </a:r>
            <a:r>
              <a:rPr dirty="0" spc="-150"/>
              <a:t> </a:t>
            </a:r>
            <a:r>
              <a:rPr dirty="0" spc="-10"/>
              <a:t>Methodology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91641" y="1134007"/>
            <a:ext cx="10499725" cy="485457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200" b="1">
                <a:latin typeface="Times New Roman"/>
                <a:cs typeface="Times New Roman"/>
              </a:rPr>
              <a:t>Data</a:t>
            </a:r>
            <a:r>
              <a:rPr dirty="0" sz="2200" spc="-6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Collection</a:t>
            </a:r>
            <a:r>
              <a:rPr dirty="0" sz="2200" spc="-45" b="1">
                <a:latin typeface="Times New Roman"/>
                <a:cs typeface="Times New Roman"/>
              </a:rPr>
              <a:t> </a:t>
            </a:r>
            <a:r>
              <a:rPr dirty="0" sz="2200" spc="-50" b="1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  <a:p>
            <a:pPr marL="355600" marR="541655" indent="-342900">
              <a:lnSpc>
                <a:spcPct val="100000"/>
              </a:lnSpc>
              <a:spcBef>
                <a:spcPts val="530"/>
              </a:spcBef>
              <a:buChar char="•"/>
              <a:tabLst>
                <a:tab pos="355600" algn="l"/>
                <a:tab pos="421005" algn="l"/>
              </a:tabLst>
            </a:pPr>
            <a:r>
              <a:rPr dirty="0" sz="2200">
                <a:latin typeface="Arial MT"/>
                <a:cs typeface="Arial MT"/>
              </a:rPr>
              <a:t>	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8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system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will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collect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data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from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social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media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platforms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through</a:t>
            </a:r>
            <a:r>
              <a:rPr dirty="0" sz="2200" spc="-1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APIs,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web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scraping </a:t>
            </a:r>
            <a:r>
              <a:rPr dirty="0" sz="2200">
                <a:latin typeface="Times New Roman"/>
                <a:cs typeface="Times New Roman"/>
              </a:rPr>
              <a:t>(where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permissible),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user-</a:t>
            </a:r>
            <a:r>
              <a:rPr dirty="0" sz="2200">
                <a:latin typeface="Times New Roman"/>
                <a:cs typeface="Times New Roman"/>
              </a:rPr>
              <a:t>reported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suspicious</a:t>
            </a:r>
            <a:r>
              <a:rPr dirty="0" sz="2200" spc="-8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profiles.</a:t>
            </a:r>
            <a:endParaRPr sz="2200">
              <a:latin typeface="Times New Roman"/>
              <a:cs typeface="Times New Roman"/>
            </a:endParaRPr>
          </a:p>
          <a:p>
            <a:pPr marL="355600" marR="30480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>
                <a:latin typeface="Times New Roman"/>
                <a:cs typeface="Times New Roman"/>
              </a:rPr>
              <a:t>This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data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includes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account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details,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posts,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interactions,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behavioral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patterns.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Proper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data </a:t>
            </a:r>
            <a:r>
              <a:rPr dirty="0" sz="2200">
                <a:latin typeface="Times New Roman"/>
                <a:cs typeface="Times New Roman"/>
              </a:rPr>
              <a:t>handling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privacy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measures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will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be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followed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ensure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ethical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data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usage.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Data </a:t>
            </a:r>
            <a:r>
              <a:rPr dirty="0" sz="2200">
                <a:latin typeface="Times New Roman"/>
                <a:cs typeface="Times New Roman"/>
              </a:rPr>
              <a:t>preprocessing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techniques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will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be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applied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clean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structure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collected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data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for </a:t>
            </a:r>
            <a:r>
              <a:rPr dirty="0" sz="2200">
                <a:latin typeface="Times New Roman"/>
                <a:cs typeface="Times New Roman"/>
              </a:rPr>
              <a:t>accurate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analysis.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70"/>
              </a:spcBef>
              <a:buFont typeface="Arial MT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b="1">
                <a:latin typeface="Times New Roman"/>
                <a:cs typeface="Times New Roman"/>
              </a:rPr>
              <a:t>Feature</a:t>
            </a:r>
            <a:r>
              <a:rPr dirty="0" sz="2200" spc="-10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Extraction</a:t>
            </a:r>
            <a:r>
              <a:rPr dirty="0" sz="2200" spc="-7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&amp;</a:t>
            </a:r>
            <a:r>
              <a:rPr dirty="0" sz="2200" spc="-13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Analysis</a:t>
            </a:r>
            <a:r>
              <a:rPr dirty="0" sz="2200" spc="-70" b="1">
                <a:latin typeface="Times New Roman"/>
                <a:cs typeface="Times New Roman"/>
              </a:rPr>
              <a:t> </a:t>
            </a:r>
            <a:r>
              <a:rPr dirty="0" sz="2200" spc="-50" b="1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  <a:p>
            <a:pPr marL="425450" indent="-412750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425450" algn="l"/>
              </a:tabLst>
            </a:pPr>
            <a:r>
              <a:rPr dirty="0" sz="2200">
                <a:latin typeface="Times New Roman"/>
                <a:cs typeface="Times New Roman"/>
              </a:rPr>
              <a:t>Key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indicators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fake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profiles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will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be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identified,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such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as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newly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created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accounts,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low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200">
                <a:latin typeface="Times New Roman"/>
                <a:cs typeface="Times New Roman"/>
              </a:rPr>
              <a:t>engagement,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irregular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posting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patterns,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-8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mismatched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profile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details.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>
                <a:latin typeface="Times New Roman"/>
                <a:cs typeface="Times New Roman"/>
              </a:rPr>
              <a:t>Machine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learning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algorithms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will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classify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accounts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based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on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historical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data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predefined </a:t>
            </a:r>
            <a:r>
              <a:rPr dirty="0" sz="2200">
                <a:latin typeface="Times New Roman"/>
                <a:cs typeface="Times New Roman"/>
              </a:rPr>
              <a:t>suspicious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behavior.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Proposed</a:t>
            </a:r>
            <a:r>
              <a:rPr dirty="0" spc="-150"/>
              <a:t> </a:t>
            </a:r>
            <a:r>
              <a:rPr dirty="0" spc="-10"/>
              <a:t>Methodology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91641" y="1147152"/>
            <a:ext cx="10511790" cy="478790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630"/>
              </a:spcBef>
            </a:pPr>
            <a:r>
              <a:rPr dirty="0" sz="2200" b="1">
                <a:latin typeface="Times New Roman"/>
                <a:cs typeface="Times New Roman"/>
              </a:rPr>
              <a:t>Blockchain</a:t>
            </a:r>
            <a:r>
              <a:rPr dirty="0" sz="2200" spc="-10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Integration</a:t>
            </a:r>
            <a:r>
              <a:rPr dirty="0" sz="2200" spc="-100" b="1">
                <a:latin typeface="Times New Roman"/>
                <a:cs typeface="Times New Roman"/>
              </a:rPr>
              <a:t> </a:t>
            </a:r>
            <a:r>
              <a:rPr dirty="0" sz="2200" spc="-50" b="1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  <a:p>
            <a:pPr algn="just" marL="355600" marR="5715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>
                <a:latin typeface="Times New Roman"/>
                <a:cs typeface="Times New Roman"/>
              </a:rPr>
              <a:t>Blockchain</a:t>
            </a:r>
            <a:r>
              <a:rPr dirty="0" sz="2200" spc="1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technology</a:t>
            </a:r>
            <a:r>
              <a:rPr dirty="0" sz="2200" spc="1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will</a:t>
            </a:r>
            <a:r>
              <a:rPr dirty="0" sz="2200" spc="1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be</a:t>
            </a:r>
            <a:r>
              <a:rPr dirty="0" sz="2200" spc="1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used</a:t>
            </a:r>
            <a:r>
              <a:rPr dirty="0" sz="2200" spc="1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1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store</a:t>
            </a:r>
            <a:r>
              <a:rPr dirty="0" sz="2200" spc="1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verified</a:t>
            </a:r>
            <a:r>
              <a:rPr dirty="0" sz="2200" spc="1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user</a:t>
            </a:r>
            <a:r>
              <a:rPr dirty="0" sz="2200" spc="1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credentials</a:t>
            </a:r>
            <a:r>
              <a:rPr dirty="0" sz="2200" spc="1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securely,</a:t>
            </a:r>
            <a:r>
              <a:rPr dirty="0" sz="2200" spc="1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making</a:t>
            </a:r>
            <a:r>
              <a:rPr dirty="0" sz="2200" spc="145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it </a:t>
            </a:r>
            <a:r>
              <a:rPr dirty="0" sz="2200">
                <a:latin typeface="Times New Roman"/>
                <a:cs typeface="Times New Roman"/>
              </a:rPr>
              <a:t>difficult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for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fraudsters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manipulate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identity-</a:t>
            </a:r>
            <a:r>
              <a:rPr dirty="0" sz="2200">
                <a:latin typeface="Times New Roman"/>
                <a:cs typeface="Times New Roman"/>
              </a:rPr>
              <a:t>related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data.</a:t>
            </a:r>
            <a:endParaRPr sz="2200">
              <a:latin typeface="Times New Roman"/>
              <a:cs typeface="Times New Roman"/>
            </a:endParaRPr>
          </a:p>
          <a:p>
            <a:pPr algn="just" marL="355600" marR="6350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  <a:tab pos="410209" algn="l"/>
              </a:tabLst>
            </a:pPr>
            <a:r>
              <a:rPr dirty="0" sz="2200">
                <a:latin typeface="Times New Roman"/>
                <a:cs typeface="Times New Roman"/>
              </a:rPr>
              <a:t>	A</a:t>
            </a:r>
            <a:r>
              <a:rPr dirty="0" sz="2200" spc="3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decentralized</a:t>
            </a:r>
            <a:r>
              <a:rPr dirty="0" sz="2200" spc="484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authentication</a:t>
            </a:r>
            <a:r>
              <a:rPr dirty="0" sz="2200" spc="49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process</a:t>
            </a:r>
            <a:r>
              <a:rPr dirty="0" sz="2200" spc="4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will</a:t>
            </a:r>
            <a:r>
              <a:rPr dirty="0" sz="2200" spc="4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help</a:t>
            </a:r>
            <a:r>
              <a:rPr dirty="0" sz="2200" spc="484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</a:t>
            </a:r>
            <a:r>
              <a:rPr dirty="0" sz="2200" spc="4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detecting</a:t>
            </a:r>
            <a:r>
              <a:rPr dirty="0" sz="2200" spc="484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fake</a:t>
            </a:r>
            <a:r>
              <a:rPr dirty="0" sz="2200" spc="48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profiles</a:t>
            </a:r>
            <a:r>
              <a:rPr dirty="0" sz="2200" spc="48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with</a:t>
            </a:r>
            <a:r>
              <a:rPr dirty="0" sz="2200" spc="480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high </a:t>
            </a:r>
            <a:r>
              <a:rPr dirty="0" sz="2200">
                <a:latin typeface="Times New Roman"/>
                <a:cs typeface="Times New Roman"/>
              </a:rPr>
              <a:t>accuracy.</a:t>
            </a:r>
            <a:r>
              <a:rPr dirty="0" sz="2200" spc="10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It</a:t>
            </a:r>
            <a:r>
              <a:rPr dirty="0" sz="2200" spc="105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will</a:t>
            </a:r>
            <a:r>
              <a:rPr dirty="0" sz="2200" spc="10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also</a:t>
            </a:r>
            <a:r>
              <a:rPr dirty="0" sz="2200" spc="10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create</a:t>
            </a:r>
            <a:r>
              <a:rPr dirty="0" sz="2200" spc="10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100">
                <a:latin typeface="Times New Roman"/>
                <a:cs typeface="Times New Roman"/>
              </a:rPr>
              <a:t>  </a:t>
            </a:r>
            <a:r>
              <a:rPr dirty="0" sz="2200" spc="-20">
                <a:latin typeface="Times New Roman"/>
                <a:cs typeface="Times New Roman"/>
              </a:rPr>
              <a:t>tamper-</a:t>
            </a:r>
            <a:r>
              <a:rPr dirty="0" sz="2200">
                <a:latin typeface="Times New Roman"/>
                <a:cs typeface="Times New Roman"/>
              </a:rPr>
              <a:t>proof</a:t>
            </a:r>
            <a:r>
              <a:rPr dirty="0" sz="2200" spc="105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record</a:t>
            </a:r>
            <a:r>
              <a:rPr dirty="0" sz="2200" spc="105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10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flagged</a:t>
            </a:r>
            <a:r>
              <a:rPr dirty="0" sz="2200" spc="105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profiles</a:t>
            </a:r>
            <a:r>
              <a:rPr dirty="0" sz="2200" spc="10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for</a:t>
            </a:r>
            <a:r>
              <a:rPr dirty="0" sz="2200" spc="105">
                <a:latin typeface="Times New Roman"/>
                <a:cs typeface="Times New Roman"/>
              </a:rPr>
              <a:t>  </a:t>
            </a:r>
            <a:r>
              <a:rPr dirty="0" sz="2200" spc="-10">
                <a:latin typeface="Times New Roman"/>
                <a:cs typeface="Times New Roman"/>
              </a:rPr>
              <a:t>further investigations.</a:t>
            </a:r>
            <a:endParaRPr sz="2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30"/>
              </a:spcBef>
            </a:pPr>
            <a:r>
              <a:rPr dirty="0" sz="2200" b="1">
                <a:latin typeface="Times New Roman"/>
                <a:cs typeface="Times New Roman"/>
              </a:rPr>
              <a:t>Detection</a:t>
            </a:r>
            <a:r>
              <a:rPr dirty="0" sz="2200" spc="-7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Mechanism</a:t>
            </a:r>
            <a:r>
              <a:rPr dirty="0" sz="2200" spc="-90" b="1">
                <a:latin typeface="Times New Roman"/>
                <a:cs typeface="Times New Roman"/>
              </a:rPr>
              <a:t> </a:t>
            </a:r>
            <a:r>
              <a:rPr dirty="0" sz="2200" spc="-50" b="1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  <a:tab pos="410209" algn="l"/>
              </a:tabLst>
            </a:pPr>
            <a:r>
              <a:rPr dirty="0" sz="2200">
                <a:latin typeface="Times New Roman"/>
                <a:cs typeface="Times New Roman"/>
              </a:rPr>
              <a:t>	AI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machine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learning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models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will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analyze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user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activities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detect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anomalies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such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as </a:t>
            </a:r>
            <a:r>
              <a:rPr dirty="0" sz="2200">
                <a:latin typeface="Times New Roman"/>
                <a:cs typeface="Times New Roman"/>
              </a:rPr>
              <a:t>sudden</a:t>
            </a:r>
            <a:r>
              <a:rPr dirty="0" sz="2200" spc="4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spikes</a:t>
            </a:r>
            <a:r>
              <a:rPr dirty="0" sz="2200" spc="49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</a:t>
            </a:r>
            <a:r>
              <a:rPr dirty="0" sz="2200" spc="50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activity,</a:t>
            </a:r>
            <a:r>
              <a:rPr dirty="0" sz="2200" spc="50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automated</a:t>
            </a:r>
            <a:r>
              <a:rPr dirty="0" sz="2200" spc="484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bot-</a:t>
            </a:r>
            <a:r>
              <a:rPr dirty="0" sz="2200">
                <a:latin typeface="Times New Roman"/>
                <a:cs typeface="Times New Roman"/>
              </a:rPr>
              <a:t>like</a:t>
            </a:r>
            <a:r>
              <a:rPr dirty="0" sz="2200" spc="50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behavior,</a:t>
            </a:r>
            <a:r>
              <a:rPr dirty="0" sz="2200" spc="50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49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repeated</a:t>
            </a:r>
            <a:r>
              <a:rPr dirty="0" sz="2200" spc="50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content</a:t>
            </a:r>
            <a:r>
              <a:rPr dirty="0" sz="2200" spc="50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sharing. </a:t>
            </a:r>
            <a:r>
              <a:rPr dirty="0" sz="2200">
                <a:latin typeface="Times New Roman"/>
                <a:cs typeface="Times New Roman"/>
              </a:rPr>
              <a:t>Suspicious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accounts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will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be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flagged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for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further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verification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before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final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classification.</a:t>
            </a:r>
            <a:endParaRPr sz="2200">
              <a:latin typeface="Times New Roman"/>
              <a:cs typeface="Times New Roman"/>
            </a:endParaRPr>
          </a:p>
          <a:p>
            <a:pPr algn="just" marL="355600" marR="5715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  <a:tab pos="410209" algn="l"/>
              </a:tabLst>
            </a:pPr>
            <a:r>
              <a:rPr dirty="0" sz="2200">
                <a:latin typeface="Times New Roman"/>
                <a:cs typeface="Times New Roman"/>
              </a:rPr>
              <a:t>	A</a:t>
            </a:r>
            <a:r>
              <a:rPr dirty="0" sz="2200" spc="28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risk</a:t>
            </a:r>
            <a:r>
              <a:rPr dirty="0" sz="2200" spc="40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scoring</a:t>
            </a:r>
            <a:r>
              <a:rPr dirty="0" sz="2200" spc="4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mechanism</a:t>
            </a:r>
            <a:r>
              <a:rPr dirty="0" sz="2200" spc="40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will</a:t>
            </a:r>
            <a:r>
              <a:rPr dirty="0" sz="2200" spc="40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be</a:t>
            </a:r>
            <a:r>
              <a:rPr dirty="0" sz="2200" spc="40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implemented</a:t>
            </a:r>
            <a:r>
              <a:rPr dirty="0" sz="2200" spc="4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40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prioritize</a:t>
            </a:r>
            <a:r>
              <a:rPr dirty="0" sz="2200" spc="40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high-</a:t>
            </a:r>
            <a:r>
              <a:rPr dirty="0" sz="2200">
                <a:latin typeface="Times New Roman"/>
                <a:cs typeface="Times New Roman"/>
              </a:rPr>
              <a:t>threat</a:t>
            </a:r>
            <a:r>
              <a:rPr dirty="0" sz="2200" spc="40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profiles.</a:t>
            </a:r>
            <a:r>
              <a:rPr dirty="0" sz="2200" spc="400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The </a:t>
            </a:r>
            <a:r>
              <a:rPr dirty="0" sz="2200">
                <a:latin typeface="Times New Roman"/>
                <a:cs typeface="Times New Roman"/>
              </a:rPr>
              <a:t>system</a:t>
            </a:r>
            <a:r>
              <a:rPr dirty="0" sz="2200" spc="15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will</a:t>
            </a:r>
            <a:r>
              <a:rPr dirty="0" sz="2200" spc="3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continuously</a:t>
            </a:r>
            <a:r>
              <a:rPr dirty="0" sz="2200" spc="35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update</a:t>
            </a:r>
            <a:r>
              <a:rPr dirty="0" sz="2200" spc="25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its</a:t>
            </a:r>
            <a:r>
              <a:rPr dirty="0" sz="2200" spc="2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detection</a:t>
            </a:r>
            <a:r>
              <a:rPr dirty="0" sz="2200" spc="3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models</a:t>
            </a:r>
            <a:r>
              <a:rPr dirty="0" sz="2200" spc="15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based</a:t>
            </a:r>
            <a:r>
              <a:rPr dirty="0" sz="2200" spc="2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on</a:t>
            </a:r>
            <a:r>
              <a:rPr dirty="0" sz="2200" spc="3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emerging</a:t>
            </a:r>
            <a:r>
              <a:rPr dirty="0" sz="2200" spc="30">
                <a:latin typeface="Times New Roman"/>
                <a:cs typeface="Times New Roman"/>
              </a:rPr>
              <a:t>  </a:t>
            </a:r>
            <a:r>
              <a:rPr dirty="0" sz="2200" spc="-10">
                <a:latin typeface="Times New Roman"/>
                <a:cs typeface="Times New Roman"/>
              </a:rPr>
              <a:t>fraudulent techniques.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641" y="283210"/>
            <a:ext cx="37941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Proposed</a:t>
            </a:r>
            <a:r>
              <a:rPr dirty="0" spc="-150"/>
              <a:t> </a:t>
            </a:r>
            <a:r>
              <a:rPr dirty="0" spc="-10"/>
              <a:t>Methodology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91641" y="721001"/>
            <a:ext cx="10513060" cy="559181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625"/>
              </a:spcBef>
            </a:pPr>
            <a:r>
              <a:rPr dirty="0" sz="2200" b="1">
                <a:latin typeface="Times New Roman"/>
                <a:cs typeface="Times New Roman"/>
              </a:rPr>
              <a:t>Reporting</a:t>
            </a:r>
            <a:r>
              <a:rPr dirty="0" sz="2200" spc="-80" b="1">
                <a:latin typeface="Times New Roman"/>
                <a:cs typeface="Times New Roman"/>
              </a:rPr>
              <a:t> </a:t>
            </a:r>
            <a:r>
              <a:rPr dirty="0" sz="2200" spc="-20" b="1">
                <a:latin typeface="Times New Roman"/>
                <a:cs typeface="Times New Roman"/>
              </a:rPr>
              <a:t>&amp;</a:t>
            </a:r>
            <a:r>
              <a:rPr dirty="0" sz="2200" spc="-12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Action</a:t>
            </a:r>
            <a:r>
              <a:rPr dirty="0" sz="2200" spc="-40" b="1">
                <a:latin typeface="Times New Roman"/>
                <a:cs typeface="Times New Roman"/>
              </a:rPr>
              <a:t> </a:t>
            </a:r>
            <a:r>
              <a:rPr dirty="0" sz="2200" spc="-50" b="1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  <a:p>
            <a:pPr algn="just" marL="425450" indent="-412750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425450" algn="l"/>
              </a:tabLst>
            </a:pPr>
            <a:r>
              <a:rPr dirty="0" sz="2200">
                <a:latin typeface="Times New Roman"/>
                <a:cs typeface="Times New Roman"/>
              </a:rPr>
              <a:t>Once</a:t>
            </a:r>
            <a:r>
              <a:rPr dirty="0" sz="2200" spc="1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</a:t>
            </a:r>
            <a:r>
              <a:rPr dirty="0" sz="2200" spc="1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account</a:t>
            </a:r>
            <a:r>
              <a:rPr dirty="0" sz="2200" spc="1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is</a:t>
            </a:r>
            <a:r>
              <a:rPr dirty="0" sz="2200" spc="1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identified</a:t>
            </a:r>
            <a:r>
              <a:rPr dirty="0" sz="2200" spc="1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as</a:t>
            </a:r>
            <a:r>
              <a:rPr dirty="0" sz="2200" spc="1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fake,</a:t>
            </a:r>
            <a:r>
              <a:rPr dirty="0" sz="2200" spc="1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</a:t>
            </a:r>
            <a:r>
              <a:rPr dirty="0" sz="2200" spc="1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automated</a:t>
            </a:r>
            <a:r>
              <a:rPr dirty="0" sz="2200" spc="19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report</a:t>
            </a:r>
            <a:r>
              <a:rPr dirty="0" sz="2200" spc="1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will</a:t>
            </a:r>
            <a:r>
              <a:rPr dirty="0" sz="2200" spc="1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be</a:t>
            </a:r>
            <a:r>
              <a:rPr dirty="0" sz="2200" spc="1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generated</a:t>
            </a:r>
            <a:r>
              <a:rPr dirty="0" sz="2200" spc="17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containing</a:t>
            </a:r>
            <a:endParaRPr sz="2200">
              <a:latin typeface="Times New Roman"/>
              <a:cs typeface="Times New Roman"/>
            </a:endParaRPr>
          </a:p>
          <a:p>
            <a:pPr algn="just" marL="355600">
              <a:lnSpc>
                <a:spcPct val="100000"/>
              </a:lnSpc>
              <a:spcBef>
                <a:spcPts val="5"/>
              </a:spcBef>
            </a:pPr>
            <a:r>
              <a:rPr dirty="0" sz="2200">
                <a:latin typeface="Times New Roman"/>
                <a:cs typeface="Times New Roman"/>
              </a:rPr>
              <a:t>suspicious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activity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details.</a:t>
            </a:r>
            <a:endParaRPr sz="2200">
              <a:latin typeface="Times New Roman"/>
              <a:cs typeface="Times New Roman"/>
            </a:endParaRPr>
          </a:p>
          <a:p>
            <a:pPr algn="just" marL="355600" marR="9525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>
                <a:latin typeface="Times New Roman"/>
                <a:cs typeface="Times New Roman"/>
              </a:rPr>
              <a:t>This</a:t>
            </a:r>
            <a:r>
              <a:rPr dirty="0" sz="2200" spc="5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report</a:t>
            </a:r>
            <a:r>
              <a:rPr dirty="0" sz="2200" spc="6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can</a:t>
            </a:r>
            <a:r>
              <a:rPr dirty="0" sz="2200" spc="55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be</a:t>
            </a:r>
            <a:r>
              <a:rPr dirty="0" sz="2200" spc="5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shared</a:t>
            </a:r>
            <a:r>
              <a:rPr dirty="0" sz="2200" spc="55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with</a:t>
            </a:r>
            <a:r>
              <a:rPr dirty="0" sz="2200" spc="55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investigative</a:t>
            </a:r>
            <a:r>
              <a:rPr dirty="0" sz="2200" spc="6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agencies,</a:t>
            </a:r>
            <a:r>
              <a:rPr dirty="0" sz="2200" spc="5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social</a:t>
            </a:r>
            <a:r>
              <a:rPr dirty="0" sz="2200" spc="6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media</a:t>
            </a:r>
            <a:r>
              <a:rPr dirty="0" sz="2200" spc="55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platforms,</a:t>
            </a:r>
            <a:r>
              <a:rPr dirty="0" sz="2200" spc="55">
                <a:latin typeface="Times New Roman"/>
                <a:cs typeface="Times New Roman"/>
              </a:rPr>
              <a:t>  </a:t>
            </a:r>
            <a:r>
              <a:rPr dirty="0" sz="2200" spc="-25">
                <a:latin typeface="Times New Roman"/>
                <a:cs typeface="Times New Roman"/>
              </a:rPr>
              <a:t>and </a:t>
            </a:r>
            <a:r>
              <a:rPr dirty="0" sz="2200">
                <a:latin typeface="Times New Roman"/>
                <a:cs typeface="Times New Roman"/>
              </a:rPr>
              <a:t>cybersecurity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teams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for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necessary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action.</a:t>
            </a:r>
            <a:endParaRPr sz="2200">
              <a:latin typeface="Times New Roman"/>
              <a:cs typeface="Times New Roman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1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system</a:t>
            </a:r>
            <a:r>
              <a:rPr dirty="0" sz="2200" spc="1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may</a:t>
            </a:r>
            <a:r>
              <a:rPr dirty="0" sz="2200" spc="1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also</a:t>
            </a:r>
            <a:r>
              <a:rPr dirty="0" sz="2200" spc="1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provide</a:t>
            </a:r>
            <a:r>
              <a:rPr dirty="0" sz="2200" spc="1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recommendations</a:t>
            </a:r>
            <a:r>
              <a:rPr dirty="0" sz="2200" spc="1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for</a:t>
            </a:r>
            <a:r>
              <a:rPr dirty="0" sz="2200" spc="1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corrective</a:t>
            </a:r>
            <a:r>
              <a:rPr dirty="0" sz="2200" spc="1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measures</a:t>
            </a:r>
            <a:r>
              <a:rPr dirty="0" sz="2200" spc="1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like</a:t>
            </a:r>
            <a:r>
              <a:rPr dirty="0" sz="2200" spc="1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blocking</a:t>
            </a:r>
            <a:r>
              <a:rPr dirty="0" sz="2200" spc="155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or </a:t>
            </a:r>
            <a:r>
              <a:rPr dirty="0" sz="2200">
                <a:latin typeface="Times New Roman"/>
                <a:cs typeface="Times New Roman"/>
              </a:rPr>
              <a:t>monitoring flagged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profiles.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Authorities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organizations can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access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dashboard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-10">
                <a:latin typeface="Times New Roman"/>
                <a:cs typeface="Times New Roman"/>
              </a:rPr>
              <a:t> track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manage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reported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cases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efficiently.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70"/>
              </a:spcBef>
              <a:buFont typeface="Arial MT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2200" b="1">
                <a:latin typeface="Times New Roman"/>
                <a:cs typeface="Times New Roman"/>
              </a:rPr>
              <a:t>User</a:t>
            </a:r>
            <a:r>
              <a:rPr dirty="0" sz="2200" spc="-10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Feedback</a:t>
            </a:r>
            <a:r>
              <a:rPr dirty="0" sz="2200" spc="-4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&amp;</a:t>
            </a:r>
            <a:r>
              <a:rPr dirty="0" sz="2200" spc="-5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Continuous</a:t>
            </a:r>
            <a:r>
              <a:rPr dirty="0" sz="2200" spc="-5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Learning</a:t>
            </a:r>
            <a:r>
              <a:rPr dirty="0" sz="2200" spc="-55" b="1">
                <a:latin typeface="Times New Roman"/>
                <a:cs typeface="Times New Roman"/>
              </a:rPr>
              <a:t> </a:t>
            </a:r>
            <a:r>
              <a:rPr dirty="0" sz="2200" spc="-50" b="1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  <a:p>
            <a:pPr algn="just" marL="355600" marR="7620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system</a:t>
            </a:r>
            <a:r>
              <a:rPr dirty="0" sz="2200" spc="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will</a:t>
            </a:r>
            <a:r>
              <a:rPr dirty="0" sz="2200" spc="8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allow</a:t>
            </a:r>
            <a:r>
              <a:rPr dirty="0" sz="2200" spc="8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users</a:t>
            </a:r>
            <a:r>
              <a:rPr dirty="0" sz="2200" spc="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8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investigators</a:t>
            </a:r>
            <a:r>
              <a:rPr dirty="0" sz="2200" spc="8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provide</a:t>
            </a:r>
            <a:r>
              <a:rPr dirty="0" sz="2200" spc="8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feedback</a:t>
            </a:r>
            <a:r>
              <a:rPr dirty="0" sz="2200" spc="8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on</a:t>
            </a:r>
            <a:r>
              <a:rPr dirty="0" sz="2200" spc="8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detected</a:t>
            </a:r>
            <a:r>
              <a:rPr dirty="0" sz="2200" spc="8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profiles</a:t>
            </a:r>
            <a:r>
              <a:rPr dirty="0" sz="2200" spc="80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to </a:t>
            </a:r>
            <a:r>
              <a:rPr dirty="0" sz="2200">
                <a:latin typeface="Times New Roman"/>
                <a:cs typeface="Times New Roman"/>
              </a:rPr>
              <a:t>improve</a:t>
            </a:r>
            <a:r>
              <a:rPr dirty="0" sz="2200" spc="2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accuracy.</a:t>
            </a:r>
            <a:r>
              <a:rPr dirty="0" sz="2200" spc="2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Machine</a:t>
            </a:r>
            <a:r>
              <a:rPr dirty="0" sz="2200" spc="229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learning</a:t>
            </a:r>
            <a:r>
              <a:rPr dirty="0" sz="2200" spc="2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models</a:t>
            </a:r>
            <a:r>
              <a:rPr dirty="0" sz="2200" spc="229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will</a:t>
            </a:r>
            <a:r>
              <a:rPr dirty="0" sz="2200" spc="2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be</a:t>
            </a:r>
            <a:r>
              <a:rPr dirty="0" sz="2200" spc="2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continuously</a:t>
            </a:r>
            <a:r>
              <a:rPr dirty="0" sz="2200" spc="229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trained</a:t>
            </a:r>
            <a:r>
              <a:rPr dirty="0" sz="2200" spc="2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using</a:t>
            </a:r>
            <a:r>
              <a:rPr dirty="0" sz="2200" spc="229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verified </a:t>
            </a:r>
            <a:r>
              <a:rPr dirty="0" sz="2200">
                <a:latin typeface="Times New Roman"/>
                <a:cs typeface="Times New Roman"/>
              </a:rPr>
              <a:t>reports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enhance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future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detection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capabilities.</a:t>
            </a:r>
            <a:endParaRPr sz="2200">
              <a:latin typeface="Times New Roman"/>
              <a:cs typeface="Times New Roman"/>
            </a:endParaRPr>
          </a:p>
          <a:p>
            <a:pPr algn="just" marL="355600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>
                <a:latin typeface="Times New Roman"/>
                <a:cs typeface="Times New Roman"/>
              </a:rPr>
              <a:t>Regular</a:t>
            </a:r>
            <a:r>
              <a:rPr dirty="0" sz="2200" spc="9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updates</a:t>
            </a:r>
            <a:r>
              <a:rPr dirty="0" sz="2200" spc="9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8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new</a:t>
            </a:r>
            <a:r>
              <a:rPr dirty="0" sz="2200" spc="9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threat</a:t>
            </a:r>
            <a:r>
              <a:rPr dirty="0" sz="2200" spc="8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intelligence</a:t>
            </a:r>
            <a:r>
              <a:rPr dirty="0" sz="2200" spc="9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data</a:t>
            </a:r>
            <a:r>
              <a:rPr dirty="0" sz="2200" spc="9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will</a:t>
            </a:r>
            <a:r>
              <a:rPr dirty="0" sz="2200" spc="9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be</a:t>
            </a:r>
            <a:r>
              <a:rPr dirty="0" sz="2200" spc="8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incorporated</a:t>
            </a:r>
            <a:r>
              <a:rPr dirty="0" sz="2200" spc="10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9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maintain</a:t>
            </a:r>
            <a:r>
              <a:rPr dirty="0" sz="2200" spc="10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system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200" spc="-10">
                <a:latin typeface="Times New Roman"/>
                <a:cs typeface="Times New Roman"/>
              </a:rPr>
              <a:t>effectiveness.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Anjan</dc:creator>
  <dc:title>PowerPoint Presentation</dc:title>
  <dcterms:created xsi:type="dcterms:W3CDTF">2025-05-16T08:09:22Z</dcterms:created>
  <dcterms:modified xsi:type="dcterms:W3CDTF">2025-05-16T08:09:22Z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2025-05-14T00:00:00Z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2025-05-16T00:00:00Z</vt:filetime>
  </property>
  <property fmtid="{D5CDD505-2E9C-101B-9397-08002B2CF9AE}" pid="5" name="Producer">
    <vt:lpwstr>Microsoft® PowerPoint® 2021</vt:lpwstr>
  </property>
</Properties>
</file>