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7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8/26/2024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ADO.NET</a:t>
            </a:r>
            <a:endParaRPr lang="en-US" dirty="0"/>
          </a:p>
        </p:txBody>
      </p:sp>
      <p:sp>
        <p:nvSpPr>
          <p:cNvPr id="3" name="Subtitle 2"/>
          <p:cNvSpPr>
            <a:spLocks noGrp="1"/>
          </p:cNvSpPr>
          <p:nvPr>
            <p:ph type="subTitle" idx="1"/>
          </p:nvPr>
        </p:nvSpPr>
        <p:spPr/>
        <p:txBody>
          <a:bodyPr/>
          <a:lstStyle/>
          <a:p>
            <a:r>
              <a:rPr lang="en-US" dirty="0" smtClean="0"/>
              <a:t>Prepared By Muhammad Akhlas Ahmed</a:t>
            </a:r>
            <a:endParaRPr lang="en-US" dirty="0"/>
          </a:p>
        </p:txBody>
      </p:sp>
    </p:spTree>
    <p:extLst>
      <p:ext uri="{BB962C8B-B14F-4D97-AF65-F5344CB8AC3E}">
        <p14:creationId xmlns:p14="http://schemas.microsoft.com/office/powerpoint/2010/main" val="222851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705894" y="2131219"/>
            <a:ext cx="6781800" cy="3219450"/>
          </a:xfrm>
          <a:prstGeom prst="rect">
            <a:avLst/>
          </a:prstGeom>
        </p:spPr>
      </p:pic>
    </p:spTree>
    <p:extLst>
      <p:ext uri="{BB962C8B-B14F-4D97-AF65-F5344CB8AC3E}">
        <p14:creationId xmlns:p14="http://schemas.microsoft.com/office/powerpoint/2010/main" val="91458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ADO.NET?</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b="1" dirty="0"/>
              <a:t>Performance Optimization:</a:t>
            </a:r>
            <a:r>
              <a:rPr lang="en-US" dirty="0"/>
              <a:t> If your application demands high performance and you need more control over data access operations, ADO.NET can provide more control over connection management, query execution, and data retrieval. This is useful when dealing with large datasets or complex queries.</a:t>
            </a:r>
          </a:p>
          <a:p>
            <a:pPr fontAlgn="base"/>
            <a:r>
              <a:rPr lang="en-US" b="1" dirty="0"/>
              <a:t>Direct Interaction with the Database:</a:t>
            </a:r>
            <a:r>
              <a:rPr lang="en-US" dirty="0"/>
              <a:t> In cases where you need to perform database-specific operations that might not be supported by ORMs, like executing certain stored procedures or utilizing database-specific features, ADO.NET provides direct control over those interactions.</a:t>
            </a:r>
          </a:p>
          <a:p>
            <a:pPr fontAlgn="base"/>
            <a:r>
              <a:rPr lang="en-US" b="1" dirty="0"/>
              <a:t>Data Source Variety:</a:t>
            </a:r>
            <a:r>
              <a:rPr lang="en-US" dirty="0"/>
              <a:t> ADO.NET’s flexibility to work with various data sources beyond relational databases, such as XML files, can be beneficial when dealing with heterogeneous data storage scenarios.</a:t>
            </a:r>
          </a:p>
          <a:p>
            <a:pPr fontAlgn="base"/>
            <a:r>
              <a:rPr lang="en-US" b="1" dirty="0"/>
              <a:t>Ad Hoc Queries and Reports:</a:t>
            </a:r>
            <a:r>
              <a:rPr lang="en-US" dirty="0"/>
              <a:t> If your application needs to generate dynamic or complex queries for ad hoc reporting or analysis, ADO.NET’s ability to dynamically construct and execute queries can be useful.</a:t>
            </a:r>
          </a:p>
          <a:p>
            <a:pPr fontAlgn="base"/>
            <a:r>
              <a:rPr lang="en-US" b="1" dirty="0"/>
              <a:t>Low-Level Data Manipulation:</a:t>
            </a:r>
            <a:r>
              <a:rPr lang="en-US" dirty="0"/>
              <a:t> ADO.NET’s </a:t>
            </a:r>
            <a:r>
              <a:rPr lang="en-US" dirty="0" err="1"/>
              <a:t>DataSet</a:t>
            </a:r>
            <a:r>
              <a:rPr lang="en-US" dirty="0"/>
              <a:t> and </a:t>
            </a:r>
            <a:r>
              <a:rPr lang="en-US" dirty="0" err="1"/>
              <a:t>DataTable</a:t>
            </a:r>
            <a:r>
              <a:rPr lang="en-US" dirty="0"/>
              <a:t> structures allow you to work with disconnected data and perform various operations, such as sorting, filtering, and data transformation.</a:t>
            </a:r>
          </a:p>
          <a:p>
            <a:endParaRPr lang="en-US" dirty="0"/>
          </a:p>
        </p:txBody>
      </p:sp>
    </p:spTree>
    <p:extLst>
      <p:ext uri="{BB962C8B-B14F-4D97-AF65-F5344CB8AC3E}">
        <p14:creationId xmlns:p14="http://schemas.microsoft.com/office/powerpoint/2010/main" val="414985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700016"/>
            <a:ext cx="9291215" cy="1049235"/>
          </a:xfrm>
        </p:spPr>
        <p:txBody>
          <a:bodyPr>
            <a:normAutofit fontScale="90000"/>
          </a:bodyPr>
          <a:lstStyle/>
          <a:p>
            <a:r>
              <a:rPr lang="en-US" b="1" dirty="0" smtClean="0"/>
              <a:t/>
            </a:r>
            <a:br>
              <a:rPr lang="en-US" b="1" dirty="0" smtClean="0"/>
            </a:br>
            <a:r>
              <a:rPr lang="en-US" b="1" dirty="0" smtClean="0"/>
              <a:t>Connected </a:t>
            </a:r>
            <a:r>
              <a:rPr lang="en-US" b="1" dirty="0"/>
              <a:t>vs Disconnected Architecture in ADO.NET</a:t>
            </a:r>
            <a:br>
              <a:rPr lang="en-US" b="1" dirty="0"/>
            </a:br>
            <a:endParaRPr lang="en-US" dirty="0"/>
          </a:p>
        </p:txBody>
      </p:sp>
      <p:sp>
        <p:nvSpPr>
          <p:cNvPr id="3" name="Content Placeholder 2"/>
          <p:cNvSpPr>
            <a:spLocks noGrp="1"/>
          </p:cNvSpPr>
          <p:nvPr>
            <p:ph idx="1"/>
          </p:nvPr>
        </p:nvSpPr>
        <p:spPr/>
        <p:txBody>
          <a:bodyPr/>
          <a:lstStyle/>
          <a:p>
            <a:r>
              <a:rPr lang="en-US" dirty="0"/>
              <a:t>In the case of Connection-Oriented Data Access Architecture, an open and active connection is always required between the .NET Application and the database</a:t>
            </a:r>
            <a:r>
              <a:rPr lang="en-US" dirty="0" smtClean="0"/>
              <a:t>.</a:t>
            </a:r>
          </a:p>
          <a:p>
            <a:r>
              <a:rPr lang="en-US" dirty="0"/>
              <a:t>For Connection Oriented Architecture, we generally use the object of the ADO.NET </a:t>
            </a:r>
            <a:r>
              <a:rPr lang="en-US" dirty="0" err="1"/>
              <a:t>DataReader</a:t>
            </a:r>
            <a:r>
              <a:rPr lang="en-US" dirty="0"/>
              <a:t> class. </a:t>
            </a:r>
            <a:endParaRPr lang="en-US" dirty="0"/>
          </a:p>
        </p:txBody>
      </p:sp>
    </p:spTree>
    <p:extLst>
      <p:ext uri="{BB962C8B-B14F-4D97-AF65-F5344CB8AC3E}">
        <p14:creationId xmlns:p14="http://schemas.microsoft.com/office/powerpoint/2010/main" val="1022844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case of Disconnection Oriented Data Access Architecture, an open and active connection is not required between the .NET Application and the database. In this architecture, connectivity is required only to read the data from the </a:t>
            </a:r>
            <a:r>
              <a:rPr lang="en-US" dirty="0" smtClean="0"/>
              <a:t>database </a:t>
            </a:r>
            <a:r>
              <a:rPr lang="en-US" dirty="0"/>
              <a:t>and update the data within the database</a:t>
            </a:r>
            <a:r>
              <a:rPr lang="en-US" dirty="0" smtClean="0"/>
              <a:t>.</a:t>
            </a:r>
          </a:p>
          <a:p>
            <a:r>
              <a:rPr lang="en-US" dirty="0"/>
              <a:t>An example is </a:t>
            </a:r>
            <a:r>
              <a:rPr lang="en-US" dirty="0" err="1"/>
              <a:t>DataAdapter</a:t>
            </a:r>
            <a:r>
              <a:rPr lang="en-US" dirty="0"/>
              <a:t> and </a:t>
            </a:r>
            <a:r>
              <a:rPr lang="en-US" dirty="0" err="1"/>
              <a:t>DataSet</a:t>
            </a:r>
            <a:r>
              <a:rPr lang="en-US" dirty="0"/>
              <a:t> or </a:t>
            </a:r>
            <a:r>
              <a:rPr lang="en-US" dirty="0" err="1"/>
              <a:t>DataTable</a:t>
            </a:r>
            <a:r>
              <a:rPr lang="en-US" dirty="0"/>
              <a:t> classes</a:t>
            </a:r>
            <a:endParaRPr lang="en-US" dirty="0"/>
          </a:p>
        </p:txBody>
      </p:sp>
    </p:spTree>
    <p:extLst>
      <p:ext uri="{BB962C8B-B14F-4D97-AF65-F5344CB8AC3E}">
        <p14:creationId xmlns:p14="http://schemas.microsoft.com/office/powerpoint/2010/main" val="182300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698171" y="1990035"/>
            <a:ext cx="9522823" cy="3790639"/>
          </a:xfrm>
          <a:prstGeom prst="rect">
            <a:avLst/>
          </a:prstGeom>
        </p:spPr>
      </p:pic>
    </p:spTree>
    <p:extLst>
      <p:ext uri="{BB962C8B-B14F-4D97-AF65-F5344CB8AC3E}">
        <p14:creationId xmlns:p14="http://schemas.microsoft.com/office/powerpoint/2010/main" val="1107842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a:t>
            </a:r>
            <a:endParaRPr lang="en-US" dirty="0"/>
          </a:p>
        </p:txBody>
      </p:sp>
      <p:sp>
        <p:nvSpPr>
          <p:cNvPr id="3" name="Content Placeholder 2"/>
          <p:cNvSpPr>
            <a:spLocks noGrp="1"/>
          </p:cNvSpPr>
          <p:nvPr>
            <p:ph idx="1"/>
          </p:nvPr>
        </p:nvSpPr>
        <p:spPr/>
        <p:txBody>
          <a:bodyPr/>
          <a:lstStyle/>
          <a:p>
            <a:r>
              <a:rPr lang="en-US" dirty="0"/>
              <a:t>Entity Framework (EF) Core is an ORM (Object-Relational Mapper) Framework for data access in .NET Core. It was released along with .NET Core and is an Extensible, Lightweight, Open Source, and Cross-Platform Version of Entity Framework data access technology. It works on multiple operating systems like Windows, Mac, and Linux.</a:t>
            </a:r>
            <a:endParaRPr lang="en-US" dirty="0"/>
          </a:p>
        </p:txBody>
      </p:sp>
    </p:spTree>
    <p:extLst>
      <p:ext uri="{BB962C8B-B14F-4D97-AF65-F5344CB8AC3E}">
        <p14:creationId xmlns:p14="http://schemas.microsoft.com/office/powerpoint/2010/main" val="3765555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060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ORM?</a:t>
            </a:r>
            <a:br>
              <a:rPr lang="en-US" b="1" dirty="0"/>
            </a:br>
            <a:endParaRPr lang="en-US" dirty="0"/>
          </a:p>
        </p:txBody>
      </p:sp>
      <p:sp>
        <p:nvSpPr>
          <p:cNvPr id="3" name="Content Placeholder 2"/>
          <p:cNvSpPr>
            <a:spLocks noGrp="1"/>
          </p:cNvSpPr>
          <p:nvPr>
            <p:ph idx="1"/>
          </p:nvPr>
        </p:nvSpPr>
        <p:spPr/>
        <p:txBody>
          <a:bodyPr/>
          <a:lstStyle/>
          <a:p>
            <a:r>
              <a:rPr lang="en-US" dirty="0"/>
              <a:t>The term ORM stands for Object-Relational Mapper, and it automatically creates classes based on database tables and vice versa is also true</a:t>
            </a:r>
            <a:endParaRPr lang="en-US" dirty="0"/>
          </a:p>
        </p:txBody>
      </p:sp>
    </p:spTree>
    <p:extLst>
      <p:ext uri="{BB962C8B-B14F-4D97-AF65-F5344CB8AC3E}">
        <p14:creationId xmlns:p14="http://schemas.microsoft.com/office/powerpoint/2010/main" val="3279899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79714" y="457199"/>
            <a:ext cx="9914708" cy="5244277"/>
          </a:xfrm>
          <a:prstGeom prst="rect">
            <a:avLst/>
          </a:prstGeom>
        </p:spPr>
      </p:pic>
    </p:spTree>
    <p:extLst>
      <p:ext uri="{BB962C8B-B14F-4D97-AF65-F5344CB8AC3E}">
        <p14:creationId xmlns:p14="http://schemas.microsoft.com/office/powerpoint/2010/main" val="2379897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Why </a:t>
            </a:r>
            <a:r>
              <a:rPr lang="en-US" b="1" dirty="0"/>
              <a:t>Entity Framework Core in .NET Applications?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Entity Framework Core is an ORM Tool that increases the developer’s productivity by reducing the redundant task of doing CRUD operations against a database in a .NET Core Application.</a:t>
            </a:r>
          </a:p>
          <a:p>
            <a:pPr fontAlgn="base"/>
            <a:r>
              <a:rPr lang="en-US" dirty="0"/>
              <a:t>Entity Framework Core (EF Core) can generate the necessary database commands for doing the database CRUD Operation, i.e., it can generate SELECT, INSERT, UPDATE, and DELETE commands for us.</a:t>
            </a:r>
          </a:p>
          <a:p>
            <a:pPr fontAlgn="base"/>
            <a:r>
              <a:rPr lang="en-US" dirty="0" smtClean="0"/>
              <a:t>Entity </a:t>
            </a:r>
            <a:r>
              <a:rPr lang="en-US" dirty="0"/>
              <a:t>Framework Core will generate and execute the SQL Command in the database and then store the results in the instances of your domain objects so you can do different types of operations on the data.</a:t>
            </a:r>
          </a:p>
          <a:p>
            <a:endParaRPr lang="en-US" dirty="0"/>
          </a:p>
        </p:txBody>
      </p:sp>
    </p:spTree>
    <p:extLst>
      <p:ext uri="{BB962C8B-B14F-4D97-AF65-F5344CB8AC3E}">
        <p14:creationId xmlns:p14="http://schemas.microsoft.com/office/powerpoint/2010/main" val="174372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Ado.net</a:t>
            </a:r>
            <a:endParaRPr lang="en-US" dirty="0"/>
          </a:p>
        </p:txBody>
      </p:sp>
      <p:sp>
        <p:nvSpPr>
          <p:cNvPr id="3" name="Content Placeholder 2"/>
          <p:cNvSpPr>
            <a:spLocks noGrp="1"/>
          </p:cNvSpPr>
          <p:nvPr>
            <p:ph idx="1"/>
          </p:nvPr>
        </p:nvSpPr>
        <p:spPr/>
        <p:txBody>
          <a:bodyPr/>
          <a:lstStyle/>
          <a:p>
            <a:r>
              <a:rPr lang="en-US" b="1" dirty="0"/>
              <a:t>ADO stands for Microsoft ActiveX Data Objects.</a:t>
            </a:r>
            <a:r>
              <a:rPr lang="en-US" dirty="0"/>
              <a:t> ADO.NET is one of Microsoft’s Data Access Technologies, which we can use to communicate with different data sources. </a:t>
            </a:r>
            <a:endParaRPr lang="en-US" dirty="0"/>
          </a:p>
          <a:p>
            <a:r>
              <a:rPr lang="en-US" dirty="0"/>
              <a:t>The Data Sources can be SQL Server, Oracle, MySQL, XML, etc. ADO.NET consists of a set of predefined classes that can be used to connect, retrieve, insert, update, and delete data (i.e., performing CRUD operation) from data sources. ADO.NET mainly uses </a:t>
            </a:r>
            <a:r>
              <a:rPr lang="en-US" b="1" dirty="0"/>
              <a:t>System.Data.dll</a:t>
            </a:r>
            <a:r>
              <a:rPr lang="en-US" dirty="0"/>
              <a:t> and </a:t>
            </a:r>
            <a:r>
              <a:rPr lang="en-US" b="1" dirty="0"/>
              <a:t>System.Xml.dll.</a:t>
            </a:r>
            <a:endParaRPr lang="en-US" dirty="0"/>
          </a:p>
        </p:txBody>
      </p:sp>
    </p:spTree>
    <p:extLst>
      <p:ext uri="{BB962C8B-B14F-4D97-AF65-F5344CB8AC3E}">
        <p14:creationId xmlns:p14="http://schemas.microsoft.com/office/powerpoint/2010/main" val="392737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 Core Development Approaches:</a:t>
            </a:r>
            <a:br>
              <a:rPr lang="en-US" b="1" dirty="0"/>
            </a:br>
            <a:endParaRPr lang="en-US" dirty="0"/>
          </a:p>
        </p:txBody>
      </p:sp>
      <p:sp>
        <p:nvSpPr>
          <p:cNvPr id="3" name="Content Placeholder 2"/>
          <p:cNvSpPr>
            <a:spLocks noGrp="1"/>
          </p:cNvSpPr>
          <p:nvPr>
            <p:ph idx="1"/>
          </p:nvPr>
        </p:nvSpPr>
        <p:spPr/>
        <p:txBody>
          <a:bodyPr/>
          <a:lstStyle/>
          <a:p>
            <a:pPr fontAlgn="base"/>
            <a:r>
              <a:rPr lang="en-US" b="1" dirty="0" smtClean="0"/>
              <a:t>Code-First </a:t>
            </a:r>
            <a:r>
              <a:rPr lang="en-US" b="1" dirty="0"/>
              <a:t>Approach</a:t>
            </a:r>
            <a:endParaRPr lang="en-US" dirty="0"/>
          </a:p>
          <a:p>
            <a:pPr fontAlgn="base"/>
            <a:r>
              <a:rPr lang="en-US" b="1" dirty="0"/>
              <a:t>Database-First Approach</a:t>
            </a:r>
            <a:endParaRPr lang="en-US" dirty="0"/>
          </a:p>
          <a:p>
            <a:endParaRPr lang="en-US" dirty="0"/>
          </a:p>
        </p:txBody>
      </p:sp>
    </p:spTree>
    <p:extLst>
      <p:ext uri="{BB962C8B-B14F-4D97-AF65-F5344CB8AC3E}">
        <p14:creationId xmlns:p14="http://schemas.microsoft.com/office/powerpoint/2010/main" val="1172356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 Core Code First Approach:</a:t>
            </a:r>
            <a:br>
              <a:rPr lang="en-US" b="1" dirty="0"/>
            </a:br>
            <a:endParaRPr lang="en-US" dirty="0"/>
          </a:p>
        </p:txBody>
      </p:sp>
      <p:sp>
        <p:nvSpPr>
          <p:cNvPr id="3" name="Content Placeholder 2"/>
          <p:cNvSpPr>
            <a:spLocks noGrp="1"/>
          </p:cNvSpPr>
          <p:nvPr>
            <p:ph idx="1"/>
          </p:nvPr>
        </p:nvSpPr>
        <p:spPr/>
        <p:txBody>
          <a:bodyPr/>
          <a:lstStyle/>
          <a:p>
            <a:r>
              <a:rPr lang="en-US" dirty="0"/>
              <a:t>In the EF Core Code First Approach, first, we need to create our application domain classes, such as Student, Branch, Address, etc., and a special class (called </a:t>
            </a:r>
            <a:r>
              <a:rPr lang="en-US" dirty="0" err="1"/>
              <a:t>DBContext</a:t>
            </a:r>
            <a:r>
              <a:rPr lang="en-US" dirty="0"/>
              <a:t> Class) that derives from the Entity Framework </a:t>
            </a:r>
            <a:r>
              <a:rPr lang="en-US" dirty="0" err="1"/>
              <a:t>DbContext</a:t>
            </a:r>
            <a:r>
              <a:rPr lang="en-US" dirty="0"/>
              <a:t> class. Then, based on the application domain classes and </a:t>
            </a:r>
            <a:r>
              <a:rPr lang="en-US" dirty="0" err="1"/>
              <a:t>DBContext</a:t>
            </a:r>
            <a:r>
              <a:rPr lang="en-US" dirty="0"/>
              <a:t> class, the EF Core creates the database and related tables. For a better understanding, please have a look at the following diagram.</a:t>
            </a:r>
            <a:endParaRPr lang="en-US" dirty="0"/>
          </a:p>
        </p:txBody>
      </p:sp>
    </p:spTree>
    <p:extLst>
      <p:ext uri="{BB962C8B-B14F-4D97-AF65-F5344CB8AC3E}">
        <p14:creationId xmlns:p14="http://schemas.microsoft.com/office/powerpoint/2010/main" val="4191487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67906" y="2878931"/>
            <a:ext cx="5057775" cy="1724025"/>
          </a:xfrm>
          <a:prstGeom prst="rect">
            <a:avLst/>
          </a:prstGeom>
        </p:spPr>
      </p:pic>
    </p:spTree>
    <p:extLst>
      <p:ext uri="{BB962C8B-B14F-4D97-AF65-F5344CB8AC3E}">
        <p14:creationId xmlns:p14="http://schemas.microsoft.com/office/powerpoint/2010/main" val="3866790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 Core Database First Approach:</a:t>
            </a:r>
            <a:br>
              <a:rPr lang="en-US" b="1" dirty="0"/>
            </a:br>
            <a:endParaRPr lang="en-US" dirty="0"/>
          </a:p>
        </p:txBody>
      </p:sp>
      <p:sp>
        <p:nvSpPr>
          <p:cNvPr id="3" name="Content Placeholder 2"/>
          <p:cNvSpPr>
            <a:spLocks noGrp="1"/>
          </p:cNvSpPr>
          <p:nvPr>
            <p:ph idx="1"/>
          </p:nvPr>
        </p:nvSpPr>
        <p:spPr/>
        <p:txBody>
          <a:bodyPr/>
          <a:lstStyle/>
          <a:p>
            <a:r>
              <a:rPr lang="en-US" dirty="0"/>
              <a:t>If you have an existing database and database tables are already there, you must use the EF Core Database First Approach. In the database-first approach, the EF Core creates the </a:t>
            </a:r>
            <a:r>
              <a:rPr lang="en-US" dirty="0" smtClean="0"/>
              <a:t>DB Context </a:t>
            </a:r>
            <a:r>
              <a:rPr lang="en-US" dirty="0"/>
              <a:t>and Domain Classes based on the existing database schema using EF Core Command.</a:t>
            </a:r>
            <a:endParaRPr lang="en-US" dirty="0"/>
          </a:p>
        </p:txBody>
      </p:sp>
    </p:spTree>
    <p:extLst>
      <p:ext uri="{BB962C8B-B14F-4D97-AF65-F5344CB8AC3E}">
        <p14:creationId xmlns:p14="http://schemas.microsoft.com/office/powerpoint/2010/main" val="2261798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486944" y="2831306"/>
            <a:ext cx="5219700" cy="1819275"/>
          </a:xfrm>
          <a:prstGeom prst="rect">
            <a:avLst/>
          </a:prstGeom>
        </p:spPr>
      </p:pic>
    </p:spTree>
    <p:extLst>
      <p:ext uri="{BB962C8B-B14F-4D97-AF65-F5344CB8AC3E}">
        <p14:creationId xmlns:p14="http://schemas.microsoft.com/office/powerpoint/2010/main" val="2131408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Different Entity Framework Core Database providers are available for the </a:t>
            </a:r>
            <a:r>
              <a:rPr lang="en-US" dirty="0" smtClean="0"/>
              <a:t>different </a:t>
            </a:r>
            <a:r>
              <a:rPr lang="en-US" dirty="0"/>
              <a:t>databases. Some of them are as </a:t>
            </a:r>
            <a:r>
              <a:rPr lang="en-US" dirty="0" smtClean="0"/>
              <a:t>follows:</a:t>
            </a:r>
          </a:p>
          <a:p>
            <a:r>
              <a:rPr lang="en-US" b="1" dirty="0" smtClean="0"/>
              <a:t>Azure </a:t>
            </a:r>
            <a:r>
              <a:rPr lang="en-US" b="1" dirty="0"/>
              <a:t>SQL and SQL Server 2012 onwards: </a:t>
            </a:r>
            <a:r>
              <a:rPr lang="en-US" b="1" dirty="0" err="1"/>
              <a:t>Microsoft.EntityFrameworkCore.SqlServer</a:t>
            </a:r>
            <a:r>
              <a:rPr lang="en-US" dirty="0"/>
              <a:t/>
            </a:r>
            <a:br>
              <a:rPr lang="en-US" dirty="0"/>
            </a:br>
            <a:r>
              <a:rPr lang="en-US" b="1" dirty="0"/>
              <a:t>SQLite 3.7 onwards: </a:t>
            </a:r>
            <a:r>
              <a:rPr lang="en-US" b="1" dirty="0" err="1"/>
              <a:t>Microsoft.EntityFrameworkCore.Sqlite</a:t>
            </a:r>
            <a:r>
              <a:rPr lang="en-US" dirty="0"/>
              <a:t/>
            </a:r>
            <a:br>
              <a:rPr lang="en-US" dirty="0"/>
            </a:br>
            <a:r>
              <a:rPr lang="en-US" b="1" dirty="0"/>
              <a:t>EF Core in-memory database: </a:t>
            </a:r>
            <a:r>
              <a:rPr lang="en-US" b="1" dirty="0" err="1"/>
              <a:t>Microsoft.EntityFrameworkCore.InMemory</a:t>
            </a:r>
            <a:r>
              <a:rPr lang="en-US" dirty="0"/>
              <a:t/>
            </a:r>
            <a:br>
              <a:rPr lang="en-US" dirty="0"/>
            </a:br>
            <a:r>
              <a:rPr lang="en-US" b="1" dirty="0"/>
              <a:t>PostgreSQL: </a:t>
            </a:r>
            <a:r>
              <a:rPr lang="en-US" b="1" dirty="0" err="1"/>
              <a:t>Npgsql.EntityFrameworkCore.PostgreSQL</a:t>
            </a:r>
            <a:r>
              <a:rPr lang="en-US" dirty="0"/>
              <a:t/>
            </a:r>
            <a:br>
              <a:rPr lang="en-US" dirty="0"/>
            </a:br>
            <a:r>
              <a:rPr lang="en-US" b="1" dirty="0"/>
              <a:t>MySQL: </a:t>
            </a:r>
            <a:r>
              <a:rPr lang="en-US" b="1" dirty="0" err="1"/>
              <a:t>MySql.EntityFrameworkCore</a:t>
            </a:r>
            <a:r>
              <a:rPr lang="en-US" dirty="0"/>
              <a:t/>
            </a:r>
            <a:br>
              <a:rPr lang="en-US" dirty="0"/>
            </a:br>
            <a:r>
              <a:rPr lang="en-US" b="1" dirty="0"/>
              <a:t>Oracle DB 11.2 onwards: </a:t>
            </a:r>
            <a:r>
              <a:rPr lang="en-US" b="1" dirty="0" err="1"/>
              <a:t>Oracle.EntityFrameworkCore</a:t>
            </a:r>
            <a:endParaRPr lang="en-US" dirty="0"/>
          </a:p>
        </p:txBody>
      </p:sp>
    </p:spTree>
    <p:extLst>
      <p:ext uri="{BB962C8B-B14F-4D97-AF65-F5344CB8AC3E}">
        <p14:creationId xmlns:p14="http://schemas.microsoft.com/office/powerpoint/2010/main" val="1455276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Differences Between EF Core and EF6:</a:t>
            </a:r>
            <a:br>
              <a:rPr lang="en-US" b="1" dirty="0"/>
            </a:br>
            <a:endParaRPr lang="en-US" dirty="0"/>
          </a:p>
        </p:txBody>
      </p:sp>
      <p:sp>
        <p:nvSpPr>
          <p:cNvPr id="3" name="Content Placeholder 2"/>
          <p:cNvSpPr>
            <a:spLocks noGrp="1"/>
          </p:cNvSpPr>
          <p:nvPr>
            <p:ph idx="1"/>
          </p:nvPr>
        </p:nvSpPr>
        <p:spPr/>
        <p:txBody>
          <a:bodyPr/>
          <a:lstStyle/>
          <a:p>
            <a:r>
              <a:rPr lang="en-US" dirty="0"/>
              <a:t>Entity Framework (EF) has been a popular ORM (Object-Relational Mapper) in the .NET ecosystem. It has gone through two major iterations: EF6 and EF Core. </a:t>
            </a:r>
            <a:endParaRPr lang="en-US" dirty="0" smtClean="0"/>
          </a:p>
          <a:p>
            <a:pPr fontAlgn="base"/>
            <a:r>
              <a:rPr lang="en-US" b="1" dirty="0"/>
              <a:t>EF6:</a:t>
            </a:r>
            <a:r>
              <a:rPr lang="en-US" dirty="0"/>
              <a:t> EF6 is a Windows-only framework within .NET, not compatible with other platforms.</a:t>
            </a:r>
          </a:p>
          <a:p>
            <a:pPr fontAlgn="base"/>
            <a:r>
              <a:rPr lang="en-US" b="1" dirty="0"/>
              <a:t>EF Core:</a:t>
            </a:r>
            <a:r>
              <a:rPr lang="en-US" dirty="0"/>
              <a:t> EF Core is part of the .NET Core Ecosystem, which means it is cross-platform and can be used in applications that run on Windows, Linux, and </a:t>
            </a:r>
            <a:r>
              <a:rPr lang="en-US" dirty="0" err="1"/>
              <a:t>macOS</a:t>
            </a:r>
            <a:r>
              <a:rPr lang="en-US" dirty="0"/>
              <a:t>.</a:t>
            </a:r>
          </a:p>
          <a:p>
            <a:endParaRPr lang="en-US" dirty="0"/>
          </a:p>
        </p:txBody>
      </p:sp>
    </p:spTree>
    <p:extLst>
      <p:ext uri="{BB962C8B-B14F-4D97-AF65-F5344CB8AC3E}">
        <p14:creationId xmlns:p14="http://schemas.microsoft.com/office/powerpoint/2010/main" val="2984712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en-US" dirty="0"/>
          </a:p>
        </p:txBody>
      </p:sp>
      <p:pic>
        <p:nvPicPr>
          <p:cNvPr id="4" name="Content Placeholder 3"/>
          <p:cNvPicPr>
            <a:picLocks noGrp="1" noChangeAspect="1"/>
          </p:cNvPicPr>
          <p:nvPr>
            <p:ph idx="1"/>
          </p:nvPr>
        </p:nvPicPr>
        <p:blipFill>
          <a:blip r:embed="rId2"/>
          <a:stretch>
            <a:fillRect/>
          </a:stretch>
        </p:blipFill>
        <p:spPr>
          <a:xfrm>
            <a:off x="2782389" y="2599925"/>
            <a:ext cx="6281715" cy="1654009"/>
          </a:xfrm>
          <a:prstGeom prst="rect">
            <a:avLst/>
          </a:prstGeom>
        </p:spPr>
      </p:pic>
    </p:spTree>
    <p:extLst>
      <p:ext uri="{BB962C8B-B14F-4D97-AF65-F5344CB8AC3E}">
        <p14:creationId xmlns:p14="http://schemas.microsoft.com/office/powerpoint/2010/main" val="3602487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 Commands FOR NG-CONSOLE</a:t>
            </a:r>
            <a:endParaRPr lang="en-US" dirty="0"/>
          </a:p>
        </p:txBody>
      </p:sp>
      <p:sp>
        <p:nvSpPr>
          <p:cNvPr id="3" name="Content Placeholder 2"/>
          <p:cNvSpPr>
            <a:spLocks noGrp="1"/>
          </p:cNvSpPr>
          <p:nvPr>
            <p:ph idx="1"/>
          </p:nvPr>
        </p:nvSpPr>
        <p:spPr/>
        <p:txBody>
          <a:bodyPr/>
          <a:lstStyle/>
          <a:p>
            <a:r>
              <a:rPr lang="en-US" dirty="0" smtClean="0"/>
              <a:t>Add-migration “ANY NAME”</a:t>
            </a:r>
          </a:p>
          <a:p>
            <a:r>
              <a:rPr lang="en-US" dirty="0" smtClean="0"/>
              <a:t>Update-database - verbose</a:t>
            </a:r>
            <a:endParaRPr lang="en-US" dirty="0"/>
          </a:p>
        </p:txBody>
      </p:sp>
    </p:spTree>
    <p:extLst>
      <p:ext uri="{BB962C8B-B14F-4D97-AF65-F5344CB8AC3E}">
        <p14:creationId xmlns:p14="http://schemas.microsoft.com/office/powerpoint/2010/main" val="3504544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First</a:t>
            </a:r>
            <a:endParaRPr lang="en-US" dirty="0"/>
          </a:p>
        </p:txBody>
      </p:sp>
      <p:sp>
        <p:nvSpPr>
          <p:cNvPr id="3" name="Content Placeholder 2"/>
          <p:cNvSpPr>
            <a:spLocks noGrp="1"/>
          </p:cNvSpPr>
          <p:nvPr>
            <p:ph idx="1"/>
          </p:nvPr>
        </p:nvSpPr>
        <p:spPr/>
        <p:txBody>
          <a:bodyPr/>
          <a:lstStyle/>
          <a:p>
            <a:r>
              <a:rPr lang="en-US" b="1" dirty="0"/>
              <a:t>Scaffold-</a:t>
            </a:r>
            <a:r>
              <a:rPr lang="en-US" b="1" dirty="0" err="1"/>
              <a:t>Dbcontext</a:t>
            </a:r>
            <a:r>
              <a:rPr lang="en-US" b="1" dirty="0"/>
              <a:t> “</a:t>
            </a:r>
            <a:r>
              <a:rPr lang="en-US" b="1" dirty="0"/>
              <a:t>Server=MUHAMMAD-AKHLAS\SQLEXPRESS; </a:t>
            </a:r>
            <a:r>
              <a:rPr lang="en-US" b="1" dirty="0"/>
              <a:t>Database=</a:t>
            </a:r>
            <a:r>
              <a:rPr lang="en-US" b="1" dirty="0" err="1"/>
              <a:t>EFCoreDB</a:t>
            </a:r>
            <a:r>
              <a:rPr lang="en-US" b="1" dirty="0"/>
              <a:t>; </a:t>
            </a:r>
            <a:r>
              <a:rPr lang="en-US" b="1" dirty="0" err="1"/>
              <a:t>Trusted_Connection</a:t>
            </a:r>
            <a:r>
              <a:rPr lang="en-US" b="1" dirty="0"/>
              <a:t>=True; </a:t>
            </a:r>
            <a:r>
              <a:rPr lang="en-US" b="1" dirty="0" err="1"/>
              <a:t>TrustServerCertificate</a:t>
            </a:r>
            <a:r>
              <a:rPr lang="en-US" b="1" dirty="0"/>
              <a:t>=True;” </a:t>
            </a:r>
            <a:r>
              <a:rPr lang="en-US" b="1" dirty="0" err="1"/>
              <a:t>Microsoft.EntityFrameworkCore.SqlServer</a:t>
            </a:r>
            <a:r>
              <a:rPr lang="en-US" b="1" dirty="0"/>
              <a:t> -</a:t>
            </a:r>
            <a:r>
              <a:rPr lang="en-US" b="1" dirty="0" err="1"/>
              <a:t>OutputDir</a:t>
            </a:r>
            <a:r>
              <a:rPr lang="en-US" b="1" dirty="0"/>
              <a:t> Models</a:t>
            </a:r>
            <a:endParaRPr lang="en-US" dirty="0"/>
          </a:p>
        </p:txBody>
      </p:sp>
    </p:spTree>
    <p:extLst>
      <p:ext uri="{BB962C8B-B14F-4D97-AF65-F5344CB8AC3E}">
        <p14:creationId xmlns:p14="http://schemas.microsoft.com/office/powerpoint/2010/main" val="321690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Types of Applications Use ADO.NET?</a:t>
            </a:r>
            <a:br>
              <a:rPr lang="en-US" b="1" dirty="0"/>
            </a:br>
            <a:endParaRPr lang="en-US" dirty="0"/>
          </a:p>
        </p:txBody>
      </p:sp>
      <p:sp>
        <p:nvSpPr>
          <p:cNvPr id="3" name="Content Placeholder 2"/>
          <p:cNvSpPr>
            <a:spLocks noGrp="1"/>
          </p:cNvSpPr>
          <p:nvPr>
            <p:ph idx="1"/>
          </p:nvPr>
        </p:nvSpPr>
        <p:spPr/>
        <p:txBody>
          <a:bodyPr/>
          <a:lstStyle/>
          <a:p>
            <a:pPr fontAlgn="base"/>
            <a:r>
              <a:rPr lang="en-US" b="1" dirty="0"/>
              <a:t>ASP.NET Web Form Applications</a:t>
            </a:r>
            <a:endParaRPr lang="en-US" dirty="0"/>
          </a:p>
          <a:p>
            <a:pPr fontAlgn="base"/>
            <a:r>
              <a:rPr lang="en-US" b="1" dirty="0"/>
              <a:t>Windows Applications</a:t>
            </a:r>
            <a:endParaRPr lang="en-US" dirty="0"/>
          </a:p>
          <a:p>
            <a:pPr fontAlgn="base"/>
            <a:r>
              <a:rPr lang="en-US" b="1" dirty="0"/>
              <a:t>ASP.NET MVC Application</a:t>
            </a:r>
            <a:endParaRPr lang="en-US" dirty="0"/>
          </a:p>
          <a:p>
            <a:pPr fontAlgn="base"/>
            <a:r>
              <a:rPr lang="en-US" b="1" dirty="0"/>
              <a:t>Console Applications</a:t>
            </a:r>
            <a:endParaRPr lang="en-US" dirty="0"/>
          </a:p>
          <a:p>
            <a:pPr fontAlgn="base"/>
            <a:r>
              <a:rPr lang="en-US" b="1" dirty="0"/>
              <a:t>ASP.NET Web API Applications</a:t>
            </a:r>
            <a:endParaRPr lang="en-US" dirty="0"/>
          </a:p>
          <a:p>
            <a:pPr fontAlgn="base"/>
            <a:r>
              <a:rPr lang="en-US" b="1" dirty="0"/>
              <a:t>ASP.NET Core Applications</a:t>
            </a:r>
            <a:endParaRPr lang="en-US" dirty="0"/>
          </a:p>
          <a:p>
            <a:endParaRPr lang="en-US" dirty="0"/>
          </a:p>
        </p:txBody>
      </p:sp>
    </p:spTree>
    <p:extLst>
      <p:ext uri="{BB962C8B-B14F-4D97-AF65-F5344CB8AC3E}">
        <p14:creationId xmlns:p14="http://schemas.microsoft.com/office/powerpoint/2010/main" val="3898005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smtClean="0"/>
              <a:t>Constuctor</a:t>
            </a:r>
            <a:endParaRPr lang="en-US"/>
          </a:p>
        </p:txBody>
      </p:sp>
    </p:spTree>
    <p:extLst>
      <p:ext uri="{BB962C8B-B14F-4D97-AF65-F5344CB8AC3E}">
        <p14:creationId xmlns:p14="http://schemas.microsoft.com/office/powerpoint/2010/main" val="876705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Sites</a:t>
            </a:r>
            <a:br>
              <a:rPr lang="en-US" dirty="0" smtClean="0"/>
            </a:br>
            <a:endParaRPr lang="en-US" dirty="0"/>
          </a:p>
        </p:txBody>
      </p:sp>
      <p:sp>
        <p:nvSpPr>
          <p:cNvPr id="3" name="Content Placeholder 2"/>
          <p:cNvSpPr>
            <a:spLocks noGrp="1"/>
          </p:cNvSpPr>
          <p:nvPr>
            <p:ph idx="1"/>
          </p:nvPr>
        </p:nvSpPr>
        <p:spPr/>
        <p:txBody>
          <a:bodyPr/>
          <a:lstStyle/>
          <a:p>
            <a:r>
              <a:rPr lang="en-US" dirty="0"/>
              <a:t>https://israrali.com/</a:t>
            </a:r>
          </a:p>
        </p:txBody>
      </p:sp>
    </p:spTree>
    <p:extLst>
      <p:ext uri="{BB962C8B-B14F-4D97-AF65-F5344CB8AC3E}">
        <p14:creationId xmlns:p14="http://schemas.microsoft.com/office/powerpoint/2010/main" val="277738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ADO.NET</a:t>
            </a:r>
            <a:br>
              <a:rPr lang="en-US" b="1" dirty="0"/>
            </a:br>
            <a:endParaRPr lang="en-US" dirty="0"/>
          </a:p>
        </p:txBody>
      </p:sp>
      <p:sp>
        <p:nvSpPr>
          <p:cNvPr id="3" name="Content Placeholder 2"/>
          <p:cNvSpPr>
            <a:spLocks noGrp="1"/>
          </p:cNvSpPr>
          <p:nvPr>
            <p:ph idx="1"/>
          </p:nvPr>
        </p:nvSpPr>
        <p:spPr/>
        <p:txBody>
          <a:bodyPr/>
          <a:lstStyle/>
          <a:p>
            <a:r>
              <a:rPr lang="en-US" b="1" dirty="0"/>
              <a:t>Connection, Command, </a:t>
            </a:r>
            <a:r>
              <a:rPr lang="en-US" b="1" dirty="0" err="1"/>
              <a:t>DataReader</a:t>
            </a:r>
            <a:r>
              <a:rPr lang="en-US" b="1" dirty="0"/>
              <a:t>, </a:t>
            </a:r>
            <a:r>
              <a:rPr lang="en-US" b="1" dirty="0" err="1"/>
              <a:t>DataAdapter</a:t>
            </a:r>
            <a:r>
              <a:rPr lang="en-US" b="1" dirty="0"/>
              <a:t>, </a:t>
            </a:r>
            <a:r>
              <a:rPr lang="en-US" b="1" dirty="0" err="1"/>
              <a:t>DataSet</a:t>
            </a:r>
            <a:r>
              <a:rPr lang="en-US" b="1" dirty="0"/>
              <a:t>, </a:t>
            </a:r>
            <a:r>
              <a:rPr lang="en-US" dirty="0"/>
              <a:t>and </a:t>
            </a:r>
            <a:r>
              <a:rPr lang="en-US" b="1" dirty="0" err="1"/>
              <a:t>DataView</a:t>
            </a:r>
            <a:r>
              <a:rPr lang="en-US" dirty="0"/>
              <a:t> </a:t>
            </a:r>
            <a:endParaRPr lang="en-US" dirty="0"/>
          </a:p>
        </p:txBody>
      </p:sp>
    </p:spTree>
    <p:extLst>
      <p:ext uri="{BB962C8B-B14F-4D97-AF65-F5344CB8AC3E}">
        <p14:creationId xmlns:p14="http://schemas.microsoft.com/office/powerpoint/2010/main" val="270493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Connection:</a:t>
            </a:r>
            <a:r>
              <a:rPr lang="en-US" dirty="0"/>
              <a:t> The Connection component establishes a connection to a data source, such as a database. It manages the underlying connection to the database server and provides methods to open and close the connection.</a:t>
            </a:r>
          </a:p>
          <a:p>
            <a:endParaRPr lang="en-US" dirty="0"/>
          </a:p>
        </p:txBody>
      </p:sp>
    </p:spTree>
    <p:extLst>
      <p:ext uri="{BB962C8B-B14F-4D97-AF65-F5344CB8AC3E}">
        <p14:creationId xmlns:p14="http://schemas.microsoft.com/office/powerpoint/2010/main" val="230547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Command:</a:t>
            </a:r>
            <a:r>
              <a:rPr lang="en-US" dirty="0"/>
              <a:t> The Command component represents a command that is executed against a data source. It encapsulates SQL statements, stored procedure calls, and other database commands. The two main types of command objects are </a:t>
            </a:r>
            <a:r>
              <a:rPr lang="en-US" dirty="0" err="1"/>
              <a:t>SQLCommand</a:t>
            </a:r>
            <a:r>
              <a:rPr lang="en-US" dirty="0"/>
              <a:t>, which is used for executing SQL queries and stored procedures against SQL Server databases, and </a:t>
            </a:r>
            <a:r>
              <a:rPr lang="en-US" dirty="0" err="1"/>
              <a:t>OleDbCommand</a:t>
            </a:r>
            <a:r>
              <a:rPr lang="en-US" dirty="0"/>
              <a:t>, which is Used for executing commands against OLE DB data sources, which include various database types.</a:t>
            </a:r>
          </a:p>
          <a:p>
            <a:endParaRPr lang="en-US" dirty="0"/>
          </a:p>
        </p:txBody>
      </p:sp>
    </p:spTree>
    <p:extLst>
      <p:ext uri="{BB962C8B-B14F-4D97-AF65-F5344CB8AC3E}">
        <p14:creationId xmlns:p14="http://schemas.microsoft.com/office/powerpoint/2010/main" val="20405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b="1" dirty="0" err="1"/>
              <a:t>DataReader</a:t>
            </a:r>
            <a:r>
              <a:rPr lang="en-US" b="1" dirty="0"/>
              <a:t>:</a:t>
            </a:r>
            <a:r>
              <a:rPr lang="en-US" dirty="0"/>
              <a:t> The </a:t>
            </a:r>
            <a:r>
              <a:rPr lang="en-US" dirty="0" err="1"/>
              <a:t>DataReader</a:t>
            </a:r>
            <a:r>
              <a:rPr lang="en-US" dirty="0"/>
              <a:t> component efficiently reads data from a data source. It provides a forward-only, read-only stream of data that is particularly useful for retrieving large datasets. Reading data with a </a:t>
            </a:r>
            <a:r>
              <a:rPr lang="en-US" dirty="0" err="1"/>
              <a:t>DataReader</a:t>
            </a:r>
            <a:r>
              <a:rPr lang="en-US" dirty="0"/>
              <a:t> is fast and memory-efficient.</a:t>
            </a:r>
          </a:p>
          <a:p>
            <a:pPr fontAlgn="base"/>
            <a:r>
              <a:rPr lang="en-US" b="1" dirty="0" err="1"/>
              <a:t>DataAdapter</a:t>
            </a:r>
            <a:r>
              <a:rPr lang="en-US" b="1" dirty="0"/>
              <a:t>:</a:t>
            </a:r>
            <a:r>
              <a:rPr lang="en-US" dirty="0"/>
              <a:t> The </a:t>
            </a:r>
            <a:r>
              <a:rPr lang="en-US" dirty="0" err="1"/>
              <a:t>DataAdapter</a:t>
            </a:r>
            <a:r>
              <a:rPr lang="en-US" dirty="0"/>
              <a:t> bridges the application’s </a:t>
            </a:r>
            <a:r>
              <a:rPr lang="en-US" dirty="0" err="1"/>
              <a:t>DataSet</a:t>
            </a:r>
            <a:r>
              <a:rPr lang="en-US" dirty="0"/>
              <a:t> (in-memory cache of data) and the data source. It facilitates the retrieval of data from the data source into the </a:t>
            </a:r>
            <a:r>
              <a:rPr lang="en-US" dirty="0" err="1"/>
              <a:t>DataSet</a:t>
            </a:r>
            <a:r>
              <a:rPr lang="en-US" dirty="0"/>
              <a:t> and also allows changes to be updated in the </a:t>
            </a:r>
            <a:r>
              <a:rPr lang="en-US" dirty="0" err="1"/>
              <a:t>DataSet</a:t>
            </a:r>
            <a:r>
              <a:rPr lang="en-US" dirty="0"/>
              <a:t> back to the data source. Specific </a:t>
            </a:r>
            <a:r>
              <a:rPr lang="en-US" dirty="0" err="1"/>
              <a:t>DataAdapter</a:t>
            </a:r>
            <a:r>
              <a:rPr lang="en-US" dirty="0"/>
              <a:t> classes exist for different data sources, such as </a:t>
            </a:r>
            <a:r>
              <a:rPr lang="en-US" dirty="0" err="1"/>
              <a:t>SqlDataAdapter</a:t>
            </a:r>
            <a:r>
              <a:rPr lang="en-US" dirty="0"/>
              <a:t> and </a:t>
            </a:r>
            <a:r>
              <a:rPr lang="en-US" dirty="0" err="1"/>
              <a:t>OleDbDataAdapter</a:t>
            </a:r>
            <a:r>
              <a:rPr lang="en-US" dirty="0"/>
              <a:t>.</a:t>
            </a:r>
          </a:p>
          <a:p>
            <a:pPr fontAlgn="base"/>
            <a:r>
              <a:rPr lang="en-US" b="1" dirty="0" err="1"/>
              <a:t>DataSet</a:t>
            </a:r>
            <a:r>
              <a:rPr lang="en-US" b="1" dirty="0"/>
              <a:t>:</a:t>
            </a:r>
            <a:r>
              <a:rPr lang="en-US" dirty="0"/>
              <a:t> The </a:t>
            </a:r>
            <a:r>
              <a:rPr lang="en-US" dirty="0" err="1"/>
              <a:t>DataSet</a:t>
            </a:r>
            <a:r>
              <a:rPr lang="en-US" dirty="0"/>
              <a:t> is an in-memory data cache that can hold multiple tables, relationships, and constraints. It allows disconnected data manipulation, meaning that data is retrieved from the data source, disconnected from the connection, and then manipulated without direct interaction with the data source. The Data Set can be considered an in-memory representation of the database.</a:t>
            </a:r>
          </a:p>
          <a:p>
            <a:endParaRPr lang="en-US" dirty="0"/>
          </a:p>
        </p:txBody>
      </p:sp>
    </p:spTree>
    <p:extLst>
      <p:ext uri="{BB962C8B-B14F-4D97-AF65-F5344CB8AC3E}">
        <p14:creationId xmlns:p14="http://schemas.microsoft.com/office/powerpoint/2010/main" val="420708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b="1" dirty="0" err="1"/>
              <a:t>DataTable</a:t>
            </a:r>
            <a:r>
              <a:rPr lang="en-US" b="1" dirty="0"/>
              <a:t>:</a:t>
            </a:r>
            <a:r>
              <a:rPr lang="en-US" dirty="0"/>
              <a:t> A data table is a component within a Data Set that represents a table of data. It consists of rows and columns and allows you to store and manipulate tabular data. </a:t>
            </a:r>
            <a:r>
              <a:rPr lang="en-US" dirty="0" err="1"/>
              <a:t>DataTables</a:t>
            </a:r>
            <a:r>
              <a:rPr lang="en-US" dirty="0"/>
              <a:t> can have relationships and constraints to maintain data integrity.</a:t>
            </a:r>
          </a:p>
          <a:p>
            <a:pPr fontAlgn="base"/>
            <a:r>
              <a:rPr lang="en-US" b="1" dirty="0" err="1"/>
              <a:t>DataView</a:t>
            </a:r>
            <a:r>
              <a:rPr lang="en-US" b="1" dirty="0"/>
              <a:t>:</a:t>
            </a:r>
            <a:r>
              <a:rPr lang="en-US" dirty="0"/>
              <a:t> The </a:t>
            </a:r>
            <a:r>
              <a:rPr lang="en-US" dirty="0" err="1"/>
              <a:t>DataView</a:t>
            </a:r>
            <a:r>
              <a:rPr lang="en-US" dirty="0"/>
              <a:t> is used to filter, sort, and navigate through data within a </a:t>
            </a:r>
            <a:r>
              <a:rPr lang="en-US" dirty="0" err="1"/>
              <a:t>DataTable</a:t>
            </a:r>
            <a:r>
              <a:rPr lang="en-US" dirty="0"/>
              <a:t>. It provides a dynamic view of the data, allowing you to customize how it is presented to the user.</a:t>
            </a:r>
          </a:p>
          <a:p>
            <a:pPr fontAlgn="base"/>
            <a:r>
              <a:rPr lang="en-US" b="1" dirty="0"/>
              <a:t>Transaction:</a:t>
            </a:r>
            <a:r>
              <a:rPr lang="en-US" dirty="0"/>
              <a:t> The Transaction component provides support for managing transactions in ADO.NET. Transactions group multiple data access operations into a single unit of work that can be either committed (made permanent) or rolled back (undone) as a whole.</a:t>
            </a:r>
          </a:p>
          <a:p>
            <a:pPr fontAlgn="base"/>
            <a:r>
              <a:rPr lang="en-US" b="1" dirty="0"/>
              <a:t>Connection String:</a:t>
            </a:r>
            <a:r>
              <a:rPr lang="en-US" dirty="0"/>
              <a:t> The connection string is a configuration string that provides the necessary information to connect to a data source. It includes details such as the database server’s location, credentials, and other settings.</a:t>
            </a:r>
          </a:p>
          <a:p>
            <a:endParaRPr lang="en-US" dirty="0"/>
          </a:p>
        </p:txBody>
      </p:sp>
    </p:spTree>
    <p:extLst>
      <p:ext uri="{BB962C8B-B14F-4D97-AF65-F5344CB8AC3E}">
        <p14:creationId xmlns:p14="http://schemas.microsoft.com/office/powerpoint/2010/main" val="201450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851947" y="2390504"/>
            <a:ext cx="10991971" cy="2913016"/>
          </a:xfrm>
          <a:prstGeom prst="rect">
            <a:avLst/>
          </a:prstGeom>
        </p:spPr>
      </p:pic>
    </p:spTree>
    <p:extLst>
      <p:ext uri="{BB962C8B-B14F-4D97-AF65-F5344CB8AC3E}">
        <p14:creationId xmlns:p14="http://schemas.microsoft.com/office/powerpoint/2010/main" val="38897736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82</TotalTime>
  <Words>630</Words>
  <Application>Microsoft Office PowerPoint</Application>
  <PresentationFormat>Widescreen</PresentationFormat>
  <Paragraphs>65</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Rockwell</vt:lpstr>
      <vt:lpstr>Gallery</vt:lpstr>
      <vt:lpstr>ADO.NET</vt:lpstr>
      <vt:lpstr>What is Ado.net</vt:lpstr>
      <vt:lpstr>What Types of Applications Use ADO.NET? </vt:lpstr>
      <vt:lpstr>Components of ADO.NET </vt:lpstr>
      <vt:lpstr>PowerPoint Presentation</vt:lpstr>
      <vt:lpstr>PowerPoint Presentation</vt:lpstr>
      <vt:lpstr>PowerPoint Presentation</vt:lpstr>
      <vt:lpstr>PowerPoint Presentation</vt:lpstr>
      <vt:lpstr>PowerPoint Presentation</vt:lpstr>
      <vt:lpstr>PowerPoint Presentation</vt:lpstr>
      <vt:lpstr>When to use ADO.NET? </vt:lpstr>
      <vt:lpstr> Connected vs Disconnected Architecture in ADO.NET </vt:lpstr>
      <vt:lpstr>PowerPoint Presentation</vt:lpstr>
      <vt:lpstr>PowerPoint Presentation</vt:lpstr>
      <vt:lpstr>Entity Framework</vt:lpstr>
      <vt:lpstr>PowerPoint Presentation</vt:lpstr>
      <vt:lpstr>What is ORM? </vt:lpstr>
      <vt:lpstr>PowerPoint Presentation</vt:lpstr>
      <vt:lpstr> Why Entity Framework Core in .NET Applications? </vt:lpstr>
      <vt:lpstr>EF Core Development Approaches: </vt:lpstr>
      <vt:lpstr>EF Core Code First Approach: </vt:lpstr>
      <vt:lpstr>PowerPoint Presentation</vt:lpstr>
      <vt:lpstr>EF Core Database First Approach: </vt:lpstr>
      <vt:lpstr>PowerPoint Presentation</vt:lpstr>
      <vt:lpstr>PowerPoint Presentation</vt:lpstr>
      <vt:lpstr>Differences Between EF Core and EF6: </vt:lpstr>
      <vt:lpstr>DEPENDENCIES</vt:lpstr>
      <vt:lpstr>Code First Commands FOR NG-CONSOLE</vt:lpstr>
      <vt:lpstr>Database First</vt:lpstr>
      <vt:lpstr>Dependency Injection</vt:lpstr>
      <vt:lpstr>Helpful Sites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dc:title>
  <dc:creator>Muhammad Akhlas</dc:creator>
  <cp:lastModifiedBy>Muhammad Akhlas</cp:lastModifiedBy>
  <cp:revision>16</cp:revision>
  <dcterms:created xsi:type="dcterms:W3CDTF">2024-08-25T20:21:57Z</dcterms:created>
  <dcterms:modified xsi:type="dcterms:W3CDTF">2024-08-25T21:43:58Z</dcterms:modified>
</cp:coreProperties>
</file>