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36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64B2E-DF57-444E-9F5E-FE49938DEB6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5043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64B2E-DF57-444E-9F5E-FE49938DEB6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156154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64B2E-DF57-444E-9F5E-FE49938DEB6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315820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64B2E-DF57-444E-9F5E-FE49938DEB6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386366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64B2E-DF57-444E-9F5E-FE49938DEB6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267616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64B2E-DF57-444E-9F5E-FE49938DEB6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328853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64B2E-DF57-444E-9F5E-FE49938DEB6C}"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7391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64B2E-DF57-444E-9F5E-FE49938DEB6C}"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411274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64B2E-DF57-444E-9F5E-FE49938DEB6C}"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239903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64B2E-DF57-444E-9F5E-FE49938DEB6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345709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64B2E-DF57-444E-9F5E-FE49938DEB6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A344C-9355-4061-89B7-C00786E08064}" type="slidenum">
              <a:rPr lang="en-US" smtClean="0"/>
              <a:t>‹#›</a:t>
            </a:fld>
            <a:endParaRPr lang="en-US"/>
          </a:p>
        </p:txBody>
      </p:sp>
    </p:spTree>
    <p:extLst>
      <p:ext uri="{BB962C8B-B14F-4D97-AF65-F5344CB8AC3E}">
        <p14:creationId xmlns:p14="http://schemas.microsoft.com/office/powerpoint/2010/main" val="252359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64B2E-DF57-444E-9F5E-FE49938DEB6C}" type="datetimeFigureOut">
              <a:rPr lang="en-US" smtClean="0"/>
              <a:t>8/22/2024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A344C-9355-4061-89B7-C00786E08064}" type="slidenum">
              <a:rPr lang="en-US" smtClean="0"/>
              <a:t>‹#›</a:t>
            </a:fld>
            <a:endParaRPr lang="en-US"/>
          </a:p>
        </p:txBody>
      </p:sp>
    </p:spTree>
    <p:extLst>
      <p:ext uri="{BB962C8B-B14F-4D97-AF65-F5344CB8AC3E}">
        <p14:creationId xmlns:p14="http://schemas.microsoft.com/office/powerpoint/2010/main" val="157142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 CORE</a:t>
            </a:r>
            <a:endParaRPr lang="en-US" dirty="0"/>
          </a:p>
        </p:txBody>
      </p:sp>
      <p:sp>
        <p:nvSpPr>
          <p:cNvPr id="3" name="Subtitle 2"/>
          <p:cNvSpPr>
            <a:spLocks noGrp="1"/>
          </p:cNvSpPr>
          <p:nvPr>
            <p:ph type="subTitle" idx="1"/>
          </p:nvPr>
        </p:nvSpPr>
        <p:spPr/>
        <p:txBody>
          <a:bodyPr/>
          <a:lstStyle/>
          <a:p>
            <a:r>
              <a:rPr lang="en-US" dirty="0" smtClean="0"/>
              <a:t>Muhammad Akhlas Ahmed</a:t>
            </a:r>
            <a:endParaRPr lang="en-US" dirty="0"/>
          </a:p>
        </p:txBody>
      </p:sp>
    </p:spTree>
    <p:extLst>
      <p:ext uri="{BB962C8B-B14F-4D97-AF65-F5344CB8AC3E}">
        <p14:creationId xmlns:p14="http://schemas.microsoft.com/office/powerpoint/2010/main" val="400443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 Core Composition:</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The </a:t>
            </a:r>
            <a:r>
              <a:rPr lang="en-US" dirty="0"/>
              <a:t>.NET Core Framework is composed of the following parts:</a:t>
            </a:r>
          </a:p>
          <a:p>
            <a:pPr fontAlgn="base"/>
            <a:r>
              <a:rPr lang="en-US" b="1" dirty="0"/>
              <a:t>CLI Tools:</a:t>
            </a:r>
            <a:r>
              <a:rPr lang="en-US" dirty="0"/>
              <a:t> A set of tooling for development and deployment.</a:t>
            </a:r>
          </a:p>
          <a:p>
            <a:pPr fontAlgn="base"/>
            <a:r>
              <a:rPr lang="en-US" b="1" dirty="0"/>
              <a:t>Roslyn:</a:t>
            </a:r>
            <a:r>
              <a:rPr lang="en-US" dirty="0"/>
              <a:t> .NET Compiler Platform.</a:t>
            </a:r>
          </a:p>
          <a:p>
            <a:pPr fontAlgn="base"/>
            <a:r>
              <a:rPr lang="en-US" b="1" dirty="0" err="1"/>
              <a:t>CoreFx</a:t>
            </a:r>
            <a:r>
              <a:rPr lang="en-US" b="1" dirty="0"/>
              <a:t>:</a:t>
            </a:r>
            <a:r>
              <a:rPr lang="en-US" dirty="0"/>
              <a:t> A Set of framework libraries.</a:t>
            </a:r>
          </a:p>
          <a:p>
            <a:pPr fontAlgn="base"/>
            <a:r>
              <a:rPr lang="en-US" b="1" dirty="0" err="1"/>
              <a:t>CoreCLR</a:t>
            </a:r>
            <a:r>
              <a:rPr lang="en-US" b="1" dirty="0"/>
              <a:t>:</a:t>
            </a:r>
            <a:r>
              <a:rPr lang="en-US" dirty="0"/>
              <a:t> A JIT-based CLR (Common Language Runtime). </a:t>
            </a:r>
            <a:r>
              <a:rPr lang="en-US" dirty="0" err="1"/>
              <a:t>CoreCLR</a:t>
            </a:r>
            <a:r>
              <a:rPr lang="en-US" dirty="0"/>
              <a:t> is the .NET execution engine in .NET Core, performing garbage collection and machine code compilation functions.</a:t>
            </a:r>
          </a:p>
          <a:p>
            <a:endParaRPr lang="en-US" dirty="0"/>
          </a:p>
        </p:txBody>
      </p:sp>
    </p:spTree>
    <p:extLst>
      <p:ext uri="{BB962C8B-B14F-4D97-AF65-F5344CB8AC3E}">
        <p14:creationId xmlns:p14="http://schemas.microsoft.com/office/powerpoint/2010/main" val="318057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Type of Application Can You Develop with ASP.NET Core?</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Web</a:t>
            </a:r>
            <a:r>
              <a:rPr lang="en-US" dirty="0"/>
              <a:t>: ASP.NET Core MVC, Web API, Razor Pages, and </a:t>
            </a:r>
            <a:r>
              <a:rPr lang="en-US" dirty="0" err="1"/>
              <a:t>Microservices</a:t>
            </a:r>
            <a:endParaRPr lang="en-US" dirty="0"/>
          </a:p>
          <a:p>
            <a:pPr fontAlgn="base"/>
            <a:r>
              <a:rPr lang="en-US" dirty="0"/>
              <a:t>Mobile</a:t>
            </a:r>
          </a:p>
          <a:p>
            <a:pPr fontAlgn="base"/>
            <a:r>
              <a:rPr lang="en-US" dirty="0"/>
              <a:t>Console</a:t>
            </a:r>
          </a:p>
          <a:p>
            <a:pPr fontAlgn="base"/>
            <a:r>
              <a:rPr lang="en-US" dirty="0"/>
              <a:t>Desktop Applications (Starting from 3.0)</a:t>
            </a:r>
          </a:p>
          <a:p>
            <a:pPr fontAlgn="base"/>
            <a:r>
              <a:rPr lang="en-US" dirty="0" err="1"/>
              <a:t>IoT</a:t>
            </a:r>
            <a:endParaRPr lang="en-US" dirty="0"/>
          </a:p>
          <a:p>
            <a:pPr fontAlgn="base"/>
            <a:r>
              <a:rPr lang="en-US" dirty="0"/>
              <a:t>ML</a:t>
            </a:r>
          </a:p>
          <a:p>
            <a:pPr fontAlgn="base"/>
            <a:r>
              <a:rPr lang="en-US" dirty="0"/>
              <a:t>Gaming Applications</a:t>
            </a:r>
          </a:p>
          <a:p>
            <a:pPr fontAlgn="base"/>
            <a:r>
              <a:rPr lang="en-US" dirty="0"/>
              <a:t>Cloud Applications</a:t>
            </a:r>
          </a:p>
          <a:p>
            <a:endParaRPr lang="en-US" dirty="0"/>
          </a:p>
        </p:txBody>
      </p:sp>
    </p:spTree>
    <p:extLst>
      <p:ext uri="{BB962C8B-B14F-4D97-AF65-F5344CB8AC3E}">
        <p14:creationId xmlns:p14="http://schemas.microsoft.com/office/powerpoint/2010/main" val="92183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Blazor</a:t>
            </a:r>
            <a:endParaRPr lang="en-US" dirty="0"/>
          </a:p>
        </p:txBody>
      </p:sp>
      <p:sp>
        <p:nvSpPr>
          <p:cNvPr id="3" name="Content Placeholder 2"/>
          <p:cNvSpPr>
            <a:spLocks noGrp="1"/>
          </p:cNvSpPr>
          <p:nvPr>
            <p:ph idx="1"/>
          </p:nvPr>
        </p:nvSpPr>
        <p:spPr/>
        <p:txBody>
          <a:bodyPr/>
          <a:lstStyle/>
          <a:p>
            <a:r>
              <a:rPr lang="en-US" dirty="0"/>
              <a:t>How we develop web applications today?</a:t>
            </a:r>
          </a:p>
          <a:p>
            <a:r>
              <a:rPr lang="en-US" dirty="0"/>
              <a:t>What is </a:t>
            </a:r>
            <a:r>
              <a:rPr lang="en-US" dirty="0" err="1"/>
              <a:t>Blazor</a:t>
            </a:r>
            <a:r>
              <a:rPr lang="en-US" dirty="0"/>
              <a:t>, and why should we use it?</a:t>
            </a:r>
          </a:p>
          <a:p>
            <a:r>
              <a:rPr lang="en-US" dirty="0"/>
              <a:t>Setup our local machine for </a:t>
            </a:r>
            <a:r>
              <a:rPr lang="en-US" dirty="0" err="1"/>
              <a:t>Blazor</a:t>
            </a:r>
            <a:r>
              <a:rPr lang="en-US" dirty="0"/>
              <a:t> application development by installing the software and tools required.</a:t>
            </a:r>
          </a:p>
          <a:p>
            <a:r>
              <a:rPr lang="en-US" dirty="0"/>
              <a:t>How we develop web applications today?</a:t>
            </a:r>
          </a:p>
          <a:p>
            <a:r>
              <a:rPr lang="en-US" dirty="0"/>
              <a:t>what is </a:t>
            </a:r>
            <a:r>
              <a:rPr lang="en-US" dirty="0" err="1"/>
              <a:t>Blazor</a:t>
            </a:r>
            <a:r>
              <a:rPr lang="en-US" dirty="0"/>
              <a:t>?</a:t>
            </a:r>
          </a:p>
          <a:p>
            <a:endParaRPr lang="en-US" dirty="0"/>
          </a:p>
        </p:txBody>
      </p:sp>
    </p:spTree>
    <p:extLst>
      <p:ext uri="{BB962C8B-B14F-4D97-AF65-F5344CB8AC3E}">
        <p14:creationId xmlns:p14="http://schemas.microsoft.com/office/powerpoint/2010/main" val="344591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33687" y="2567781"/>
            <a:ext cx="6524625" cy="2867025"/>
          </a:xfrm>
          <a:prstGeom prst="rect">
            <a:avLst/>
          </a:prstGeom>
        </p:spPr>
      </p:pic>
    </p:spTree>
    <p:extLst>
      <p:ext uri="{BB962C8B-B14F-4D97-AF65-F5344CB8AC3E}">
        <p14:creationId xmlns:p14="http://schemas.microsoft.com/office/powerpoint/2010/main" val="22294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Why </a:t>
            </a:r>
            <a:r>
              <a:rPr lang="en-US" dirty="0"/>
              <a:t>should we learn and use 2 different sets of programming languages and frameworks.</a:t>
            </a:r>
          </a:p>
          <a:p>
            <a:endParaRPr lang="en-US" dirty="0"/>
          </a:p>
        </p:txBody>
      </p:sp>
    </p:spTree>
    <p:extLst>
      <p:ext uri="{BB962C8B-B14F-4D97-AF65-F5344CB8AC3E}">
        <p14:creationId xmlns:p14="http://schemas.microsoft.com/office/powerpoint/2010/main" val="268865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38475" y="2596356"/>
            <a:ext cx="6115050" cy="2809875"/>
          </a:xfrm>
          <a:prstGeom prst="rect">
            <a:avLst/>
          </a:prstGeom>
        </p:spPr>
      </p:pic>
    </p:spTree>
    <p:extLst>
      <p:ext uri="{BB962C8B-B14F-4D97-AF65-F5344CB8AC3E}">
        <p14:creationId xmlns:p14="http://schemas.microsoft.com/office/powerpoint/2010/main" val="172432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r>
              <a:rPr lang="en-US" dirty="0"/>
              <a:t>How can a browser execute C# code</a:t>
            </a:r>
            <a:r>
              <a:rPr lang="en-US" dirty="0" smtClean="0"/>
              <a:t>?</a:t>
            </a:r>
          </a:p>
          <a:p>
            <a:endParaRPr lang="en-US" dirty="0"/>
          </a:p>
          <a:p>
            <a:r>
              <a:rPr lang="en-US" dirty="0" err="1"/>
              <a:t>Blazor</a:t>
            </a:r>
            <a:r>
              <a:rPr lang="en-US" dirty="0"/>
              <a:t> can run C# code directly in the browser, using </a:t>
            </a:r>
            <a:r>
              <a:rPr lang="en-US" dirty="0" err="1"/>
              <a:t>WebAssembly</a:t>
            </a:r>
            <a:r>
              <a:rPr lang="en-US" dirty="0"/>
              <a:t>. It runs in the same security sandbox as JavaScript frameworks like Angular, React, </a:t>
            </a:r>
            <a:r>
              <a:rPr lang="en-US" dirty="0" err="1"/>
              <a:t>Vue</a:t>
            </a:r>
            <a:r>
              <a:rPr lang="en-US" dirty="0"/>
              <a:t> etc. Not just C#, in fact, we can run any type of code in the browser using </a:t>
            </a:r>
            <a:r>
              <a:rPr lang="en-US" dirty="0" err="1"/>
              <a:t>WebAssembly</a:t>
            </a:r>
            <a:r>
              <a:rPr lang="en-US" dirty="0"/>
              <a:t>.</a:t>
            </a:r>
          </a:p>
          <a:p>
            <a:endParaRPr lang="en-US" dirty="0"/>
          </a:p>
        </p:txBody>
      </p:sp>
      <p:pic>
        <p:nvPicPr>
          <p:cNvPr id="4" name="Picture 3"/>
          <p:cNvPicPr>
            <a:picLocks noChangeAspect="1"/>
          </p:cNvPicPr>
          <p:nvPr/>
        </p:nvPicPr>
        <p:blipFill>
          <a:blip r:embed="rId2"/>
          <a:stretch>
            <a:fillRect/>
          </a:stretch>
        </p:blipFill>
        <p:spPr>
          <a:xfrm>
            <a:off x="8647611" y="3695677"/>
            <a:ext cx="3273197" cy="3067050"/>
          </a:xfrm>
          <a:prstGeom prst="rect">
            <a:avLst/>
          </a:prstGeom>
        </p:spPr>
      </p:pic>
    </p:spTree>
    <p:extLst>
      <p:ext uri="{BB962C8B-B14F-4D97-AF65-F5344CB8AC3E}">
        <p14:creationId xmlns:p14="http://schemas.microsoft.com/office/powerpoint/2010/main" val="189208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Blazor</a:t>
            </a:r>
            <a:r>
              <a:rPr lang="en-US" dirty="0" smtClean="0"/>
              <a:t> hosting models</a:t>
            </a:r>
            <a:br>
              <a:rPr lang="en-US" dirty="0" smtClean="0"/>
            </a:br>
            <a:endParaRPr lang="en-US" dirty="0"/>
          </a:p>
        </p:txBody>
      </p:sp>
      <p:sp>
        <p:nvSpPr>
          <p:cNvPr id="3" name="Content Placeholder 2"/>
          <p:cNvSpPr>
            <a:spLocks noGrp="1"/>
          </p:cNvSpPr>
          <p:nvPr>
            <p:ph idx="1"/>
          </p:nvPr>
        </p:nvSpPr>
        <p:spPr/>
        <p:txBody>
          <a:bodyPr/>
          <a:lstStyle/>
          <a:p>
            <a:r>
              <a:rPr lang="en-US" dirty="0" err="1" smtClean="0"/>
              <a:t>Blazor</a:t>
            </a:r>
            <a:r>
              <a:rPr lang="en-US" dirty="0" smtClean="0"/>
              <a:t> </a:t>
            </a:r>
            <a:r>
              <a:rPr lang="en-US" dirty="0"/>
              <a:t>offers 2 hosting models. </a:t>
            </a:r>
            <a:r>
              <a:rPr lang="en-US" dirty="0" err="1"/>
              <a:t>Blazor</a:t>
            </a:r>
            <a:r>
              <a:rPr lang="en-US" dirty="0"/>
              <a:t> </a:t>
            </a:r>
            <a:r>
              <a:rPr lang="en-US" dirty="0" err="1"/>
              <a:t>WebAssembly</a:t>
            </a:r>
            <a:r>
              <a:rPr lang="en-US" dirty="0"/>
              <a:t> and </a:t>
            </a:r>
            <a:r>
              <a:rPr lang="en-US" dirty="0" err="1"/>
              <a:t>Blazor</a:t>
            </a:r>
            <a:r>
              <a:rPr lang="en-US" dirty="0"/>
              <a:t> Server.</a:t>
            </a:r>
          </a:p>
          <a:p>
            <a:endParaRPr lang="en-US" dirty="0"/>
          </a:p>
        </p:txBody>
      </p:sp>
    </p:spTree>
    <p:extLst>
      <p:ext uri="{BB962C8B-B14F-4D97-AF65-F5344CB8AC3E}">
        <p14:creationId xmlns:p14="http://schemas.microsoft.com/office/powerpoint/2010/main" val="177439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Blazor</a:t>
            </a:r>
            <a:r>
              <a:rPr lang="en-US" dirty="0"/>
              <a:t> </a:t>
            </a:r>
            <a:r>
              <a:rPr lang="en-US" dirty="0" err="1"/>
              <a:t>WebAssembly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Everything </a:t>
            </a:r>
            <a:r>
              <a:rPr lang="en-US" dirty="0"/>
              <a:t>the application needs </a:t>
            </a:r>
            <a:r>
              <a:rPr lang="en-US" dirty="0" err="1"/>
              <a:t>i.e</a:t>
            </a:r>
            <a:r>
              <a:rPr lang="en-US" dirty="0"/>
              <a:t> the compiled application code itself, it's dependencies and the .NET runtime are downloaded to the browser.</a:t>
            </a:r>
          </a:p>
        </p:txBody>
      </p:sp>
    </p:spTree>
    <p:extLst>
      <p:ext uri="{BB962C8B-B14F-4D97-AF65-F5344CB8AC3E}">
        <p14:creationId xmlns:p14="http://schemas.microsoft.com/office/powerpoint/2010/main" val="402631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Blazor</a:t>
            </a:r>
            <a:r>
              <a:rPr lang="en-US" dirty="0"/>
              <a:t> server</a:t>
            </a:r>
            <a:br>
              <a:rPr lang="en-US" dirty="0"/>
            </a:br>
            <a:endParaRPr lang="en-US" dirty="0"/>
          </a:p>
        </p:txBody>
      </p:sp>
      <p:sp>
        <p:nvSpPr>
          <p:cNvPr id="3" name="Content Placeholder 2"/>
          <p:cNvSpPr>
            <a:spLocks noGrp="1"/>
          </p:cNvSpPr>
          <p:nvPr>
            <p:ph idx="1"/>
          </p:nvPr>
        </p:nvSpPr>
        <p:spPr/>
        <p:txBody>
          <a:bodyPr/>
          <a:lstStyle/>
          <a:p>
            <a:r>
              <a:rPr lang="en-US" dirty="0"/>
              <a:t> </a:t>
            </a:r>
            <a:r>
              <a:rPr lang="en-US" dirty="0" smtClean="0"/>
              <a:t>The </a:t>
            </a:r>
            <a:r>
              <a:rPr lang="en-US" dirty="0"/>
              <a:t>application is executed on the server from within an ASP.NET Core application. Between the client and the server, a </a:t>
            </a:r>
            <a:r>
              <a:rPr lang="en-US" dirty="0" err="1"/>
              <a:t>SignalR</a:t>
            </a:r>
            <a:r>
              <a:rPr lang="en-US" dirty="0"/>
              <a:t> connection is established. </a:t>
            </a:r>
          </a:p>
        </p:txBody>
      </p:sp>
    </p:spTree>
    <p:extLst>
      <p:ext uri="{BB962C8B-B14F-4D97-AF65-F5344CB8AC3E}">
        <p14:creationId xmlns:p14="http://schemas.microsoft.com/office/powerpoint/2010/main" val="102280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.NET Core?</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a:t>
            </a:r>
            <a:r>
              <a:rPr lang="en-US" dirty="0"/>
              <a:t>NET Core is the new version of the .NET Framework, a free, open-source, general-purpose development platform maintained by Microsoft. It was designed to build modern, high-performance, and scalable applications that could run on Windows, </a:t>
            </a:r>
            <a:r>
              <a:rPr lang="en-US" dirty="0" err="1"/>
              <a:t>macOS</a:t>
            </a:r>
            <a:r>
              <a:rPr lang="en-US" dirty="0"/>
              <a:t>, and Linux. .NET Core aimed to provide a unified platform for developing various applications, including web applications, desktop applications, </a:t>
            </a:r>
            <a:r>
              <a:rPr lang="en-US" dirty="0" err="1"/>
              <a:t>microservices</a:t>
            </a:r>
            <a:r>
              <a:rPr lang="en-US" dirty="0"/>
              <a:t>, and more.</a:t>
            </a:r>
          </a:p>
          <a:p>
            <a:endParaRPr lang="en-US" dirty="0"/>
          </a:p>
        </p:txBody>
      </p:sp>
    </p:spTree>
    <p:extLst>
      <p:ext uri="{BB962C8B-B14F-4D97-AF65-F5344CB8AC3E}">
        <p14:creationId xmlns:p14="http://schemas.microsoft.com/office/powerpoint/2010/main" val="26055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t>
            </a:r>
            <a:r>
              <a:rPr lang="en-US" dirty="0" err="1" smtClean="0"/>
              <a:t>.Net</a:t>
            </a:r>
            <a:r>
              <a:rPr lang="en-US" dirty="0" smtClean="0"/>
              <a:t> WEB API</a:t>
            </a:r>
            <a:endParaRPr lang="en-US" dirty="0"/>
          </a:p>
        </p:txBody>
      </p:sp>
      <p:sp>
        <p:nvSpPr>
          <p:cNvPr id="3" name="Content Placeholder 2"/>
          <p:cNvSpPr>
            <a:spLocks noGrp="1"/>
          </p:cNvSpPr>
          <p:nvPr>
            <p:ph idx="1"/>
          </p:nvPr>
        </p:nvSpPr>
        <p:spPr/>
        <p:txBody>
          <a:bodyPr/>
          <a:lstStyle/>
          <a:p>
            <a:r>
              <a:rPr lang="en-US" dirty="0"/>
              <a:t>Web APIs enable systems developed on different technologies (like different programming languages or frameworks) to communicate effectively. For example, a mobile app built with Swift (iOS) can interact with a backend service written in ASP.NET Core (C#) using HTTP-based APIs.</a:t>
            </a:r>
          </a:p>
          <a:p>
            <a:r>
              <a:rPr lang="en-US" dirty="0"/>
              <a:t>They facilitate integration between different services and applications. For instance, a weather forecasting service may expose a Web API that other applications can query to get weather data, which they can then integrate into their own functionality.</a:t>
            </a:r>
          </a:p>
          <a:p>
            <a:endParaRPr lang="en-US" dirty="0"/>
          </a:p>
        </p:txBody>
      </p:sp>
    </p:spTree>
    <p:extLst>
      <p:ext uri="{BB962C8B-B14F-4D97-AF65-F5344CB8AC3E}">
        <p14:creationId xmlns:p14="http://schemas.microsoft.com/office/powerpoint/2010/main" val="2870015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Social Media Integration:</a:t>
            </a:r>
            <a:r>
              <a:rPr lang="en-US" dirty="0"/>
              <a:t> When a website integrates Facebook login, it uses Facebook’s API to authenticate users.</a:t>
            </a:r>
          </a:p>
          <a:p>
            <a:pPr fontAlgn="base"/>
            <a:r>
              <a:rPr lang="en-US" b="1" dirty="0"/>
              <a:t>Payment Gateways:</a:t>
            </a:r>
            <a:r>
              <a:rPr lang="en-US" dirty="0"/>
              <a:t> E-commerce sites use APIs from payment processors like PayPal or Stripe to handle transactions.</a:t>
            </a:r>
          </a:p>
          <a:p>
            <a:pPr fontAlgn="base"/>
            <a:r>
              <a:rPr lang="en-US" b="1" dirty="0"/>
              <a:t>Weather Data:</a:t>
            </a:r>
            <a:r>
              <a:rPr lang="en-US" dirty="0"/>
              <a:t> Apps that provide weather updates use APIs from weather services to fetch real-time weather data.</a:t>
            </a:r>
          </a:p>
          <a:p>
            <a:pPr fontAlgn="base"/>
            <a:r>
              <a:rPr lang="en-US" b="1" dirty="0"/>
              <a:t>Google Maps API:</a:t>
            </a:r>
            <a:r>
              <a:rPr lang="en-US" dirty="0"/>
              <a:t> Allows developers to embed maps and location services into their applications.</a:t>
            </a:r>
          </a:p>
          <a:p>
            <a:pPr fontAlgn="base"/>
            <a:r>
              <a:rPr lang="en-US" b="1" dirty="0" err="1"/>
              <a:t>Twilio</a:t>
            </a:r>
            <a:r>
              <a:rPr lang="en-US" b="1" dirty="0"/>
              <a:t> API:</a:t>
            </a:r>
            <a:r>
              <a:rPr lang="en-US" dirty="0"/>
              <a:t> Enables applications to send SMS, make phone calls, and manage communications.</a:t>
            </a:r>
          </a:p>
          <a:p>
            <a:endParaRPr lang="en-US" dirty="0"/>
          </a:p>
        </p:txBody>
      </p:sp>
    </p:spTree>
    <p:extLst>
      <p:ext uri="{BB962C8B-B14F-4D97-AF65-F5344CB8AC3E}">
        <p14:creationId xmlns:p14="http://schemas.microsoft.com/office/powerpoint/2010/main" val="3878446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Characteristics of Web APIs: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HTTP-Based Communication:</a:t>
            </a:r>
            <a:r>
              <a:rPr lang="en-US" dirty="0"/>
              <a:t> Web APIs are designed to work over HTTP, the same protocol used for Web Browsing. This means APIs can be accessed using standard HTTP methods like GET, POST, PUT, DELETE, etc. The API endpoints are typically represented as URLs (Uniform Resource Locators).</a:t>
            </a:r>
          </a:p>
          <a:p>
            <a:pPr fontAlgn="base"/>
            <a:r>
              <a:rPr lang="en-US" b="1" dirty="0"/>
              <a:t>Data Exchange Formats:</a:t>
            </a:r>
            <a:r>
              <a:rPr lang="en-US" dirty="0"/>
              <a:t> Web APIs use standardized data exchange formats such as JSON (JavaScript Object Notation) and XML (Extensible Markup Language) to structure and transmit data between the client and server. JSON has become the most popular format due to its simplicity and ease of use.</a:t>
            </a:r>
          </a:p>
          <a:p>
            <a:pPr fontAlgn="base"/>
            <a:r>
              <a:rPr lang="en-US" b="1" dirty="0"/>
              <a:t>RESTful Architecture:</a:t>
            </a:r>
            <a:r>
              <a:rPr lang="en-US" dirty="0"/>
              <a:t> Web APIs are designed to follow Representational State Transfer (REST) principles. A RESTful API is stateless, uses standard HTTP methods, and organizes resources into a hierarchy with unique URLs for each resource.</a:t>
            </a:r>
          </a:p>
          <a:p>
            <a:pPr fontAlgn="base"/>
            <a:r>
              <a:rPr lang="en-US" b="1" dirty="0"/>
              <a:t>Authentication and Authorization:</a:t>
            </a:r>
            <a:r>
              <a:rPr lang="en-US" dirty="0"/>
              <a:t> Web APIs implement security mechanisms for authentication and authorization to ensure that only authorized clients can access resources or perform specific actions. Common authentication methods include API keys, OAuth, and JWT (JSON Web Tokens).</a:t>
            </a:r>
          </a:p>
          <a:p>
            <a:endParaRPr lang="en-US" dirty="0"/>
          </a:p>
        </p:txBody>
      </p:sp>
    </p:spTree>
    <p:extLst>
      <p:ext uri="{BB962C8B-B14F-4D97-AF65-F5344CB8AC3E}">
        <p14:creationId xmlns:p14="http://schemas.microsoft.com/office/powerpoint/2010/main" val="291969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Web API?</a:t>
            </a:r>
            <a:br>
              <a:rPr lang="en-US" b="1" dirty="0"/>
            </a:br>
            <a:endParaRPr lang="en-US" dirty="0"/>
          </a:p>
        </p:txBody>
      </p:sp>
      <p:sp>
        <p:nvSpPr>
          <p:cNvPr id="3" name="Content Placeholder 2"/>
          <p:cNvSpPr>
            <a:spLocks noGrp="1"/>
          </p:cNvSpPr>
          <p:nvPr>
            <p:ph idx="1"/>
          </p:nvPr>
        </p:nvSpPr>
        <p:spPr/>
        <p:txBody>
          <a:bodyPr/>
          <a:lstStyle/>
          <a:p>
            <a:r>
              <a:rPr lang="en-US" dirty="0" smtClean="0"/>
              <a:t>After website your business grows?</a:t>
            </a:r>
            <a:endParaRPr lang="en-US" dirty="0"/>
          </a:p>
        </p:txBody>
      </p:sp>
      <p:pic>
        <p:nvPicPr>
          <p:cNvPr id="5" name="Picture 4"/>
          <p:cNvPicPr>
            <a:picLocks noChangeAspect="1"/>
          </p:cNvPicPr>
          <p:nvPr/>
        </p:nvPicPr>
        <p:blipFill>
          <a:blip r:embed="rId2"/>
          <a:stretch>
            <a:fillRect/>
          </a:stretch>
        </p:blipFill>
        <p:spPr>
          <a:xfrm>
            <a:off x="400050" y="2571750"/>
            <a:ext cx="4133850" cy="2686050"/>
          </a:xfrm>
          <a:prstGeom prst="rect">
            <a:avLst/>
          </a:prstGeom>
        </p:spPr>
      </p:pic>
      <p:pic>
        <p:nvPicPr>
          <p:cNvPr id="6" name="Picture 5"/>
          <p:cNvPicPr>
            <a:picLocks noChangeAspect="1"/>
          </p:cNvPicPr>
          <p:nvPr/>
        </p:nvPicPr>
        <p:blipFill>
          <a:blip r:embed="rId3"/>
          <a:stretch>
            <a:fillRect/>
          </a:stretch>
        </p:blipFill>
        <p:spPr>
          <a:xfrm>
            <a:off x="6677025" y="2286000"/>
            <a:ext cx="4376737" cy="3257550"/>
          </a:xfrm>
          <a:prstGeom prst="rect">
            <a:avLst/>
          </a:prstGeom>
        </p:spPr>
      </p:pic>
    </p:spTree>
    <p:extLst>
      <p:ext uri="{BB962C8B-B14F-4D97-AF65-F5344CB8AC3E}">
        <p14:creationId xmlns:p14="http://schemas.microsoft.com/office/powerpoint/2010/main" val="177254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Difference Between ASP.NET Web API and ASP.NET Core Web </a:t>
            </a:r>
            <a:r>
              <a:rPr lang="en-US" b="1" dirty="0" smtClean="0"/>
              <a:t>API</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ASP.NET Web API and ASP.NET Core Web API represent two different approaches to building Web APIs (Restful Services) within the ASP.NET framework, with several key distinctions:</a:t>
            </a:r>
          </a:p>
          <a:p>
            <a:pPr fontAlgn="base"/>
            <a:r>
              <a:rPr lang="en-US" b="1" dirty="0"/>
              <a:t>Platform Support:</a:t>
            </a:r>
          </a:p>
          <a:p>
            <a:pPr fontAlgn="base"/>
            <a:r>
              <a:rPr lang="en-US" dirty="0"/>
              <a:t>ASP.NET Web API: It is built on the .NET Framework, which means it runs only on Windows operating systems.</a:t>
            </a:r>
          </a:p>
          <a:p>
            <a:pPr fontAlgn="base"/>
            <a:r>
              <a:rPr lang="en-US" dirty="0"/>
              <a:t>ASP.NET Core Web API: It is part of the ASP.NET Core framework, which runs on .NET Core. This allows it to be cross-platform, operating on Windows, Linux, and </a:t>
            </a:r>
            <a:r>
              <a:rPr lang="en-US" dirty="0" err="1"/>
              <a:t>macOS</a:t>
            </a:r>
            <a:r>
              <a:rPr lang="en-US" dirty="0"/>
              <a:t>. This is a significant advantage for developers aiming for broader application deployment across various environments.</a:t>
            </a:r>
          </a:p>
          <a:p>
            <a:endParaRPr lang="en-US" dirty="0"/>
          </a:p>
        </p:txBody>
      </p:sp>
    </p:spTree>
    <p:extLst>
      <p:ext uri="{BB962C8B-B14F-4D97-AF65-F5344CB8AC3E}">
        <p14:creationId xmlns:p14="http://schemas.microsoft.com/office/powerpoint/2010/main" val="74233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and Hosting</a:t>
            </a:r>
            <a:endParaRPr lang="en-US" dirty="0"/>
          </a:p>
        </p:txBody>
      </p:sp>
      <p:sp>
        <p:nvSpPr>
          <p:cNvPr id="3" name="Content Placeholder 2"/>
          <p:cNvSpPr>
            <a:spLocks noGrp="1"/>
          </p:cNvSpPr>
          <p:nvPr>
            <p:ph idx="1"/>
          </p:nvPr>
        </p:nvSpPr>
        <p:spPr/>
        <p:txBody>
          <a:bodyPr/>
          <a:lstStyle/>
          <a:p>
            <a:r>
              <a:rPr lang="en-US" dirty="0"/>
              <a:t>ASP.NET Web API: Typically hosted in IIS (Internet Information Services), it heavily relies on system configuration through </a:t>
            </a:r>
            <a:r>
              <a:rPr lang="en-US" dirty="0" err="1"/>
              <a:t>web.config</a:t>
            </a:r>
            <a:r>
              <a:rPr lang="en-US" dirty="0"/>
              <a:t> files for both application settings and dependency </a:t>
            </a:r>
            <a:r>
              <a:rPr lang="en-US" dirty="0" smtClean="0"/>
              <a:t>configurations</a:t>
            </a:r>
          </a:p>
          <a:p>
            <a:endParaRPr lang="en-US" dirty="0"/>
          </a:p>
          <a:p>
            <a:r>
              <a:rPr lang="en-US" dirty="0"/>
              <a:t>ASP.NET Core Web API: Offers more flexibility in hosting options. It can be hosted in IIS, Kestrel (a cross-platform web server built for ASP.NET Core), or even in Docker containers. Configuration can be achieved through various sources like JSON files, environment variables, command-line arguments, etc., without relying on </a:t>
            </a:r>
            <a:r>
              <a:rPr lang="en-US" dirty="0" err="1"/>
              <a:t>web.config</a:t>
            </a:r>
            <a:r>
              <a:rPr lang="en-US" dirty="0"/>
              <a:t>.</a:t>
            </a:r>
          </a:p>
          <a:p>
            <a:endParaRPr lang="en-US" dirty="0"/>
          </a:p>
        </p:txBody>
      </p:sp>
    </p:spTree>
    <p:extLst>
      <p:ext uri="{BB962C8B-B14F-4D97-AF65-F5344CB8AC3E}">
        <p14:creationId xmlns:p14="http://schemas.microsoft.com/office/powerpoint/2010/main" val="2870370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Injection</a:t>
            </a:r>
            <a:endParaRPr lang="en-US" dirty="0"/>
          </a:p>
        </p:txBody>
      </p:sp>
      <p:sp>
        <p:nvSpPr>
          <p:cNvPr id="3" name="Content Placeholder 2"/>
          <p:cNvSpPr>
            <a:spLocks noGrp="1"/>
          </p:cNvSpPr>
          <p:nvPr>
            <p:ph idx="1"/>
          </p:nvPr>
        </p:nvSpPr>
        <p:spPr/>
        <p:txBody>
          <a:bodyPr/>
          <a:lstStyle/>
          <a:p>
            <a:pPr fontAlgn="base"/>
            <a:r>
              <a:rPr lang="en-US" dirty="0"/>
              <a:t>ASP.NET Web API: Supports dependency injection, but it is not built into the framework. Developers often need to use third-party libraries like Unity or </a:t>
            </a:r>
            <a:r>
              <a:rPr lang="en-US" dirty="0" err="1"/>
              <a:t>Ninject</a:t>
            </a:r>
            <a:r>
              <a:rPr lang="en-US" dirty="0"/>
              <a:t> to achieve dependency injection.</a:t>
            </a:r>
          </a:p>
          <a:p>
            <a:pPr fontAlgn="base"/>
            <a:r>
              <a:rPr lang="en-US" dirty="0"/>
              <a:t>ASP.NET Core Web API: Dependency injection is a first-class citizen in ASP.NET Core. The framework has built-in support for dependency injection, which promotes more loosely coupled code and better manageability.</a:t>
            </a:r>
          </a:p>
          <a:p>
            <a:endParaRPr lang="en-US" dirty="0"/>
          </a:p>
        </p:txBody>
      </p:sp>
    </p:spTree>
    <p:extLst>
      <p:ext uri="{BB962C8B-B14F-4D97-AF65-F5344CB8AC3E}">
        <p14:creationId xmlns:p14="http://schemas.microsoft.com/office/powerpoint/2010/main" val="2821301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We Need the Dependency Injection Design Pattern in C#?</a:t>
            </a:r>
            <a:br>
              <a:rPr lang="en-US" b="1" dirty="0"/>
            </a:br>
            <a:endParaRPr lang="en-US" dirty="0"/>
          </a:p>
        </p:txBody>
      </p:sp>
      <p:sp>
        <p:nvSpPr>
          <p:cNvPr id="3" name="Content Placeholder 2"/>
          <p:cNvSpPr>
            <a:spLocks noGrp="1"/>
          </p:cNvSpPr>
          <p:nvPr>
            <p:ph idx="1"/>
          </p:nvPr>
        </p:nvSpPr>
        <p:spPr/>
        <p:txBody>
          <a:bodyPr/>
          <a:lstStyle/>
          <a:p>
            <a:r>
              <a:rPr lang="en-US" dirty="0"/>
              <a:t>The Dependency Injection Design Pattern in C# allows us to develop Loosely Coupled Software Components. In other words, we can say that Dependency Injection Design Pattern is used to reduce the Tight Coupling between the Software Components. As a result, we can easily manage future changes and other complexities in our application. In this case, if we change one component, then it will not impact the other components.</a:t>
            </a:r>
            <a:endParaRPr lang="en-US" dirty="0"/>
          </a:p>
        </p:txBody>
      </p:sp>
    </p:spTree>
    <p:extLst>
      <p:ext uri="{BB962C8B-B14F-4D97-AF65-F5344CB8AC3E}">
        <p14:creationId xmlns:p14="http://schemas.microsoft.com/office/powerpoint/2010/main" val="3733304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47900" y="1992284"/>
            <a:ext cx="7324725" cy="3742560"/>
          </a:xfrm>
          <a:prstGeom prst="rect">
            <a:avLst/>
          </a:prstGeom>
        </p:spPr>
      </p:pic>
    </p:spTree>
    <p:extLst>
      <p:ext uri="{BB962C8B-B14F-4D97-AF65-F5344CB8AC3E}">
        <p14:creationId xmlns:p14="http://schemas.microsoft.com/office/powerpoint/2010/main" val="97289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Middleware Support</a:t>
            </a:r>
            <a:endParaRPr lang="en-US" dirty="0"/>
          </a:p>
        </p:txBody>
      </p:sp>
      <p:sp>
        <p:nvSpPr>
          <p:cNvPr id="3" name="Content Placeholder 2"/>
          <p:cNvSpPr>
            <a:spLocks noGrp="1"/>
          </p:cNvSpPr>
          <p:nvPr>
            <p:ph idx="1"/>
          </p:nvPr>
        </p:nvSpPr>
        <p:spPr/>
        <p:txBody>
          <a:bodyPr/>
          <a:lstStyle/>
          <a:p>
            <a:pPr fontAlgn="base"/>
            <a:r>
              <a:rPr lang="en-US" dirty="0"/>
              <a:t>ASP.NET Web API: This does not have middleware support the way ASP.NET Core does. Custom handlers and modules can be created, but they are generally more complex to implement and integrate.</a:t>
            </a:r>
          </a:p>
          <a:p>
            <a:pPr fontAlgn="base"/>
            <a:r>
              <a:rPr lang="en-US" dirty="0"/>
              <a:t>ASP.NET Core Web API: Uses a middleware pipeline that is easy to customize and configure. Middleware components can be used to execute code before and after your application handles a request, enabling scenarios like authentication, error handling, and logging with less complexity.</a:t>
            </a:r>
          </a:p>
          <a:p>
            <a:endParaRPr lang="en-US" dirty="0"/>
          </a:p>
        </p:txBody>
      </p:sp>
    </p:spTree>
    <p:extLst>
      <p:ext uri="{BB962C8B-B14F-4D97-AF65-F5344CB8AC3E}">
        <p14:creationId xmlns:p14="http://schemas.microsoft.com/office/powerpoint/2010/main" val="243671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(.NET):</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ASP.NET </a:t>
            </a:r>
            <a:r>
              <a:rPr lang="en-US" dirty="0"/>
              <a:t>Core (.NET) is a free, open-source, and cloud-optimized framework that can run on Windows, Linux, or </a:t>
            </a:r>
            <a:r>
              <a:rPr lang="en-US" dirty="0" err="1"/>
              <a:t>macOS</a:t>
            </a:r>
            <a:r>
              <a:rPr lang="en-US" dirty="0"/>
              <a:t>. It is the new version of ASP.NET. The framework was completely rewritten to be open-source, modular, and cross-platform.</a:t>
            </a:r>
          </a:p>
          <a:p>
            <a:endParaRPr lang="en-US" dirty="0"/>
          </a:p>
        </p:txBody>
      </p:sp>
    </p:spTree>
    <p:extLst>
      <p:ext uri="{BB962C8B-B14F-4D97-AF65-F5344CB8AC3E}">
        <p14:creationId xmlns:p14="http://schemas.microsoft.com/office/powerpoint/2010/main" val="35364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ASP.NET Core Web API Application</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3205162" y="2624931"/>
            <a:ext cx="5781675" cy="2752725"/>
          </a:xfrm>
          <a:prstGeom prst="rect">
            <a:avLst/>
          </a:prstGeom>
        </p:spPr>
      </p:pic>
    </p:spTree>
    <p:extLst>
      <p:ext uri="{BB962C8B-B14F-4D97-AF65-F5344CB8AC3E}">
        <p14:creationId xmlns:p14="http://schemas.microsoft.com/office/powerpoint/2010/main" val="300405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04825" y="2201069"/>
            <a:ext cx="6115050" cy="2838450"/>
          </a:xfrm>
          <a:prstGeom prst="rect">
            <a:avLst/>
          </a:prstGeom>
        </p:spPr>
      </p:pic>
      <p:pic>
        <p:nvPicPr>
          <p:cNvPr id="5" name="Picture 4"/>
          <p:cNvPicPr>
            <a:picLocks noChangeAspect="1"/>
          </p:cNvPicPr>
          <p:nvPr/>
        </p:nvPicPr>
        <p:blipFill>
          <a:blip r:embed="rId3"/>
          <a:stretch>
            <a:fillRect/>
          </a:stretch>
        </p:blipFill>
        <p:spPr>
          <a:xfrm>
            <a:off x="6972300" y="2805906"/>
            <a:ext cx="4610100" cy="1628775"/>
          </a:xfrm>
          <a:prstGeom prst="rect">
            <a:avLst/>
          </a:prstGeom>
        </p:spPr>
      </p:pic>
      <p:pic>
        <p:nvPicPr>
          <p:cNvPr id="6" name="Picture 5"/>
          <p:cNvPicPr>
            <a:picLocks noChangeAspect="1"/>
          </p:cNvPicPr>
          <p:nvPr/>
        </p:nvPicPr>
        <p:blipFill>
          <a:blip r:embed="rId4"/>
          <a:stretch>
            <a:fillRect/>
          </a:stretch>
        </p:blipFill>
        <p:spPr>
          <a:xfrm>
            <a:off x="1443037" y="5191125"/>
            <a:ext cx="8162925" cy="1466850"/>
          </a:xfrm>
          <a:prstGeom prst="rect">
            <a:avLst/>
          </a:prstGeom>
        </p:spPr>
      </p:pic>
    </p:spTree>
    <p:extLst>
      <p:ext uri="{BB962C8B-B14F-4D97-AF65-F5344CB8AC3E}">
        <p14:creationId xmlns:p14="http://schemas.microsoft.com/office/powerpoint/2010/main" val="17767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.NET Core Over .NET Framework?</a:t>
            </a:r>
            <a:br>
              <a:rPr lang="en-US" b="1" dirty="0"/>
            </a:br>
            <a:endParaRPr lang="en-US" dirty="0"/>
          </a:p>
        </p:txBody>
      </p:sp>
      <p:sp>
        <p:nvSpPr>
          <p:cNvPr id="3" name="Content Placeholder 2"/>
          <p:cNvSpPr>
            <a:spLocks noGrp="1"/>
          </p:cNvSpPr>
          <p:nvPr>
            <p:ph idx="1"/>
          </p:nvPr>
        </p:nvSpPr>
        <p:spPr/>
        <p:txBody>
          <a:bodyPr/>
          <a:lstStyle/>
          <a:p>
            <a:r>
              <a:rPr lang="en-US" dirty="0"/>
              <a:t>There are some limitations to the .NET Framework. For example, it only runs on the Windows Platform. Also, you need to use different .NET APIs for different Windows devices such as Windows Desktop, Windows Store, Windows Phone, and Web Applications. The following are some of the reasons why you might choose .NET Core over .NET Framework for your application development:</a:t>
            </a:r>
          </a:p>
        </p:txBody>
      </p:sp>
    </p:spTree>
    <p:extLst>
      <p:ext uri="{BB962C8B-B14F-4D97-AF65-F5344CB8AC3E}">
        <p14:creationId xmlns:p14="http://schemas.microsoft.com/office/powerpoint/2010/main" val="143194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.NET Core Over .NET Framework?</a:t>
            </a:r>
            <a:br>
              <a:rPr lang="en-US" b="1" dirty="0"/>
            </a:br>
            <a:endParaRPr lang="en-US" dirty="0"/>
          </a:p>
        </p:txBody>
      </p:sp>
      <p:sp>
        <p:nvSpPr>
          <p:cNvPr id="3" name="Content Placeholder 2"/>
          <p:cNvSpPr>
            <a:spLocks noGrp="1"/>
          </p:cNvSpPr>
          <p:nvPr>
            <p:ph idx="1"/>
          </p:nvPr>
        </p:nvSpPr>
        <p:spPr/>
        <p:txBody>
          <a:bodyPr/>
          <a:lstStyle/>
          <a:p>
            <a:r>
              <a:rPr lang="en-US" b="1" dirty="0"/>
              <a:t>Cross-Platform Compatibility</a:t>
            </a:r>
            <a:r>
              <a:rPr lang="en-US" b="1" dirty="0" smtClean="0"/>
              <a:t>:</a:t>
            </a:r>
          </a:p>
          <a:p>
            <a:r>
              <a:rPr lang="en-US" b="1" dirty="0"/>
              <a:t>Open Source</a:t>
            </a:r>
            <a:r>
              <a:rPr lang="en-US" b="1" dirty="0" smtClean="0"/>
              <a:t>:</a:t>
            </a:r>
          </a:p>
          <a:p>
            <a:r>
              <a:rPr lang="en-US" b="1" dirty="0"/>
              <a:t>Performance and Modernization</a:t>
            </a:r>
            <a:r>
              <a:rPr lang="en-US" b="1" dirty="0" smtClean="0"/>
              <a:t>:</a:t>
            </a:r>
          </a:p>
          <a:p>
            <a:r>
              <a:rPr lang="en-US" b="1" dirty="0"/>
              <a:t>Long-Term Support (LTS):</a:t>
            </a:r>
            <a:r>
              <a:rPr lang="en-US" dirty="0"/>
              <a:t> </a:t>
            </a:r>
          </a:p>
        </p:txBody>
      </p:sp>
    </p:spTree>
    <p:extLst>
      <p:ext uri="{BB962C8B-B14F-4D97-AF65-F5344CB8AC3E}">
        <p14:creationId xmlns:p14="http://schemas.microsoft.com/office/powerpoint/2010/main" val="56498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 Core:</a:t>
            </a:r>
            <a:br>
              <a:rPr lang="en-US" b="1" dirty="0"/>
            </a:br>
            <a:endParaRPr lang="en-US" dirty="0"/>
          </a:p>
        </p:txBody>
      </p:sp>
      <p:sp>
        <p:nvSpPr>
          <p:cNvPr id="3" name="Content Placeholder 2"/>
          <p:cNvSpPr>
            <a:spLocks noGrp="1"/>
          </p:cNvSpPr>
          <p:nvPr>
            <p:ph idx="1"/>
          </p:nvPr>
        </p:nvSpPr>
        <p:spPr/>
        <p:txBody>
          <a:bodyPr/>
          <a:lstStyle/>
          <a:p>
            <a:r>
              <a:rPr lang="en-US" b="1" dirty="0"/>
              <a:t>Developer(s): .NET Foundation</a:t>
            </a:r>
            <a:r>
              <a:rPr lang="en-US" dirty="0" smtClean="0"/>
              <a:t/>
            </a:r>
            <a:br>
              <a:rPr lang="en-US" dirty="0" smtClean="0"/>
            </a:br>
            <a:r>
              <a:rPr lang="en-US" b="1" dirty="0"/>
              <a:t>Initial Release: .NET Core 1.0 – 27th June 2016</a:t>
            </a:r>
            <a:r>
              <a:rPr lang="en-US" dirty="0" smtClean="0"/>
              <a:t/>
            </a:r>
            <a:br>
              <a:rPr lang="en-US" dirty="0" smtClean="0"/>
            </a:br>
            <a:r>
              <a:rPr lang="en-US" b="1" dirty="0"/>
              <a:t>Stable Release: .NET 8</a:t>
            </a:r>
            <a:r>
              <a:rPr lang="en-US" dirty="0" smtClean="0"/>
              <a:t/>
            </a:r>
            <a:br>
              <a:rPr lang="en-US" dirty="0" smtClean="0"/>
            </a:br>
            <a:r>
              <a:rPr lang="en-US" b="1" dirty="0"/>
              <a:t>Preview Release: .NET 9</a:t>
            </a:r>
            <a:r>
              <a:rPr lang="en-US" dirty="0" smtClean="0"/>
              <a:t/>
            </a:r>
            <a:br>
              <a:rPr lang="en-US" dirty="0" smtClean="0"/>
            </a:br>
            <a:r>
              <a:rPr lang="en-US" b="1" dirty="0"/>
              <a:t>Repository: github.com/</a:t>
            </a:r>
            <a:r>
              <a:rPr lang="en-US" b="1" dirty="0" err="1"/>
              <a:t>dotnet</a:t>
            </a:r>
            <a:r>
              <a:rPr lang="en-US" b="1" dirty="0"/>
              <a:t>/core</a:t>
            </a:r>
            <a:r>
              <a:rPr lang="en-US" dirty="0" smtClean="0"/>
              <a:t/>
            </a:r>
            <a:br>
              <a:rPr lang="en-US" dirty="0" smtClean="0"/>
            </a:br>
            <a:r>
              <a:rPr lang="en-US" b="1" dirty="0"/>
              <a:t>Written: C++ and C#</a:t>
            </a:r>
            <a:r>
              <a:rPr lang="en-US" dirty="0" smtClean="0"/>
              <a:t/>
            </a:r>
            <a:br>
              <a:rPr lang="en-US" dirty="0" smtClean="0"/>
            </a:br>
            <a:r>
              <a:rPr lang="en-US" b="1" dirty="0"/>
              <a:t>Operating System: Windows, Linux, and </a:t>
            </a:r>
            <a:r>
              <a:rPr lang="en-US" b="1" dirty="0" err="1"/>
              <a:t>macOS</a:t>
            </a:r>
            <a:r>
              <a:rPr lang="en-US" dirty="0" smtClean="0"/>
              <a:t/>
            </a:r>
            <a:br>
              <a:rPr lang="en-US" dirty="0" smtClean="0"/>
            </a:br>
            <a:r>
              <a:rPr lang="en-US" b="1" dirty="0"/>
              <a:t>Type: Software Framework</a:t>
            </a:r>
            <a:r>
              <a:rPr lang="en-US" dirty="0" smtClean="0"/>
              <a:t/>
            </a:r>
            <a:br>
              <a:rPr lang="en-US" dirty="0" smtClean="0"/>
            </a:br>
            <a:r>
              <a:rPr lang="en-US" b="1" dirty="0"/>
              <a:t>Website: dotnet.microsoft.com</a:t>
            </a:r>
            <a:endParaRPr lang="en-US" dirty="0"/>
          </a:p>
        </p:txBody>
      </p:sp>
    </p:spTree>
    <p:extLst>
      <p:ext uri="{BB962C8B-B14F-4D97-AF65-F5344CB8AC3E}">
        <p14:creationId xmlns:p14="http://schemas.microsoft.com/office/powerpoint/2010/main" val="73925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.NET Core 3.1 (December 2019):</a:t>
            </a:r>
          </a:p>
          <a:p>
            <a:pPr fontAlgn="base"/>
            <a:r>
              <a:rPr lang="en-US" dirty="0"/>
              <a:t>LTS (Long-Term Support) release.</a:t>
            </a:r>
          </a:p>
          <a:p>
            <a:pPr fontAlgn="base"/>
            <a:r>
              <a:rPr lang="en-US" dirty="0"/>
              <a:t>Focus on stability and bug fixes.</a:t>
            </a:r>
          </a:p>
          <a:p>
            <a:pPr fontAlgn="base"/>
            <a:r>
              <a:rPr lang="en-US" dirty="0"/>
              <a:t>Enhanced performance and support for cloud-native applications.</a:t>
            </a:r>
          </a:p>
          <a:p>
            <a:pPr fontAlgn="base"/>
            <a:r>
              <a:rPr lang="en-US" dirty="0" err="1"/>
              <a:t>Blazor</a:t>
            </a:r>
            <a:r>
              <a:rPr lang="en-US" dirty="0"/>
              <a:t> Server is used to build interactive web UIs using C#.</a:t>
            </a:r>
          </a:p>
          <a:p>
            <a:pPr fontAlgn="base"/>
            <a:r>
              <a:rPr lang="en-US" dirty="0"/>
              <a:t>Improved performance for JSON serialization and deserialization.</a:t>
            </a:r>
          </a:p>
          <a:p>
            <a:pPr fontAlgn="base"/>
            <a:r>
              <a:rPr lang="en-US" dirty="0"/>
              <a:t>Improved support for Azure Functions and Azure App Service.</a:t>
            </a:r>
          </a:p>
          <a:p>
            <a:endParaRPr lang="en-US" dirty="0"/>
          </a:p>
        </p:txBody>
      </p:sp>
    </p:spTree>
    <p:extLst>
      <p:ext uri="{BB962C8B-B14F-4D97-AF65-F5344CB8AC3E}">
        <p14:creationId xmlns:p14="http://schemas.microsoft.com/office/powerpoint/2010/main" val="414862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a:t>.NET 5 (November 2020):</a:t>
            </a:r>
          </a:p>
          <a:p>
            <a:pPr fontAlgn="base"/>
            <a:r>
              <a:rPr lang="en-US" dirty="0"/>
              <a:t>.NET Core and .NET Framework were merged into a unified platform called “.NET 5.”. Microsoft dropped the “Core” branding from .NET 5 onward to unify the .NET platforms.</a:t>
            </a:r>
          </a:p>
          <a:p>
            <a:pPr fontAlgn="base"/>
            <a:r>
              <a:rPr lang="en-US" dirty="0"/>
              <a:t>Support for ARM64 architecture.</a:t>
            </a:r>
          </a:p>
          <a:p>
            <a:pPr fontAlgn="base"/>
            <a:r>
              <a:rPr lang="en-US" dirty="0"/>
              <a:t>Improved support for containers and cloud-native development.</a:t>
            </a:r>
          </a:p>
          <a:p>
            <a:pPr fontAlgn="base"/>
            <a:r>
              <a:rPr lang="en-US" dirty="0"/>
              <a:t>Improved single-file applications.</a:t>
            </a:r>
          </a:p>
          <a:p>
            <a:pPr fontAlgn="base"/>
            <a:r>
              <a:rPr lang="en-US" dirty="0"/>
              <a:t>Better performance improvements, including garbage collection and </a:t>
            </a:r>
            <a:r>
              <a:rPr lang="en-US" dirty="0" err="1"/>
              <a:t>System.Text.Json</a:t>
            </a:r>
            <a:r>
              <a:rPr lang="en-US" dirty="0"/>
              <a:t>.</a:t>
            </a:r>
          </a:p>
          <a:p>
            <a:pPr fontAlgn="base"/>
            <a:r>
              <a:rPr lang="en-US" dirty="0"/>
              <a:t>C# 9.0 with records, pattern-matching enhancements, and top-level programs.</a:t>
            </a:r>
          </a:p>
          <a:p>
            <a:pPr fontAlgn="base"/>
            <a:r>
              <a:rPr lang="en-US" dirty="0"/>
              <a:t>F# 5.0 with interactive programming and a performance boost.</a:t>
            </a:r>
          </a:p>
          <a:p>
            <a:pPr fontAlgn="base"/>
            <a:r>
              <a:rPr lang="en-US" dirty="0" err="1"/>
              <a:t>Blazor</a:t>
            </a:r>
            <a:r>
              <a:rPr lang="en-US" dirty="0"/>
              <a:t> </a:t>
            </a:r>
            <a:r>
              <a:rPr lang="en-US" dirty="0" err="1"/>
              <a:t>WebAssembly</a:t>
            </a:r>
            <a:r>
              <a:rPr lang="en-US" dirty="0"/>
              <a:t> for full-stack web development with .NET.</a:t>
            </a:r>
          </a:p>
          <a:p>
            <a:endParaRPr lang="en-US" dirty="0"/>
          </a:p>
        </p:txBody>
      </p:sp>
    </p:spTree>
    <p:extLst>
      <p:ext uri="{BB962C8B-B14F-4D97-AF65-F5344CB8AC3E}">
        <p14:creationId xmlns:p14="http://schemas.microsoft.com/office/powerpoint/2010/main" val="337055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b="1" dirty="0"/>
              <a:t>NET 6 (November 2021):</a:t>
            </a:r>
          </a:p>
          <a:p>
            <a:pPr fontAlgn="base"/>
            <a:r>
              <a:rPr lang="en-US" dirty="0"/>
              <a:t>Introduction of MAUI (Multi-platform App UI) for cross-platform app development.</a:t>
            </a:r>
          </a:p>
          <a:p>
            <a:pPr fontAlgn="base"/>
            <a:r>
              <a:rPr lang="en-US" dirty="0"/>
              <a:t>Support for HTTP/3.</a:t>
            </a:r>
          </a:p>
          <a:p>
            <a:pPr fontAlgn="base"/>
            <a:r>
              <a:rPr lang="en-US" dirty="0"/>
              <a:t>Unified platform for all .NET code.</a:t>
            </a:r>
          </a:p>
          <a:p>
            <a:pPr fontAlgn="base"/>
            <a:r>
              <a:rPr lang="en-US" dirty="0"/>
              <a:t>Long-term support (LTS) release.</a:t>
            </a:r>
          </a:p>
          <a:p>
            <a:pPr fontAlgn="base"/>
            <a:r>
              <a:rPr lang="en-US" dirty="0"/>
              <a:t>C# 10 and F# 6 with new features and enhancements.</a:t>
            </a:r>
          </a:p>
          <a:p>
            <a:pPr fontAlgn="base"/>
            <a:r>
              <a:rPr lang="en-US" dirty="0"/>
              <a:t>Minimal API for simplified and clean API endpoints in ASP.NET Core.</a:t>
            </a:r>
          </a:p>
          <a:p>
            <a:pPr fontAlgn="base"/>
            <a:r>
              <a:rPr lang="en-US" dirty="0" err="1"/>
              <a:t>Blazor</a:t>
            </a:r>
            <a:r>
              <a:rPr lang="en-US" dirty="0"/>
              <a:t> Desktop allows </a:t>
            </a:r>
            <a:r>
              <a:rPr lang="en-US" dirty="0" err="1"/>
              <a:t>Blazor</a:t>
            </a:r>
            <a:r>
              <a:rPr lang="en-US" dirty="0"/>
              <a:t> components to run in desktop apps.</a:t>
            </a:r>
          </a:p>
          <a:p>
            <a:pPr fontAlgn="base"/>
            <a:r>
              <a:rPr lang="en-US" dirty="0"/>
              <a:t>Hot reload capabilities for .NET apps across different application types.</a:t>
            </a:r>
          </a:p>
          <a:p>
            <a:pPr fontAlgn="base"/>
            <a:r>
              <a:rPr lang="en-US" dirty="0"/>
              <a:t>AOT compilation for improved startup and support for Apple Silicon (M1).</a:t>
            </a:r>
          </a:p>
          <a:p>
            <a:endParaRPr lang="en-US" dirty="0"/>
          </a:p>
        </p:txBody>
      </p:sp>
    </p:spTree>
    <p:extLst>
      <p:ext uri="{BB962C8B-B14F-4D97-AF65-F5344CB8AC3E}">
        <p14:creationId xmlns:p14="http://schemas.microsoft.com/office/powerpoint/2010/main" val="2212947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1306</Words>
  <Application>Microsoft Office PowerPoint</Application>
  <PresentationFormat>Widescreen</PresentationFormat>
  <Paragraphs>108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.NET CORE</vt:lpstr>
      <vt:lpstr>What is .NET Core? </vt:lpstr>
      <vt:lpstr>ASP.NET Core (.NET): </vt:lpstr>
      <vt:lpstr>Why .NET Core Over .NET Framework? </vt:lpstr>
      <vt:lpstr>Why .NET Core Over .NET Framework? </vt:lpstr>
      <vt:lpstr>.NET Core: </vt:lpstr>
      <vt:lpstr>PowerPoint Presentation</vt:lpstr>
      <vt:lpstr>PowerPoint Presentation</vt:lpstr>
      <vt:lpstr>PowerPoint Presentation</vt:lpstr>
      <vt:lpstr>.NET Core Composition: </vt:lpstr>
      <vt:lpstr>What Type of Application Can You Develop with ASP.NET Core? </vt:lpstr>
      <vt:lpstr>What is Blazor</vt:lpstr>
      <vt:lpstr>PowerPoint Presentation</vt:lpstr>
      <vt:lpstr>Question</vt:lpstr>
      <vt:lpstr>PowerPoint Presentation</vt:lpstr>
      <vt:lpstr>Question ?</vt:lpstr>
      <vt:lpstr>Blazor hosting models </vt:lpstr>
      <vt:lpstr>Blazor WebAssembly </vt:lpstr>
      <vt:lpstr>Blazor server </vt:lpstr>
      <vt:lpstr>Intro To .Net WEB API</vt:lpstr>
      <vt:lpstr>Examples:</vt:lpstr>
      <vt:lpstr>Key Characteristics of Web APIs: </vt:lpstr>
      <vt:lpstr>Why Do We Need Web API? </vt:lpstr>
      <vt:lpstr>Difference Between ASP.NET Web API and ASP.NET Core Web API</vt:lpstr>
      <vt:lpstr>Configuration and Hosting</vt:lpstr>
      <vt:lpstr>Dependency Injection</vt:lpstr>
      <vt:lpstr>Why Do We Need the Dependency Injection Design Pattern in C#? </vt:lpstr>
      <vt:lpstr>PowerPoint Presentation</vt:lpstr>
      <vt:lpstr>Middleware Support</vt:lpstr>
      <vt:lpstr>Routing in ASP.NET Core Web API Application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dc:title>
  <dc:creator>Muhammad Akhlas</dc:creator>
  <cp:lastModifiedBy>Muhammad Akhlas</cp:lastModifiedBy>
  <cp:revision>23</cp:revision>
  <dcterms:created xsi:type="dcterms:W3CDTF">2024-08-20T11:24:45Z</dcterms:created>
  <dcterms:modified xsi:type="dcterms:W3CDTF">2024-08-21T22:06:11Z</dcterms:modified>
</cp:coreProperties>
</file>