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2"/>
  </p:notesMasterIdLst>
  <p:sldIdLst>
    <p:sldId id="270" r:id="rId5"/>
    <p:sldId id="271" r:id="rId6"/>
    <p:sldId id="333" r:id="rId7"/>
    <p:sldId id="260" r:id="rId8"/>
    <p:sldId id="265" r:id="rId9"/>
    <p:sldId id="266" r:id="rId10"/>
    <p:sldId id="267" r:id="rId11"/>
    <p:sldId id="268" r:id="rId12"/>
    <p:sldId id="256" r:id="rId13"/>
    <p:sldId id="257" r:id="rId14"/>
    <p:sldId id="258" r:id="rId15"/>
    <p:sldId id="259" r:id="rId16"/>
    <p:sldId id="261" r:id="rId17"/>
    <p:sldId id="262" r:id="rId18"/>
    <p:sldId id="263" r:id="rId19"/>
    <p:sldId id="264" r:id="rId20"/>
    <p:sldId id="33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2E34-CDB7-4582-8CE5-2E974F150F38}" v="501" dt="2022-02-24T08:36:13.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AE" smtClean="0"/>
              <a:t>07/04/2024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AE" smtClean="0"/>
              <a:t>‹#›</a:t>
            </a:fld>
            <a:endParaRPr lang="en-AE"/>
          </a:p>
        </p:txBody>
      </p:sp>
    </p:spTree>
    <p:extLst>
      <p:ext uri="{BB962C8B-B14F-4D97-AF65-F5344CB8AC3E}">
        <p14:creationId xmlns:p14="http://schemas.microsoft.com/office/powerpoint/2010/main" val="3962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t>
            </a:r>
            <a:endParaRPr lang="en-AE" dirty="0"/>
          </a:p>
        </p:txBody>
      </p:sp>
      <p:sp>
        <p:nvSpPr>
          <p:cNvPr id="4" name="Slide Number Placeholder 3"/>
          <p:cNvSpPr>
            <a:spLocks noGrp="1"/>
          </p:cNvSpPr>
          <p:nvPr>
            <p:ph type="sldNum" sz="quarter" idx="5"/>
          </p:nvPr>
        </p:nvSpPr>
        <p:spPr/>
        <p:txBody>
          <a:bodyPr/>
          <a:lstStyle/>
          <a:p>
            <a:fld id="{C3AE5A64-D9B0-41EB-878A-84AB0AEA60CB}" type="slidenum">
              <a:rPr lang="en-AE" smtClean="0"/>
              <a:t>16</a:t>
            </a:fld>
            <a:endParaRPr lang="en-AE"/>
          </a:p>
        </p:txBody>
      </p:sp>
    </p:spTree>
    <p:extLst>
      <p:ext uri="{BB962C8B-B14F-4D97-AF65-F5344CB8AC3E}">
        <p14:creationId xmlns:p14="http://schemas.microsoft.com/office/powerpoint/2010/main" val="358704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 xmlns:a16="http://schemas.microsoft.com/office/drawing/2014/main" id="{18180E8C-4F72-4598-A45A-ED38FD03CF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 xmlns:a16="http://schemas.microsoft.com/office/drawing/2014/main" id="{F6FEE56D-99CC-4CAB-AE85-2EA0329EF1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9636" name="Slide Number Placeholder 3">
            <a:extLst>
              <a:ext uri="{FF2B5EF4-FFF2-40B4-BE49-F238E27FC236}">
                <a16:creationId xmlns="" xmlns:a16="http://schemas.microsoft.com/office/drawing/2014/main" id="{9BB0B614-4666-492D-95F6-F5BCD8AB86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3C6EEB-1D6A-4DDD-A254-AE9E96FCEF08}" type="slidenum">
              <a:rPr lang="en-US" altLang="en-US" smtClean="0"/>
              <a:pPr>
                <a:spcBef>
                  <a:spcPct val="0"/>
                </a:spcBef>
              </a:pPr>
              <a:t>17</a:t>
            </a:fld>
            <a:endParaRPr lang="en-US" altLang="en-US"/>
          </a:p>
        </p:txBody>
      </p:sp>
    </p:spTree>
    <p:extLst>
      <p:ext uri="{BB962C8B-B14F-4D97-AF65-F5344CB8AC3E}">
        <p14:creationId xmlns:p14="http://schemas.microsoft.com/office/powerpoint/2010/main" val="2722702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Footer Placeholder 4">
            <a:extLst>
              <a:ext uri="{FF2B5EF4-FFF2-40B4-BE49-F238E27FC236}">
                <a16:creationId xmlns="" xmlns:a16="http://schemas.microsoft.com/office/drawing/2014/main" id="{D4122B6F-0CDC-4ACB-B4B3-A54E49725045}"/>
              </a:ext>
            </a:extLst>
          </p:cNvPr>
          <p:cNvSpPr txBox="1">
            <a:spLocks/>
          </p:cNvSpPr>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AE" sz="1600" kern="1200" dirty="0">
              <a:solidFill>
                <a:schemeClr val="tx2">
                  <a:lumMod val="10000"/>
                </a:schemeClr>
              </a:solidFill>
              <a:latin typeface="+mn-lt"/>
              <a:ea typeface="+mn-ea"/>
              <a:cs typeface="+mn-cs"/>
            </a:endParaRPr>
          </a:p>
        </p:txBody>
      </p:sp>
      <p:sp>
        <p:nvSpPr>
          <p:cNvPr id="9" name="Footer Placeholder 4">
            <a:extLst>
              <a:ext uri="{FF2B5EF4-FFF2-40B4-BE49-F238E27FC236}">
                <a16:creationId xmlns="" xmlns:a16="http://schemas.microsoft.com/office/drawing/2014/main" id="{3A7D805F-CCE4-437F-BDB6-B4469C266EEA}"/>
              </a:ext>
            </a:extLst>
          </p:cNvPr>
          <p:cNvSpPr txBox="1">
            <a:spLocks/>
          </p:cNvSpPr>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AE" sz="1600" kern="1200" dirty="0">
              <a:solidFill>
                <a:schemeClr val="tx2">
                  <a:lumMod val="10000"/>
                </a:schemeClr>
              </a:solidFill>
              <a:latin typeface="+mn-lt"/>
              <a:ea typeface="+mn-ea"/>
              <a:cs typeface="+mn-cs"/>
            </a:endParaRPr>
          </a:p>
        </p:txBody>
      </p:sp>
      <p:sp>
        <p:nvSpPr>
          <p:cNvPr id="4" name="Rectangle 3">
            <a:extLst>
              <a:ext uri="{FF2B5EF4-FFF2-40B4-BE49-F238E27FC236}">
                <a16:creationId xmlns="" xmlns:a16="http://schemas.microsoft.com/office/drawing/2014/main" id="{FB4874B5-5BC7-4237-9254-6C47FC87DD5C}"/>
              </a:ext>
            </a:extLst>
          </p:cNvPr>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 xmlns:a16="http://schemas.microsoft.com/office/drawing/2014/main" id="{254D53FF-0C4C-4F29-99C1-E3F8E95C54B4}"/>
              </a:ext>
            </a:extLst>
          </p:cNvPr>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 xmlns:a16="http://schemas.microsoft.com/office/drawing/2014/main" id="{83CF46FE-869B-4BB8-8763-76BCA39F5D4B}"/>
              </a:ext>
            </a:extLst>
          </p:cNvPr>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 xmlns:a16="http://schemas.microsoft.com/office/drawing/2014/main" id="{4E4D3BA8-EFFD-444F-B623-81B35E9C4C47}"/>
              </a:ext>
            </a:extLst>
          </p:cNvPr>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9261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07/04/2024</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 xmlns:a16="http://schemas.microsoft.com/office/drawing/2014/main" id="{9916921A-4012-46B8-8EEE-1A467472A7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9747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AE" smtClean="0"/>
              <a:t>07/04/2024</a:t>
            </a:fld>
            <a:endParaRPr lang="en-AE"/>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AE"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7160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07/04/2024</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 xmlns:a16="http://schemas.microsoft.com/office/drawing/2014/main" id="{1CC86C02-0657-4F8C-A868-CF42FF3481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8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AE" smtClean="0"/>
              <a:t>07/04/2024</a:t>
            </a:fld>
            <a:endParaRPr lang="en-AE"/>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AE" smtClean="0"/>
              <a:t>‹#›</a:t>
            </a:fld>
            <a:endParaRPr lang="en-AE"/>
          </a:p>
        </p:txBody>
      </p:sp>
      <p:pic>
        <p:nvPicPr>
          <p:cNvPr id="10" name="Picture 9" descr="Logo, company name&#10;&#10;Description automatically generated">
            <a:extLst>
              <a:ext uri="{FF2B5EF4-FFF2-40B4-BE49-F238E27FC236}">
                <a16:creationId xmlns="" xmlns:a16="http://schemas.microsoft.com/office/drawing/2014/main" id="{DEE50555-1670-4010-850E-EB419B3A337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858640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AE" smtClean="0"/>
              <a:t>07/04/2024</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 xmlns:a16="http://schemas.microsoft.com/office/drawing/2014/main" id="{48DD4833-2340-4618-9ED8-3C6880FCE31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4684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AE" smtClean="0"/>
              <a:t>07/04/2024</a:t>
            </a:fld>
            <a:endParaRPr lang="en-AE"/>
          </a:p>
        </p:txBody>
      </p:sp>
      <p:sp>
        <p:nvSpPr>
          <p:cNvPr id="8" name="Footer Placeholder 7"/>
          <p:cNvSpPr>
            <a:spLocks noGrp="1"/>
          </p:cNvSpPr>
          <p:nvPr>
            <p:ph type="ftr" sz="quarter" idx="11"/>
          </p:nvPr>
        </p:nvSpPr>
        <p:spPr/>
        <p:txBody>
          <a:bodyPr/>
          <a:lstStyle/>
          <a:p>
            <a:r>
              <a:rPr lang="en-US" dirty="0"/>
              <a:t>CUI, Abbottabad Campus</a:t>
            </a:r>
            <a:endParaRPr lang="en-AE" dirty="0"/>
          </a:p>
        </p:txBody>
      </p:sp>
      <p:sp>
        <p:nvSpPr>
          <p:cNvPr id="9" name="Slide Number Placeholder 8"/>
          <p:cNvSpPr>
            <a:spLocks noGrp="1"/>
          </p:cNvSpPr>
          <p:nvPr>
            <p:ph type="sldNum" sz="quarter" idx="12"/>
          </p:nvPr>
        </p:nvSpPr>
        <p:spPr/>
        <p:txBody>
          <a:bodyPr/>
          <a:lstStyle/>
          <a:p>
            <a:fld id="{70D5803A-B1B4-41C5-8C1D-30F371E67DAE}" type="slidenum">
              <a:rPr lang="en-AE" smtClean="0"/>
              <a:t>‹#›</a:t>
            </a:fld>
            <a:endParaRPr lang="en-AE"/>
          </a:p>
        </p:txBody>
      </p:sp>
      <p:pic>
        <p:nvPicPr>
          <p:cNvPr id="11" name="Picture 10" descr="Logo, company name&#10;&#10;Description automatically generated">
            <a:extLst>
              <a:ext uri="{FF2B5EF4-FFF2-40B4-BE49-F238E27FC236}">
                <a16:creationId xmlns="" xmlns:a16="http://schemas.microsoft.com/office/drawing/2014/main" id="{DEBD0E02-1135-4A33-8FEC-073CC5ADEB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40451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AE" smtClean="0"/>
              <a:t>07/04/2024</a:t>
            </a:fld>
            <a:endParaRPr lang="en-AE"/>
          </a:p>
        </p:txBody>
      </p:sp>
      <p:sp>
        <p:nvSpPr>
          <p:cNvPr id="4" name="Footer Placeholder 3"/>
          <p:cNvSpPr>
            <a:spLocks noGrp="1"/>
          </p:cNvSpPr>
          <p:nvPr>
            <p:ph type="ftr" sz="quarter" idx="11"/>
          </p:nvPr>
        </p:nvSpPr>
        <p:spPr/>
        <p:txBody>
          <a:bodyPr/>
          <a:lstStyle/>
          <a:p>
            <a:r>
              <a:rPr lang="en-US" dirty="0"/>
              <a:t>CUI, Abbottabad Campus</a:t>
            </a:r>
            <a:endParaRPr lang="en-AE" dirty="0"/>
          </a:p>
        </p:txBody>
      </p:sp>
      <p:sp>
        <p:nvSpPr>
          <p:cNvPr id="5" name="Slide Number Placeholder 4"/>
          <p:cNvSpPr>
            <a:spLocks noGrp="1"/>
          </p:cNvSpPr>
          <p:nvPr>
            <p:ph type="sldNum" sz="quarter" idx="12"/>
          </p:nvPr>
        </p:nvSpPr>
        <p:spPr/>
        <p:txBody>
          <a:bodyPr/>
          <a:lstStyle/>
          <a:p>
            <a:fld id="{70D5803A-B1B4-41C5-8C1D-30F371E67DAE}" type="slidenum">
              <a:rPr lang="en-AE" smtClean="0"/>
              <a:t>‹#›</a:t>
            </a:fld>
            <a:endParaRPr lang="en-AE"/>
          </a:p>
        </p:txBody>
      </p:sp>
      <p:pic>
        <p:nvPicPr>
          <p:cNvPr id="8" name="Picture 7" descr="Logo, company name&#10;&#10;Description automatically generated">
            <a:extLst>
              <a:ext uri="{FF2B5EF4-FFF2-40B4-BE49-F238E27FC236}">
                <a16:creationId xmlns="" xmlns:a16="http://schemas.microsoft.com/office/drawing/2014/main" id="{F200BB12-4278-49FC-A45A-AA0D3D9CC0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281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AE" smtClean="0"/>
              <a:t>07/04/2024</a:t>
            </a:fld>
            <a:endParaRPr lang="en-AE"/>
          </a:p>
        </p:txBody>
      </p:sp>
      <p:sp>
        <p:nvSpPr>
          <p:cNvPr id="3" name="Footer Placeholder 2"/>
          <p:cNvSpPr>
            <a:spLocks noGrp="1"/>
          </p:cNvSpPr>
          <p:nvPr>
            <p:ph type="ftr" sz="quarter" idx="11"/>
          </p:nvPr>
        </p:nvSpPr>
        <p:spPr/>
        <p:txBody>
          <a:bodyPr/>
          <a:lstStyle/>
          <a:p>
            <a:r>
              <a:rPr lang="en-US" dirty="0"/>
              <a:t>CUI, Abbottabad Campus</a:t>
            </a:r>
            <a:endParaRPr lang="en-AE" dirty="0"/>
          </a:p>
        </p:txBody>
      </p:sp>
      <p:sp>
        <p:nvSpPr>
          <p:cNvPr id="4" name="Slide Number Placeholder 3"/>
          <p:cNvSpPr>
            <a:spLocks noGrp="1"/>
          </p:cNvSpPr>
          <p:nvPr>
            <p:ph type="sldNum" sz="quarter" idx="12"/>
          </p:nvPr>
        </p:nvSpPr>
        <p:spPr/>
        <p:txBody>
          <a:bodyPr/>
          <a:lstStyle/>
          <a:p>
            <a:fld id="{70D5803A-B1B4-41C5-8C1D-30F371E67DAE}" type="slidenum">
              <a:rPr lang="en-AE" smtClean="0"/>
              <a:t>‹#›</a:t>
            </a:fld>
            <a:endParaRPr lang="en-AE"/>
          </a:p>
        </p:txBody>
      </p:sp>
      <p:pic>
        <p:nvPicPr>
          <p:cNvPr id="7" name="Picture 6" descr="Logo, company name&#10;&#10;Description automatically generated">
            <a:extLst>
              <a:ext uri="{FF2B5EF4-FFF2-40B4-BE49-F238E27FC236}">
                <a16:creationId xmlns="" xmlns:a16="http://schemas.microsoft.com/office/drawing/2014/main" id="{A8E9833F-EBCA-46EC-A4B5-441EB79181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72484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07/04/2024</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252970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07/04/2024</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18727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AE" smtClean="0"/>
              <a:t>07/04/2024</a:t>
            </a:fld>
            <a:endParaRPr lang="en-A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AE" smtClean="0"/>
              <a:t>‹#›</a:t>
            </a:fld>
            <a:endParaRPr lang="en-AE"/>
          </a:p>
        </p:txBody>
      </p:sp>
    </p:spTree>
    <p:extLst>
      <p:ext uri="{BB962C8B-B14F-4D97-AF65-F5344CB8AC3E}">
        <p14:creationId xmlns:p14="http://schemas.microsoft.com/office/powerpoint/2010/main" val="2225856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system-out-println-in-java" TargetMode="External"/><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racle.com/java/technologies/downloads/#jdk17-windows" TargetMode="External"/><Relationship Id="rId2" Type="http://schemas.openxmlformats.org/officeDocument/2006/relationships/hyperlink" Target="https://www.oracle.com/java/technologies/javase/javase8-archive-downloads.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926841" y="2844282"/>
            <a:ext cx="6400800" cy="1752600"/>
          </a:xfrm>
        </p:spPr>
        <p:txBody>
          <a:bodyPr>
            <a:normAutofit/>
          </a:bodyPr>
          <a:lstStyle/>
          <a:p>
            <a:r>
              <a:rPr lang="en-GB" sz="4400" dirty="0"/>
              <a:t>Lab </a:t>
            </a:r>
            <a:r>
              <a:rPr lang="en-GB" sz="4400"/>
              <a:t># </a:t>
            </a:r>
            <a:r>
              <a:rPr lang="en-GB" sz="4400" smtClean="0"/>
              <a:t>02</a:t>
            </a:r>
            <a:endParaRPr lang="en-GB" sz="4400" dirty="0"/>
          </a:p>
        </p:txBody>
      </p:sp>
      <p:sp>
        <p:nvSpPr>
          <p:cNvPr id="2050" name="Rectangle 2"/>
          <p:cNvSpPr>
            <a:spLocks noGrp="1" noChangeArrowheads="1"/>
          </p:cNvSpPr>
          <p:nvPr>
            <p:ph type="ctrTitle"/>
          </p:nvPr>
        </p:nvSpPr>
        <p:spPr>
          <a:xfrm>
            <a:off x="384888" y="408319"/>
            <a:ext cx="8305800" cy="2133600"/>
          </a:xfrm>
        </p:spPr>
        <p:txBody>
          <a:bodyPr/>
          <a:lstStyle/>
          <a:p>
            <a:r>
              <a:rPr lang="en-GB" sz="4800" dirty="0"/>
              <a:t>Introduction to Java  Programming</a:t>
            </a:r>
          </a:p>
        </p:txBody>
      </p:sp>
      <p:sp>
        <p:nvSpPr>
          <p:cNvPr id="4" name="Slide Number Placeholder 3"/>
          <p:cNvSpPr>
            <a:spLocks noGrp="1"/>
          </p:cNvSpPr>
          <p:nvPr>
            <p:ph type="sldNum" sz="quarter" idx="12"/>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44ED15-CC49-44DF-8DAA-C2FB061088B8}" type="slidenum">
              <a:rPr lang="en-AE"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DE8454-2B4D-452C-9DC6-A9485CA9E076}"/>
              </a:ext>
            </a:extLst>
          </p:cNvPr>
          <p:cNvSpPr>
            <a:spLocks noGrp="1"/>
          </p:cNvSpPr>
          <p:nvPr>
            <p:ph type="title"/>
          </p:nvPr>
        </p:nvSpPr>
        <p:spPr/>
        <p:txBody>
          <a:bodyPr/>
          <a:lstStyle/>
          <a:p>
            <a:r>
              <a:rPr lang="en-US" dirty="0"/>
              <a:t>Program</a:t>
            </a:r>
            <a:endParaRPr lang="en-AE" dirty="0"/>
          </a:p>
        </p:txBody>
      </p:sp>
      <p:sp>
        <p:nvSpPr>
          <p:cNvPr id="3" name="Content Placeholder 2">
            <a:extLst>
              <a:ext uri="{FF2B5EF4-FFF2-40B4-BE49-F238E27FC236}">
                <a16:creationId xmlns="" xmlns:a16="http://schemas.microsoft.com/office/drawing/2014/main" id="{9933D2BD-4C4F-47DA-8E2E-DC47410366EA}"/>
              </a:ext>
            </a:extLst>
          </p:cNvPr>
          <p:cNvSpPr>
            <a:spLocks noGrp="1"/>
          </p:cNvSpPr>
          <p:nvPr>
            <p:ph idx="1"/>
          </p:nvPr>
        </p:nvSpPr>
        <p:spPr>
          <a:xfrm>
            <a:off x="1202919" y="1983688"/>
            <a:ext cx="9784080" cy="4206240"/>
          </a:xfrm>
        </p:spPr>
        <p:txBody>
          <a:bodyPr>
            <a:normAutofit fontScale="92500"/>
          </a:bodyPr>
          <a:lstStyle/>
          <a:p>
            <a:pPr algn="just"/>
            <a:r>
              <a:rPr lang="en-US" dirty="0"/>
              <a:t>Write the following program using any text editor and save it with the extension of .java.</a:t>
            </a:r>
          </a:p>
          <a:p>
            <a:pPr marL="0" indent="0" algn="just">
              <a:buNone/>
            </a:pPr>
            <a:r>
              <a:rPr lang="en-US" dirty="0"/>
              <a:t>public class test</a:t>
            </a:r>
          </a:p>
          <a:p>
            <a:pPr marL="0" indent="0" algn="just">
              <a:buNone/>
            </a:pPr>
            <a:r>
              <a:rPr lang="en-US" dirty="0"/>
              <a:t>{</a:t>
            </a:r>
          </a:p>
          <a:p>
            <a:pPr marL="0" indent="0" algn="just">
              <a:buNone/>
            </a:pPr>
            <a:r>
              <a:rPr lang="en-US" dirty="0"/>
              <a:t>	public static void main(String[] </a:t>
            </a:r>
            <a:r>
              <a:rPr lang="en-US" dirty="0" err="1"/>
              <a:t>arg</a:t>
            </a:r>
            <a:r>
              <a:rPr lang="en-US" dirty="0"/>
              <a:t>)</a:t>
            </a:r>
          </a:p>
          <a:p>
            <a:pPr marL="0" indent="0" algn="just">
              <a:buNone/>
            </a:pPr>
            <a:r>
              <a:rPr lang="en-US" dirty="0"/>
              <a:t>	{</a:t>
            </a:r>
          </a:p>
          <a:p>
            <a:pPr marL="0" indent="0" algn="just">
              <a:buNone/>
            </a:pPr>
            <a:r>
              <a:rPr lang="en-US" dirty="0"/>
              <a:t>		</a:t>
            </a:r>
            <a:r>
              <a:rPr lang="en-US" dirty="0" err="1"/>
              <a:t>System.out.println</a:t>
            </a:r>
            <a:r>
              <a:rPr lang="en-US" dirty="0" smtClean="0"/>
              <a:t>(“</a:t>
            </a:r>
            <a:r>
              <a:rPr lang="en-US" dirty="0" err="1" smtClean="0"/>
              <a:t>hellow</a:t>
            </a:r>
            <a:r>
              <a:rPr lang="en-US" dirty="0" smtClean="0"/>
              <a:t>");</a:t>
            </a:r>
            <a:endParaRPr lang="en-US" dirty="0"/>
          </a:p>
          <a:p>
            <a:pPr marL="0" indent="0" algn="just">
              <a:buNone/>
            </a:pPr>
            <a:r>
              <a:rPr lang="en-US" dirty="0"/>
              <a:t>	}</a:t>
            </a:r>
          </a:p>
          <a:p>
            <a:pPr marL="0" indent="0" algn="just">
              <a:buNone/>
            </a:pPr>
            <a:r>
              <a:rPr lang="en-US" dirty="0"/>
              <a:t>}</a:t>
            </a:r>
          </a:p>
          <a:p>
            <a:pPr algn="just"/>
            <a:r>
              <a:rPr lang="en-US" dirty="0"/>
              <a:t>The name of class and file must be same.</a:t>
            </a:r>
          </a:p>
          <a:p>
            <a:pPr algn="just"/>
            <a:endParaRPr lang="en-AE" dirty="0"/>
          </a:p>
        </p:txBody>
      </p:sp>
    </p:spTree>
    <p:extLst>
      <p:ext uri="{BB962C8B-B14F-4D97-AF65-F5344CB8AC3E}">
        <p14:creationId xmlns:p14="http://schemas.microsoft.com/office/powerpoint/2010/main" val="187598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26AE5D-5067-44E3-900A-21A1ACCDB0CC}"/>
              </a:ext>
            </a:extLst>
          </p:cNvPr>
          <p:cNvSpPr>
            <a:spLocks noGrp="1"/>
          </p:cNvSpPr>
          <p:nvPr>
            <p:ph type="title"/>
          </p:nvPr>
        </p:nvSpPr>
        <p:spPr/>
        <p:txBody>
          <a:bodyPr/>
          <a:lstStyle/>
          <a:p>
            <a:r>
              <a:rPr lang="en-US" dirty="0"/>
              <a:t>Compile</a:t>
            </a:r>
            <a:endParaRPr lang="en-AE" dirty="0"/>
          </a:p>
        </p:txBody>
      </p:sp>
      <p:sp>
        <p:nvSpPr>
          <p:cNvPr id="3" name="Content Placeholder 2">
            <a:extLst>
              <a:ext uri="{FF2B5EF4-FFF2-40B4-BE49-F238E27FC236}">
                <a16:creationId xmlns="" xmlns:a16="http://schemas.microsoft.com/office/drawing/2014/main" id="{C551325D-BD96-4F55-9129-C71131276EC7}"/>
              </a:ext>
            </a:extLst>
          </p:cNvPr>
          <p:cNvSpPr>
            <a:spLocks noGrp="1"/>
          </p:cNvSpPr>
          <p:nvPr>
            <p:ph idx="1"/>
          </p:nvPr>
        </p:nvSpPr>
        <p:spPr/>
        <p:txBody>
          <a:bodyPr/>
          <a:lstStyle/>
          <a:p>
            <a:pPr fontAlgn="base"/>
            <a:r>
              <a:rPr lang="en-US" dirty="0"/>
              <a:t>In this step, we’ll compile the program. To do this, open the Command Prompt (CMD) in Windows, if you are on Mac OS, open Terminal.</a:t>
            </a:r>
          </a:p>
          <a:p>
            <a:pPr fontAlgn="base"/>
            <a:r>
              <a:rPr lang="en-US" dirty="0"/>
              <a:t>To compile the program, type the following command and press Enter.</a:t>
            </a:r>
          </a:p>
          <a:p>
            <a:pPr marL="0" indent="0">
              <a:buNone/>
            </a:pPr>
            <a:r>
              <a:rPr lang="en-US" b="1" i="1" dirty="0" err="1"/>
              <a:t>javac</a:t>
            </a:r>
            <a:r>
              <a:rPr lang="en-US" b="1" i="1" dirty="0"/>
              <a:t> filename.java</a:t>
            </a:r>
          </a:p>
          <a:p>
            <a:pPr marL="0" indent="0">
              <a:buNone/>
            </a:pPr>
            <a:endParaRPr lang="en-AE" dirty="0"/>
          </a:p>
        </p:txBody>
      </p:sp>
      <p:pic>
        <p:nvPicPr>
          <p:cNvPr id="5" name="Picture 4">
            <a:extLst>
              <a:ext uri="{FF2B5EF4-FFF2-40B4-BE49-F238E27FC236}">
                <a16:creationId xmlns="" xmlns:a16="http://schemas.microsoft.com/office/drawing/2014/main" id="{8D20E771-355A-4A10-9856-B0093A02F83D}"/>
              </a:ext>
            </a:extLst>
          </p:cNvPr>
          <p:cNvPicPr>
            <a:picLocks noChangeAspect="1"/>
          </p:cNvPicPr>
          <p:nvPr/>
        </p:nvPicPr>
        <p:blipFill>
          <a:blip r:embed="rId2"/>
          <a:stretch>
            <a:fillRect/>
          </a:stretch>
        </p:blipFill>
        <p:spPr>
          <a:xfrm>
            <a:off x="677334" y="3858379"/>
            <a:ext cx="9296400" cy="1704975"/>
          </a:xfrm>
          <a:prstGeom prst="rect">
            <a:avLst/>
          </a:prstGeom>
        </p:spPr>
      </p:pic>
    </p:spTree>
    <p:extLst>
      <p:ext uri="{BB962C8B-B14F-4D97-AF65-F5344CB8AC3E}">
        <p14:creationId xmlns:p14="http://schemas.microsoft.com/office/powerpoint/2010/main" val="12031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B907F-E231-4B5E-B70A-8AFCC107BD70}"/>
              </a:ext>
            </a:extLst>
          </p:cNvPr>
          <p:cNvSpPr>
            <a:spLocks noGrp="1"/>
          </p:cNvSpPr>
          <p:nvPr>
            <p:ph type="title"/>
          </p:nvPr>
        </p:nvSpPr>
        <p:spPr/>
        <p:txBody>
          <a:bodyPr/>
          <a:lstStyle/>
          <a:p>
            <a:r>
              <a:rPr lang="en-US" dirty="0"/>
              <a:t>Run</a:t>
            </a:r>
            <a:endParaRPr lang="en-AE" dirty="0"/>
          </a:p>
        </p:txBody>
      </p:sp>
      <p:sp>
        <p:nvSpPr>
          <p:cNvPr id="3" name="Content Placeholder 2">
            <a:extLst>
              <a:ext uri="{FF2B5EF4-FFF2-40B4-BE49-F238E27FC236}">
                <a16:creationId xmlns="" xmlns:a16="http://schemas.microsoft.com/office/drawing/2014/main" id="{BEC916A1-915F-4688-9CCC-1FD4F600536D}"/>
              </a:ext>
            </a:extLst>
          </p:cNvPr>
          <p:cNvSpPr>
            <a:spLocks noGrp="1"/>
          </p:cNvSpPr>
          <p:nvPr>
            <p:ph idx="1"/>
          </p:nvPr>
        </p:nvSpPr>
        <p:spPr/>
        <p:txBody>
          <a:bodyPr/>
          <a:lstStyle/>
          <a:p>
            <a:r>
              <a:rPr lang="en-US" b="1" dirty="0"/>
              <a:t>Step 4</a:t>
            </a:r>
            <a:r>
              <a:rPr lang="en-US" dirty="0"/>
              <a:t>: After compilation, the .java file is translated to the .class file (byte code). We can now run the program. To run the program, type the below command and press Enter:</a:t>
            </a:r>
          </a:p>
          <a:p>
            <a:pPr marL="0" indent="0">
              <a:buNone/>
            </a:pPr>
            <a:r>
              <a:rPr lang="en-US" b="1" i="1" dirty="0"/>
              <a:t>java filename</a:t>
            </a:r>
            <a:endParaRPr lang="en-AE" b="1" i="1" dirty="0"/>
          </a:p>
        </p:txBody>
      </p:sp>
    </p:spTree>
    <p:extLst>
      <p:ext uri="{BB962C8B-B14F-4D97-AF65-F5344CB8AC3E}">
        <p14:creationId xmlns:p14="http://schemas.microsoft.com/office/powerpoint/2010/main" val="113538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BA61B6-9687-4609-8A2D-1DAA25C08BD7}"/>
              </a:ext>
            </a:extLst>
          </p:cNvPr>
          <p:cNvSpPr>
            <a:spLocks noGrp="1"/>
          </p:cNvSpPr>
          <p:nvPr>
            <p:ph type="title"/>
          </p:nvPr>
        </p:nvSpPr>
        <p:spPr/>
        <p:txBody>
          <a:bodyPr/>
          <a:lstStyle/>
          <a:p>
            <a:r>
              <a:rPr lang="en-US" dirty="0"/>
              <a:t>Parameters used in First Java Program</a:t>
            </a:r>
          </a:p>
        </p:txBody>
      </p:sp>
      <p:sp>
        <p:nvSpPr>
          <p:cNvPr id="3" name="Content Placeholder 2">
            <a:extLst>
              <a:ext uri="{FF2B5EF4-FFF2-40B4-BE49-F238E27FC236}">
                <a16:creationId xmlns="" xmlns:a16="http://schemas.microsoft.com/office/drawing/2014/main" id="{BFB968A6-55D2-4E5E-AE7F-E304DD474749}"/>
              </a:ext>
            </a:extLst>
          </p:cNvPr>
          <p:cNvSpPr>
            <a:spLocks noGrp="1"/>
          </p:cNvSpPr>
          <p:nvPr>
            <p:ph idx="1"/>
          </p:nvPr>
        </p:nvSpPr>
        <p:spPr/>
        <p:txBody>
          <a:bodyPr>
            <a:normAutofit/>
          </a:bodyPr>
          <a:lstStyle/>
          <a:p>
            <a:r>
              <a:rPr lang="en-US" b="1" dirty="0"/>
              <a:t>class</a:t>
            </a:r>
            <a:r>
              <a:rPr lang="en-US" dirty="0"/>
              <a:t> keyword is used to declare a class in Java.</a:t>
            </a:r>
          </a:p>
          <a:p>
            <a:r>
              <a:rPr lang="en-US" b="1" dirty="0"/>
              <a:t>public</a:t>
            </a:r>
            <a:r>
              <a:rPr lang="en-US" dirty="0"/>
              <a:t> keyword is an access modifier that represents visibility. It means it is visible to all.</a:t>
            </a:r>
          </a:p>
          <a:p>
            <a:r>
              <a:rPr lang="en-US" b="1" dirty="0"/>
              <a:t>static</a:t>
            </a:r>
            <a:r>
              <a:rPr lang="en-US" dirty="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b="1" dirty="0"/>
              <a:t>void</a:t>
            </a:r>
            <a:r>
              <a:rPr lang="en-US" dirty="0"/>
              <a:t> is the return type of the method. It means it doesn't return any value.</a:t>
            </a:r>
          </a:p>
          <a:p>
            <a:endParaRPr lang="en-AE" dirty="0"/>
          </a:p>
        </p:txBody>
      </p:sp>
    </p:spTree>
    <p:extLst>
      <p:ext uri="{BB962C8B-B14F-4D97-AF65-F5344CB8AC3E}">
        <p14:creationId xmlns:p14="http://schemas.microsoft.com/office/powerpoint/2010/main" val="299925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25BFB-2D55-498E-9584-0BEA208C1F40}"/>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 xmlns:a16="http://schemas.microsoft.com/office/drawing/2014/main" id="{32586018-C943-4268-9E38-2126FCADCFA3}"/>
              </a:ext>
            </a:extLst>
          </p:cNvPr>
          <p:cNvSpPr>
            <a:spLocks noGrp="1"/>
          </p:cNvSpPr>
          <p:nvPr>
            <p:ph idx="1"/>
          </p:nvPr>
        </p:nvSpPr>
        <p:spPr/>
        <p:txBody>
          <a:bodyPr/>
          <a:lstStyle/>
          <a:p>
            <a:r>
              <a:rPr lang="en-US" b="1" dirty="0"/>
              <a:t>main</a:t>
            </a:r>
            <a:r>
              <a:rPr lang="en-US" dirty="0"/>
              <a:t> represents the starting point of the program.</a:t>
            </a:r>
          </a:p>
          <a:p>
            <a:r>
              <a:rPr lang="en-US" b="1" dirty="0"/>
              <a:t>String[] </a:t>
            </a:r>
            <a:r>
              <a:rPr lang="en-US" b="1" dirty="0" err="1"/>
              <a:t>args</a:t>
            </a:r>
            <a:r>
              <a:rPr lang="en-US" dirty="0"/>
              <a:t> or </a:t>
            </a:r>
            <a:r>
              <a:rPr lang="en-US" b="1" dirty="0"/>
              <a:t>String </a:t>
            </a:r>
            <a:r>
              <a:rPr lang="en-US" b="1" dirty="0" err="1"/>
              <a:t>args</a:t>
            </a:r>
            <a:r>
              <a:rPr lang="en-US" b="1" dirty="0"/>
              <a:t>[]</a:t>
            </a:r>
            <a:r>
              <a:rPr lang="en-US" dirty="0"/>
              <a:t> is used for </a:t>
            </a:r>
            <a:r>
              <a:rPr lang="en-US" dirty="0">
                <a:hlinkClick r:id="rId2"/>
              </a:rPr>
              <a:t>command line argument</a:t>
            </a:r>
            <a:r>
              <a:rPr lang="en-US" dirty="0"/>
              <a:t>. We will discuss it in coming section.</a:t>
            </a:r>
          </a:p>
          <a:p>
            <a:r>
              <a:rPr lang="en-US" b="1" dirty="0" err="1"/>
              <a:t>System.out.println</a:t>
            </a:r>
            <a:r>
              <a:rPr lang="en-US" b="1" dirty="0"/>
              <a:t>()</a:t>
            </a:r>
            <a:r>
              <a:rPr lang="en-US" dirty="0"/>
              <a:t> is used to print statement. Here, System is a class, out is an object of the </a:t>
            </a:r>
            <a:r>
              <a:rPr lang="en-US" dirty="0" err="1"/>
              <a:t>PrintStream</a:t>
            </a:r>
            <a:r>
              <a:rPr lang="en-US" dirty="0"/>
              <a:t> class, </a:t>
            </a:r>
            <a:r>
              <a:rPr lang="en-US" dirty="0" err="1"/>
              <a:t>println</a:t>
            </a:r>
            <a:r>
              <a:rPr lang="en-US" dirty="0"/>
              <a:t>() is a method of the </a:t>
            </a:r>
            <a:r>
              <a:rPr lang="en-US" dirty="0" err="1"/>
              <a:t>PrintStream</a:t>
            </a:r>
            <a:r>
              <a:rPr lang="en-US" dirty="0"/>
              <a:t> class. We will discuss the internal working of </a:t>
            </a:r>
            <a:r>
              <a:rPr lang="en-US" dirty="0" err="1">
                <a:hlinkClick r:id="rId3"/>
              </a:rPr>
              <a:t>System.out.println</a:t>
            </a:r>
            <a:r>
              <a:rPr lang="en-US" dirty="0">
                <a:hlinkClick r:id="rId3"/>
              </a:rPr>
              <a:t>()</a:t>
            </a:r>
            <a:r>
              <a:rPr lang="en-US" dirty="0"/>
              <a:t> statement in the coming section.</a:t>
            </a:r>
          </a:p>
          <a:p>
            <a:endParaRPr lang="en-AE" dirty="0"/>
          </a:p>
        </p:txBody>
      </p:sp>
    </p:spTree>
    <p:extLst>
      <p:ext uri="{BB962C8B-B14F-4D97-AF65-F5344CB8AC3E}">
        <p14:creationId xmlns:p14="http://schemas.microsoft.com/office/powerpoint/2010/main" val="285603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0E005-2B31-4DB0-A44B-69AB34DF7C61}"/>
              </a:ext>
            </a:extLst>
          </p:cNvPr>
          <p:cNvSpPr>
            <a:spLocks noGrp="1"/>
          </p:cNvSpPr>
          <p:nvPr>
            <p:ph type="title"/>
          </p:nvPr>
        </p:nvSpPr>
        <p:spPr/>
        <p:txBody>
          <a:bodyPr/>
          <a:lstStyle/>
          <a:p>
            <a:r>
              <a:rPr lang="en-US" dirty="0"/>
              <a:t>Java Command Line Arguments</a:t>
            </a:r>
            <a:br>
              <a:rPr lang="en-US" dirty="0"/>
            </a:br>
            <a:endParaRPr lang="en-AE" dirty="0"/>
          </a:p>
        </p:txBody>
      </p:sp>
      <p:sp>
        <p:nvSpPr>
          <p:cNvPr id="3" name="Content Placeholder 2">
            <a:extLst>
              <a:ext uri="{FF2B5EF4-FFF2-40B4-BE49-F238E27FC236}">
                <a16:creationId xmlns="" xmlns:a16="http://schemas.microsoft.com/office/drawing/2014/main" id="{F6513C98-C5D5-4E17-8906-1CBE6F3D3632}"/>
              </a:ext>
            </a:extLst>
          </p:cNvPr>
          <p:cNvSpPr>
            <a:spLocks noGrp="1"/>
          </p:cNvSpPr>
          <p:nvPr>
            <p:ph idx="1"/>
          </p:nvPr>
        </p:nvSpPr>
        <p:spPr/>
        <p:txBody>
          <a:bodyPr>
            <a:normAutofit fontScale="70000" lnSpcReduction="20000"/>
          </a:bodyPr>
          <a:lstStyle/>
          <a:p>
            <a:r>
              <a:rPr lang="en-US" dirty="0"/>
              <a:t>The java command-line argument is an argument i.e. passed at the time of running the java program.</a:t>
            </a:r>
          </a:p>
          <a:p>
            <a:r>
              <a:rPr lang="en-US" dirty="0"/>
              <a:t>The arguments passed from the console can be received in the java program and it can be used as an input.</a:t>
            </a:r>
          </a:p>
          <a:p>
            <a:pPr marL="0" indent="0">
              <a:buNone/>
            </a:pPr>
            <a:r>
              <a:rPr lang="en-US" dirty="0"/>
              <a:t>public class test</a:t>
            </a:r>
          </a:p>
          <a:p>
            <a:pPr marL="0" indent="0">
              <a:buNone/>
            </a:pPr>
            <a:r>
              <a:rPr lang="en-US" dirty="0"/>
              <a:t>{</a:t>
            </a:r>
          </a:p>
          <a:p>
            <a:pPr marL="0" indent="0">
              <a:buNone/>
            </a:pPr>
            <a:r>
              <a:rPr lang="en-US" dirty="0"/>
              <a:t>	public static void main(String[] </a:t>
            </a:r>
            <a:r>
              <a:rPr lang="en-US" dirty="0" err="1"/>
              <a:t>arg</a:t>
            </a:r>
            <a:r>
              <a:rPr lang="en-US" dirty="0"/>
              <a:t>)</a:t>
            </a:r>
          </a:p>
          <a:p>
            <a:pPr marL="0" indent="0">
              <a:buNone/>
            </a:pPr>
            <a:r>
              <a:rPr lang="en-US" dirty="0"/>
              <a:t>	{</a:t>
            </a:r>
          </a:p>
          <a:p>
            <a:pPr marL="0" indent="0">
              <a:buNone/>
            </a:pPr>
            <a:r>
              <a:rPr lang="en-US" dirty="0"/>
              <a:t>		for(int </a:t>
            </a:r>
            <a:r>
              <a:rPr lang="en-US" dirty="0" err="1"/>
              <a:t>i</a:t>
            </a:r>
            <a:r>
              <a:rPr lang="en-US" dirty="0"/>
              <a:t>=0; </a:t>
            </a:r>
            <a:r>
              <a:rPr lang="en-US" dirty="0" err="1"/>
              <a:t>i</a:t>
            </a:r>
            <a:r>
              <a:rPr lang="en-US" dirty="0"/>
              <a:t>&lt;</a:t>
            </a:r>
            <a:r>
              <a:rPr lang="en-US" dirty="0" err="1"/>
              <a:t>arg.length</a:t>
            </a:r>
            <a:r>
              <a:rPr lang="en-US" dirty="0"/>
              <a:t>; </a:t>
            </a:r>
            <a:r>
              <a:rPr lang="en-US" dirty="0" err="1"/>
              <a:t>i</a:t>
            </a:r>
            <a:r>
              <a:rPr lang="en-US" dirty="0"/>
              <a:t>++)</a:t>
            </a:r>
          </a:p>
          <a:p>
            <a:pPr marL="0" indent="0">
              <a:buNone/>
            </a:pPr>
            <a:r>
              <a:rPr lang="en-US" dirty="0"/>
              <a:t>		{</a:t>
            </a:r>
          </a:p>
          <a:p>
            <a:pPr marL="0" indent="0">
              <a:buNone/>
            </a:pPr>
            <a:r>
              <a:rPr lang="en-US" dirty="0"/>
              <a:t>			</a:t>
            </a:r>
            <a:r>
              <a:rPr lang="en-US" dirty="0" err="1"/>
              <a:t>System.out.println</a:t>
            </a:r>
            <a:r>
              <a:rPr lang="en-US" dirty="0"/>
              <a:t>(</a:t>
            </a:r>
            <a:r>
              <a:rPr lang="en-US" dirty="0" err="1"/>
              <a:t>arg</a:t>
            </a:r>
            <a:r>
              <a:rPr lang="en-US" dirty="0"/>
              <a:t>[</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a:t>
            </a:r>
            <a:endParaRPr lang="en-AE" dirty="0"/>
          </a:p>
        </p:txBody>
      </p:sp>
    </p:spTree>
    <p:extLst>
      <p:ext uri="{BB962C8B-B14F-4D97-AF65-F5344CB8AC3E}">
        <p14:creationId xmlns:p14="http://schemas.microsoft.com/office/powerpoint/2010/main" val="393995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921DA4-2E08-49FC-8E36-F062E59EB4F3}"/>
              </a:ext>
            </a:extLst>
          </p:cNvPr>
          <p:cNvSpPr>
            <a:spLocks noGrp="1"/>
          </p:cNvSpPr>
          <p:nvPr>
            <p:ph type="title"/>
          </p:nvPr>
        </p:nvSpPr>
        <p:spPr/>
        <p:txBody>
          <a:bodyPr/>
          <a:lstStyle/>
          <a:p>
            <a:endParaRPr lang="en-AE"/>
          </a:p>
        </p:txBody>
      </p:sp>
      <p:sp>
        <p:nvSpPr>
          <p:cNvPr id="3" name="Content Placeholder 2">
            <a:extLst>
              <a:ext uri="{FF2B5EF4-FFF2-40B4-BE49-F238E27FC236}">
                <a16:creationId xmlns="" xmlns:a16="http://schemas.microsoft.com/office/drawing/2014/main" id="{33139497-48CD-42EB-A942-EE150EF589C1}"/>
              </a:ext>
            </a:extLst>
          </p:cNvPr>
          <p:cNvSpPr>
            <a:spLocks noGrp="1"/>
          </p:cNvSpPr>
          <p:nvPr>
            <p:ph idx="1"/>
          </p:nvPr>
        </p:nvSpPr>
        <p:spPr/>
        <p:txBody>
          <a:bodyPr/>
          <a:lstStyle/>
          <a:p>
            <a:r>
              <a:rPr lang="en-US" dirty="0"/>
              <a:t>Compile</a:t>
            </a:r>
          </a:p>
          <a:p>
            <a:endParaRPr lang="en-US" dirty="0"/>
          </a:p>
          <a:p>
            <a:endParaRPr lang="en-US" dirty="0"/>
          </a:p>
          <a:p>
            <a:endParaRPr lang="en-US" dirty="0"/>
          </a:p>
          <a:p>
            <a:r>
              <a:rPr lang="en-US" dirty="0"/>
              <a:t>Run</a:t>
            </a:r>
            <a:endParaRPr lang="en-AE" dirty="0"/>
          </a:p>
        </p:txBody>
      </p:sp>
      <p:pic>
        <p:nvPicPr>
          <p:cNvPr id="4" name="Picture 3">
            <a:extLst>
              <a:ext uri="{FF2B5EF4-FFF2-40B4-BE49-F238E27FC236}">
                <a16:creationId xmlns="" xmlns:a16="http://schemas.microsoft.com/office/drawing/2014/main" id="{FC20C307-F26E-44EE-A9DA-2D6BBAF6087D}"/>
              </a:ext>
            </a:extLst>
          </p:cNvPr>
          <p:cNvPicPr>
            <a:picLocks noChangeAspect="1"/>
          </p:cNvPicPr>
          <p:nvPr/>
        </p:nvPicPr>
        <p:blipFill>
          <a:blip r:embed="rId3"/>
          <a:stretch>
            <a:fillRect/>
          </a:stretch>
        </p:blipFill>
        <p:spPr>
          <a:xfrm>
            <a:off x="1412713" y="2962275"/>
            <a:ext cx="2219325" cy="466725"/>
          </a:xfrm>
          <a:prstGeom prst="rect">
            <a:avLst/>
          </a:prstGeom>
        </p:spPr>
      </p:pic>
      <p:pic>
        <p:nvPicPr>
          <p:cNvPr id="5" name="Picture 4">
            <a:extLst>
              <a:ext uri="{FF2B5EF4-FFF2-40B4-BE49-F238E27FC236}">
                <a16:creationId xmlns="" xmlns:a16="http://schemas.microsoft.com/office/drawing/2014/main" id="{E6CCC25A-2A0F-4DA3-8BCC-0BB57B3BB684}"/>
              </a:ext>
            </a:extLst>
          </p:cNvPr>
          <p:cNvPicPr>
            <a:picLocks noChangeAspect="1"/>
          </p:cNvPicPr>
          <p:nvPr/>
        </p:nvPicPr>
        <p:blipFill>
          <a:blip r:embed="rId4"/>
          <a:stretch>
            <a:fillRect/>
          </a:stretch>
        </p:blipFill>
        <p:spPr>
          <a:xfrm>
            <a:off x="1412713" y="4458956"/>
            <a:ext cx="4000500" cy="552450"/>
          </a:xfrm>
          <a:prstGeom prst="rect">
            <a:avLst/>
          </a:prstGeom>
        </p:spPr>
      </p:pic>
    </p:spTree>
    <p:extLst>
      <p:ext uri="{BB962C8B-B14F-4D97-AF65-F5344CB8AC3E}">
        <p14:creationId xmlns:p14="http://schemas.microsoft.com/office/powerpoint/2010/main" val="176500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8610" name="Picture 1" descr="ch02imageslides_Page_31.png">
            <a:extLst>
              <a:ext uri="{FF2B5EF4-FFF2-40B4-BE49-F238E27FC236}">
                <a16:creationId xmlns="" xmlns:a16="http://schemas.microsoft.com/office/drawing/2014/main" id="{BE5208B1-5FC2-4F76-AD97-6D4493677CBA}"/>
              </a:ext>
            </a:extLst>
          </p:cNvPr>
          <p:cNvPicPr>
            <a:picLocks noGrp="1" noChangeAspect="1"/>
          </p:cNvPicPr>
          <p:nvPr isPhoto="1"/>
        </p:nvPicPr>
        <p:blipFill>
          <a:blip r:embed="rId3" cstate="print">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 xmlns:a16="http://schemas.microsoft.com/office/drawing/2014/main" id="{82A8AD24-72B9-4A09-8E97-5AB5CA78622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GB" dirty="0"/>
              <a:t>Outline </a:t>
            </a:r>
          </a:p>
        </p:txBody>
      </p:sp>
      <p:sp>
        <p:nvSpPr>
          <p:cNvPr id="4099" name="Rectangle 3"/>
          <p:cNvSpPr>
            <a:spLocks noGrp="1" noChangeArrowheads="1"/>
          </p:cNvSpPr>
          <p:nvPr>
            <p:ph sz="quarter" idx="1"/>
          </p:nvPr>
        </p:nvSpPr>
        <p:spPr/>
        <p:txBody>
          <a:bodyPr/>
          <a:lstStyle/>
          <a:p>
            <a:r>
              <a:rPr lang="en-US" sz="2800" dirty="0"/>
              <a:t>How to set environment variable</a:t>
            </a:r>
          </a:p>
          <a:p>
            <a:r>
              <a:rPr lang="en-US" sz="2800" dirty="0"/>
              <a:t>Basic Structure of Java Program</a:t>
            </a:r>
          </a:p>
          <a:p>
            <a:r>
              <a:rPr lang="en-US" sz="2800" dirty="0"/>
              <a:t>Command Line Program Execution</a:t>
            </a:r>
          </a:p>
          <a:p>
            <a:pPr lvl="1"/>
            <a:r>
              <a:rPr lang="en-US" sz="2600" dirty="0" err="1"/>
              <a:t>javac</a:t>
            </a:r>
            <a:endParaRPr lang="en-US" sz="2600" dirty="0"/>
          </a:p>
          <a:p>
            <a:pPr lvl="1"/>
            <a:r>
              <a:rPr lang="en-US" sz="2600" dirty="0"/>
              <a:t>java</a:t>
            </a:r>
          </a:p>
          <a:p>
            <a:pPr lvl="1"/>
            <a:endParaRPr lang="en-US" sz="2600" dirty="0"/>
          </a:p>
          <a:p>
            <a:endParaRPr lang="en-GB" dirty="0">
              <a:ea typeface="+mn-ea"/>
              <a:cs typeface="+mn-cs"/>
            </a:endParaRPr>
          </a:p>
          <a:p>
            <a:pPr marL="342900" lvl="1" indent="-342900">
              <a:buChar char="•"/>
            </a:pPr>
            <a:endParaRPr lang="en-GB" dirty="0">
              <a:ea typeface="+mn-ea"/>
              <a:cs typeface="+mn-cs"/>
            </a:endParaRPr>
          </a:p>
        </p:txBody>
      </p:sp>
      <p:sp>
        <p:nvSpPr>
          <p:cNvPr id="4" name="Slide Number Placeholder 3"/>
          <p:cNvSpPr>
            <a:spLocks noGrp="1"/>
          </p:cNvSpPr>
          <p:nvPr>
            <p:ph type="sldNum" sz="quarter" idx="12"/>
          </p:nvPr>
        </p:nvSpPr>
        <p:spPr/>
        <p:txBody>
          <a:bodyPr/>
          <a:lstStyle/>
          <a:p>
            <a:fld id="{D4B95B3B-2133-4CA5-8153-8B117948EDD6}" type="slidenum">
              <a:rPr lang="en-GB" smtClean="0"/>
              <a:pPr/>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62E5C-53B4-4648-B87C-57E8CC99647B}"/>
              </a:ext>
            </a:extLst>
          </p:cNvPr>
          <p:cNvSpPr>
            <a:spLocks noGrp="1"/>
          </p:cNvSpPr>
          <p:nvPr>
            <p:ph type="title"/>
          </p:nvPr>
        </p:nvSpPr>
        <p:spPr/>
        <p:txBody>
          <a:bodyPr/>
          <a:lstStyle/>
          <a:p>
            <a:r>
              <a:rPr lang="en-US" dirty="0"/>
              <a:t>Download </a:t>
            </a:r>
            <a:r>
              <a:rPr lang="en-US" dirty="0" err="1"/>
              <a:t>JdK</a:t>
            </a:r>
            <a:endParaRPr lang="en-AE" dirty="0"/>
          </a:p>
        </p:txBody>
      </p:sp>
      <p:sp>
        <p:nvSpPr>
          <p:cNvPr id="3" name="Content Placeholder 2">
            <a:extLst>
              <a:ext uri="{FF2B5EF4-FFF2-40B4-BE49-F238E27FC236}">
                <a16:creationId xmlns="" xmlns:a16="http://schemas.microsoft.com/office/drawing/2014/main" id="{3857F56A-9DA2-4CB6-8EE3-879017237C37}"/>
              </a:ext>
            </a:extLst>
          </p:cNvPr>
          <p:cNvSpPr>
            <a:spLocks noGrp="1"/>
          </p:cNvSpPr>
          <p:nvPr>
            <p:ph idx="1"/>
          </p:nvPr>
        </p:nvSpPr>
        <p:spPr/>
        <p:txBody>
          <a:bodyPr/>
          <a:lstStyle/>
          <a:p>
            <a:r>
              <a:rPr lang="en-US" dirty="0">
                <a:hlinkClick r:id="rId2"/>
              </a:rPr>
              <a:t>https://www.oracle.com/java/technologies/javase/javase8-archive-downloads.html</a:t>
            </a:r>
            <a:endParaRPr lang="en-US" dirty="0"/>
          </a:p>
          <a:p>
            <a:r>
              <a:rPr lang="en-US" dirty="0">
                <a:hlinkClick r:id="rId3"/>
              </a:rPr>
              <a:t>https://www.oracle.com/java/technologies/downloads/#jdk17-windows</a:t>
            </a:r>
            <a:endParaRPr lang="en-US" dirty="0"/>
          </a:p>
          <a:p>
            <a:endParaRPr lang="en-US" dirty="0"/>
          </a:p>
          <a:p>
            <a:endParaRPr lang="en-AE" dirty="0"/>
          </a:p>
        </p:txBody>
      </p:sp>
      <p:pic>
        <p:nvPicPr>
          <p:cNvPr id="5" name="Picture 4">
            <a:extLst>
              <a:ext uri="{FF2B5EF4-FFF2-40B4-BE49-F238E27FC236}">
                <a16:creationId xmlns="" xmlns:a16="http://schemas.microsoft.com/office/drawing/2014/main" id="{D47A02AA-837F-536A-C492-0622232EAE94}"/>
              </a:ext>
            </a:extLst>
          </p:cNvPr>
          <p:cNvPicPr>
            <a:picLocks noChangeAspect="1"/>
          </p:cNvPicPr>
          <p:nvPr/>
        </p:nvPicPr>
        <p:blipFill>
          <a:blip r:embed="rId4"/>
          <a:stretch>
            <a:fillRect/>
          </a:stretch>
        </p:blipFill>
        <p:spPr>
          <a:xfrm>
            <a:off x="0" y="1272953"/>
            <a:ext cx="12192000" cy="5683694"/>
          </a:xfrm>
          <a:prstGeom prst="rect">
            <a:avLst/>
          </a:prstGeom>
        </p:spPr>
      </p:pic>
    </p:spTree>
    <p:extLst>
      <p:ext uri="{BB962C8B-B14F-4D97-AF65-F5344CB8AC3E}">
        <p14:creationId xmlns:p14="http://schemas.microsoft.com/office/powerpoint/2010/main" val="359869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097976-6C21-47F0-A102-48E9B402659D}"/>
              </a:ext>
            </a:extLst>
          </p:cNvPr>
          <p:cNvSpPr>
            <a:spLocks noGrp="1"/>
          </p:cNvSpPr>
          <p:nvPr>
            <p:ph type="title"/>
          </p:nvPr>
        </p:nvSpPr>
        <p:spPr/>
        <p:txBody>
          <a:bodyPr/>
          <a:lstStyle/>
          <a:p>
            <a:r>
              <a:rPr lang="en-US" dirty="0"/>
              <a:t>How to set environment variable </a:t>
            </a:r>
            <a:endParaRPr lang="en-AE" dirty="0"/>
          </a:p>
        </p:txBody>
      </p:sp>
      <p:sp>
        <p:nvSpPr>
          <p:cNvPr id="3" name="Content Placeholder 2">
            <a:extLst>
              <a:ext uri="{FF2B5EF4-FFF2-40B4-BE49-F238E27FC236}">
                <a16:creationId xmlns="" xmlns:a16="http://schemas.microsoft.com/office/drawing/2014/main" id="{A4176EF0-4A52-4545-BE47-B5801C1FC391}"/>
              </a:ext>
            </a:extLst>
          </p:cNvPr>
          <p:cNvSpPr>
            <a:spLocks noGrp="1"/>
          </p:cNvSpPr>
          <p:nvPr>
            <p:ph idx="1"/>
          </p:nvPr>
        </p:nvSpPr>
        <p:spPr>
          <a:xfrm>
            <a:off x="444069" y="2693051"/>
            <a:ext cx="5387564" cy="3880773"/>
          </a:xfrm>
        </p:spPr>
        <p:txBody>
          <a:bodyPr/>
          <a:lstStyle/>
          <a:p>
            <a:r>
              <a:rPr lang="en-US" b="1" dirty="0"/>
              <a:t>Step 1</a:t>
            </a:r>
            <a:endParaRPr lang="en-US" dirty="0"/>
          </a:p>
          <a:p>
            <a:r>
              <a:rPr lang="en-US" dirty="0"/>
              <a:t>Open Control Panel. Go to System &amp; Security. Open System. Open Advanced System Setting</a:t>
            </a:r>
          </a:p>
          <a:p>
            <a:pPr marL="0" indent="0">
              <a:buNone/>
            </a:pPr>
            <a:r>
              <a:rPr lang="en-US" dirty="0"/>
              <a:t>		OR</a:t>
            </a:r>
          </a:p>
          <a:p>
            <a:r>
              <a:rPr lang="en-US" dirty="0"/>
              <a:t>Right Click on My Computer and </a:t>
            </a:r>
            <a:r>
              <a:rPr lang="en-US" dirty="0" err="1"/>
              <a:t>goto</a:t>
            </a:r>
            <a:r>
              <a:rPr lang="en-US" dirty="0"/>
              <a:t> Properties. Open Advanced System Setting</a:t>
            </a:r>
          </a:p>
          <a:p>
            <a:pPr marL="0" indent="0">
              <a:buNone/>
            </a:pPr>
            <a:r>
              <a:rPr lang="en-US" dirty="0"/>
              <a:t/>
            </a:r>
            <a:br>
              <a:rPr lang="en-US" dirty="0"/>
            </a:br>
            <a:endParaRPr lang="en-AE" dirty="0"/>
          </a:p>
        </p:txBody>
      </p:sp>
      <p:pic>
        <p:nvPicPr>
          <p:cNvPr id="2052" name="Picture 4" descr="setup java environment in windows step 1">
            <a:extLst>
              <a:ext uri="{FF2B5EF4-FFF2-40B4-BE49-F238E27FC236}">
                <a16:creationId xmlns="" xmlns:a16="http://schemas.microsoft.com/office/drawing/2014/main" id="{E00864AE-8C00-4142-A313-DF2FF61E6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369" y="2693051"/>
            <a:ext cx="5470264" cy="342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02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978BF-AE2A-40B4-B404-D7ED6057F4ED}"/>
              </a:ext>
            </a:extLst>
          </p:cNvPr>
          <p:cNvSpPr>
            <a:spLocks noGrp="1"/>
          </p:cNvSpPr>
          <p:nvPr>
            <p:ph type="title"/>
          </p:nvPr>
        </p:nvSpPr>
        <p:spPr/>
        <p:txBody>
          <a:bodyPr/>
          <a:lstStyle/>
          <a:p>
            <a:r>
              <a:rPr lang="en-US" b="1" dirty="0"/>
              <a:t>Step 2</a:t>
            </a:r>
            <a:endParaRPr lang="en-US" dirty="0"/>
          </a:p>
        </p:txBody>
      </p:sp>
      <p:sp>
        <p:nvSpPr>
          <p:cNvPr id="3" name="Content Placeholder 2">
            <a:extLst>
              <a:ext uri="{FF2B5EF4-FFF2-40B4-BE49-F238E27FC236}">
                <a16:creationId xmlns="" xmlns:a16="http://schemas.microsoft.com/office/drawing/2014/main" id="{3239E370-8CE1-4492-B034-8A4EA74B3B2C}"/>
              </a:ext>
            </a:extLst>
          </p:cNvPr>
          <p:cNvSpPr>
            <a:spLocks noGrp="1"/>
          </p:cNvSpPr>
          <p:nvPr>
            <p:ph idx="1"/>
          </p:nvPr>
        </p:nvSpPr>
        <p:spPr>
          <a:xfrm>
            <a:off x="677334" y="1955316"/>
            <a:ext cx="8596668" cy="3880773"/>
          </a:xfrm>
        </p:spPr>
        <p:txBody>
          <a:bodyPr/>
          <a:lstStyle/>
          <a:p>
            <a:r>
              <a:rPr lang="en-US" dirty="0"/>
              <a:t>Here you can see your computer hardware specifications like RAM, Processor Type and Windows Activation status etc. Go to Advanced System Settings on the left side.</a:t>
            </a:r>
          </a:p>
          <a:p>
            <a:endParaRPr lang="en-AE" dirty="0"/>
          </a:p>
        </p:txBody>
      </p:sp>
      <p:pic>
        <p:nvPicPr>
          <p:cNvPr id="3078" name="Picture 6" descr="setup java environment in windows step 2">
            <a:extLst>
              <a:ext uri="{FF2B5EF4-FFF2-40B4-BE49-F238E27FC236}">
                <a16:creationId xmlns="" xmlns:a16="http://schemas.microsoft.com/office/drawing/2014/main" id="{00A7CC10-D441-420A-8116-07A094FA0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580" y="3097763"/>
            <a:ext cx="6083560" cy="334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98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E27BFA-8ABE-4883-B705-B599B7012F53}"/>
              </a:ext>
            </a:extLst>
          </p:cNvPr>
          <p:cNvSpPr>
            <a:spLocks noGrp="1"/>
          </p:cNvSpPr>
          <p:nvPr>
            <p:ph type="title"/>
          </p:nvPr>
        </p:nvSpPr>
        <p:spPr/>
        <p:txBody>
          <a:bodyPr/>
          <a:lstStyle/>
          <a:p>
            <a:r>
              <a:rPr lang="en-US" b="1" dirty="0"/>
              <a:t>Step 3</a:t>
            </a:r>
            <a:r>
              <a:rPr lang="en-US" dirty="0"/>
              <a:t/>
            </a:r>
            <a:br>
              <a:rPr lang="en-US" dirty="0"/>
            </a:br>
            <a:endParaRPr lang="en-AE" dirty="0"/>
          </a:p>
        </p:txBody>
      </p:sp>
      <p:sp>
        <p:nvSpPr>
          <p:cNvPr id="3" name="Content Placeholder 2">
            <a:extLst>
              <a:ext uri="{FF2B5EF4-FFF2-40B4-BE49-F238E27FC236}">
                <a16:creationId xmlns="" xmlns:a16="http://schemas.microsoft.com/office/drawing/2014/main" id="{D7E32BF1-B1A3-42FA-B280-CD255A9F9B65}"/>
              </a:ext>
            </a:extLst>
          </p:cNvPr>
          <p:cNvSpPr>
            <a:spLocks noGrp="1"/>
          </p:cNvSpPr>
          <p:nvPr>
            <p:ph idx="1"/>
          </p:nvPr>
        </p:nvSpPr>
        <p:spPr>
          <a:xfrm>
            <a:off x="677334" y="1997788"/>
            <a:ext cx="8596668" cy="3880773"/>
          </a:xfrm>
        </p:spPr>
        <p:txBody>
          <a:bodyPr/>
          <a:lstStyle/>
          <a:p>
            <a:r>
              <a:rPr lang="en-US" dirty="0"/>
              <a:t>Under system properties, go to </a:t>
            </a:r>
            <a:r>
              <a:rPr lang="en-US" b="1" dirty="0"/>
              <a:t>Advanced</a:t>
            </a:r>
            <a:r>
              <a:rPr lang="en-US" dirty="0"/>
              <a:t> Tab. On the bottom, you can find a button with name '</a:t>
            </a:r>
            <a:r>
              <a:rPr lang="en-US" b="1" dirty="0"/>
              <a:t>Environment Variables..</a:t>
            </a:r>
            <a:r>
              <a:rPr lang="en-US" dirty="0"/>
              <a:t>'. Just click.</a:t>
            </a:r>
          </a:p>
          <a:p>
            <a:endParaRPr lang="en-AE" dirty="0"/>
          </a:p>
        </p:txBody>
      </p:sp>
      <p:pic>
        <p:nvPicPr>
          <p:cNvPr id="4098" name="Picture 2" descr="setup java environment in windows step 3">
            <a:extLst>
              <a:ext uri="{FF2B5EF4-FFF2-40B4-BE49-F238E27FC236}">
                <a16:creationId xmlns="" xmlns:a16="http://schemas.microsoft.com/office/drawing/2014/main" id="{0B0BCEB0-65AB-4B0E-B268-27E790A3F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726" y="2693050"/>
            <a:ext cx="3514141"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7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2605-9E22-4A48-8F4F-BC38A8EDF711}"/>
              </a:ext>
            </a:extLst>
          </p:cNvPr>
          <p:cNvSpPr>
            <a:spLocks noGrp="1"/>
          </p:cNvSpPr>
          <p:nvPr>
            <p:ph type="title"/>
          </p:nvPr>
        </p:nvSpPr>
        <p:spPr/>
        <p:txBody>
          <a:bodyPr/>
          <a:lstStyle/>
          <a:p>
            <a:r>
              <a:rPr lang="en-US" b="1" dirty="0"/>
              <a:t>Step 4</a:t>
            </a:r>
            <a:r>
              <a:rPr lang="en-US" dirty="0"/>
              <a:t/>
            </a:r>
            <a:br>
              <a:rPr lang="en-US" dirty="0"/>
            </a:br>
            <a:endParaRPr lang="en-AE" dirty="0"/>
          </a:p>
        </p:txBody>
      </p:sp>
      <p:sp>
        <p:nvSpPr>
          <p:cNvPr id="3" name="Content Placeholder 2">
            <a:extLst>
              <a:ext uri="{FF2B5EF4-FFF2-40B4-BE49-F238E27FC236}">
                <a16:creationId xmlns="" xmlns:a16="http://schemas.microsoft.com/office/drawing/2014/main" id="{F1C40A12-9EC2-4655-8F82-669B5574B1FF}"/>
              </a:ext>
            </a:extLst>
          </p:cNvPr>
          <p:cNvSpPr>
            <a:spLocks noGrp="1"/>
          </p:cNvSpPr>
          <p:nvPr>
            <p:ph idx="1"/>
          </p:nvPr>
        </p:nvSpPr>
        <p:spPr/>
        <p:txBody>
          <a:bodyPr/>
          <a:lstStyle/>
          <a:p>
            <a:r>
              <a:rPr lang="en-US" dirty="0"/>
              <a:t>Under Environment Variables, you can see two sections. </a:t>
            </a:r>
          </a:p>
          <a:p>
            <a:r>
              <a:rPr lang="en-US" dirty="0"/>
              <a:t>The top section shows User variables and the bottom section shows System Variables. In either of them, find for Variable name </a:t>
            </a:r>
            <a:r>
              <a:rPr lang="en-US" b="1" dirty="0"/>
              <a:t>PATH</a:t>
            </a:r>
            <a:r>
              <a:rPr lang="en-US" dirty="0"/>
              <a:t> or </a:t>
            </a:r>
            <a:r>
              <a:rPr lang="en-US" b="1" dirty="0"/>
              <a:t>path</a:t>
            </a:r>
            <a:r>
              <a:rPr lang="en-US" dirty="0"/>
              <a:t>.</a:t>
            </a:r>
          </a:p>
          <a:p>
            <a:r>
              <a:rPr lang="en-US" dirty="0"/>
              <a:t>If it is not available, click </a:t>
            </a:r>
            <a:r>
              <a:rPr lang="en-US" b="1" dirty="0"/>
              <a:t>New</a:t>
            </a:r>
            <a:r>
              <a:rPr lang="en-US" dirty="0"/>
              <a:t> on any section and add PATH as variable NAME and Value as </a:t>
            </a:r>
            <a:r>
              <a:rPr lang="en-US" b="1" dirty="0"/>
              <a:t>C:\Program Files\Java\jdk1.8.0_131\bin</a:t>
            </a:r>
            <a:r>
              <a:rPr lang="en-US" dirty="0"/>
              <a:t> for example.</a:t>
            </a:r>
          </a:p>
          <a:p>
            <a:r>
              <a:rPr lang="en-US" dirty="0"/>
              <a:t>If the PATH variable is already existing in any section, simply click Edit and add the Java Installation Path.</a:t>
            </a:r>
          </a:p>
        </p:txBody>
      </p:sp>
    </p:spTree>
    <p:extLst>
      <p:ext uri="{BB962C8B-B14F-4D97-AF65-F5344CB8AC3E}">
        <p14:creationId xmlns:p14="http://schemas.microsoft.com/office/powerpoint/2010/main" val="306920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07B9D-F5CD-40E2-83D1-6ECA6F765356}"/>
              </a:ext>
            </a:extLst>
          </p:cNvPr>
          <p:cNvSpPr>
            <a:spLocks noGrp="1"/>
          </p:cNvSpPr>
          <p:nvPr>
            <p:ph type="title"/>
          </p:nvPr>
        </p:nvSpPr>
        <p:spPr/>
        <p:txBody>
          <a:bodyPr/>
          <a:lstStyle/>
          <a:p>
            <a:r>
              <a:rPr lang="en-US" dirty="0"/>
              <a:t>Continued…</a:t>
            </a:r>
            <a:endParaRPr lang="en-AE" dirty="0"/>
          </a:p>
        </p:txBody>
      </p:sp>
      <p:pic>
        <p:nvPicPr>
          <p:cNvPr id="5122" name="Picture 2" descr="setup java environment in windows step 3">
            <a:extLst>
              <a:ext uri="{FF2B5EF4-FFF2-40B4-BE49-F238E27FC236}">
                <a16:creationId xmlns="" xmlns:a16="http://schemas.microsoft.com/office/drawing/2014/main" id="{D58A483A-388E-4161-B285-68E140FE8D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892" y="2160588"/>
            <a:ext cx="641625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4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069308-D781-42BF-9C3D-F26D9AE96DD1}"/>
              </a:ext>
            </a:extLst>
          </p:cNvPr>
          <p:cNvSpPr>
            <a:spLocks noGrp="1"/>
          </p:cNvSpPr>
          <p:nvPr>
            <p:ph type="ctrTitle"/>
          </p:nvPr>
        </p:nvSpPr>
        <p:spPr/>
        <p:txBody>
          <a:bodyPr/>
          <a:lstStyle/>
          <a:p>
            <a:r>
              <a:rPr lang="en-US" dirty="0"/>
              <a:t>How to compile program using command line</a:t>
            </a:r>
            <a:endParaRPr lang="en-AE" dirty="0"/>
          </a:p>
        </p:txBody>
      </p:sp>
      <p:sp>
        <p:nvSpPr>
          <p:cNvPr id="3" name="Subtitle 2">
            <a:extLst>
              <a:ext uri="{FF2B5EF4-FFF2-40B4-BE49-F238E27FC236}">
                <a16:creationId xmlns="" xmlns:a16="http://schemas.microsoft.com/office/drawing/2014/main" id="{0756D6D8-E6C3-49EA-8763-73FE67CDA442}"/>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2375045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1FBDD381021E42947CF7B3FBA306E5" ma:contentTypeVersion="0" ma:contentTypeDescription="Create a new document." ma:contentTypeScope="" ma:versionID="836a733798110354c1e9fa8559dfd73f">
  <xsd:schema xmlns:xsd="http://www.w3.org/2001/XMLSchema" xmlns:xs="http://www.w3.org/2001/XMLSchema" xmlns:p="http://schemas.microsoft.com/office/2006/metadata/properties" targetNamespace="http://schemas.microsoft.com/office/2006/metadata/properties" ma:root="true" ma:fieldsID="bca43119f7824e762e86d1d63033a7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4DC964-E234-4B9B-8BD9-301F4460F572}">
  <ds:schemaRefs>
    <ds:schemaRef ds:uri="http://schemas.microsoft.com/sharepoint/v3/contenttype/forms"/>
  </ds:schemaRefs>
</ds:datastoreItem>
</file>

<file path=customXml/itemProps2.xml><?xml version="1.0" encoding="utf-8"?>
<ds:datastoreItem xmlns:ds="http://schemas.openxmlformats.org/officeDocument/2006/customXml" ds:itemID="{C9FA39B1-F044-4BD7-BE7F-2712C477A758}">
  <ds:schemaRefs>
    <ds:schemaRef ds:uri="http://schemas.microsoft.com/office/2006/metadata/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E0C76CC-294C-44BC-8F0F-25DB41D58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114</TotalTime>
  <Words>336</Words>
  <Application>Microsoft Office PowerPoint</Application>
  <PresentationFormat>Widescreen</PresentationFormat>
  <Paragraphs>79</Paragraphs>
  <Slides>17</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Wingdings</vt:lpstr>
      <vt:lpstr>Banded</vt:lpstr>
      <vt:lpstr>Introduction to Java  Programming</vt:lpstr>
      <vt:lpstr>Outline </vt:lpstr>
      <vt:lpstr>Download JdK</vt:lpstr>
      <vt:lpstr>How to set environment variable </vt:lpstr>
      <vt:lpstr>Step 2</vt:lpstr>
      <vt:lpstr>Step 3 </vt:lpstr>
      <vt:lpstr>Step 4 </vt:lpstr>
      <vt:lpstr>Continued…</vt:lpstr>
      <vt:lpstr>How to compile program using command line</vt:lpstr>
      <vt:lpstr>Program</vt:lpstr>
      <vt:lpstr>Compile</vt:lpstr>
      <vt:lpstr>Run</vt:lpstr>
      <vt:lpstr>Parameters used in First Java Program</vt:lpstr>
      <vt:lpstr>Continued…</vt:lpstr>
      <vt:lpstr>Java Command Line Arguments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sarfraz khan</cp:lastModifiedBy>
  <cp:revision>16</cp:revision>
  <dcterms:created xsi:type="dcterms:W3CDTF">2022-02-24T07:33:24Z</dcterms:created>
  <dcterms:modified xsi:type="dcterms:W3CDTF">2024-04-07T18:41:47Z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ies>
</file>