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48"/>
  </p:notesMasterIdLst>
  <p:sldIdLst>
    <p:sldId id="440" r:id="rId5"/>
    <p:sldId id="292" r:id="rId6"/>
    <p:sldId id="257" r:id="rId7"/>
    <p:sldId id="261" r:id="rId8"/>
    <p:sldId id="262" r:id="rId9"/>
    <p:sldId id="308" r:id="rId10"/>
    <p:sldId id="439" r:id="rId11"/>
    <p:sldId id="313" r:id="rId12"/>
    <p:sldId id="317" r:id="rId13"/>
    <p:sldId id="329" r:id="rId14"/>
    <p:sldId id="444" r:id="rId15"/>
    <p:sldId id="445" r:id="rId16"/>
    <p:sldId id="330" r:id="rId17"/>
    <p:sldId id="274" r:id="rId18"/>
    <p:sldId id="275" r:id="rId19"/>
    <p:sldId id="442" r:id="rId20"/>
    <p:sldId id="328" r:id="rId21"/>
    <p:sldId id="443" r:id="rId22"/>
    <p:sldId id="327" r:id="rId23"/>
    <p:sldId id="295" r:id="rId24"/>
    <p:sldId id="441" r:id="rId25"/>
    <p:sldId id="312" r:id="rId26"/>
    <p:sldId id="302" r:id="rId27"/>
    <p:sldId id="315" r:id="rId28"/>
    <p:sldId id="318" r:id="rId29"/>
    <p:sldId id="319" r:id="rId30"/>
    <p:sldId id="320" r:id="rId31"/>
    <p:sldId id="321" r:id="rId32"/>
    <p:sldId id="322" r:id="rId33"/>
    <p:sldId id="435" r:id="rId34"/>
    <p:sldId id="259" r:id="rId35"/>
    <p:sldId id="304" r:id="rId36"/>
    <p:sldId id="400" r:id="rId37"/>
    <p:sldId id="433" r:id="rId38"/>
    <p:sldId id="436" r:id="rId39"/>
    <p:sldId id="434" r:id="rId40"/>
    <p:sldId id="323" r:id="rId41"/>
    <p:sldId id="324" r:id="rId42"/>
    <p:sldId id="316" r:id="rId43"/>
    <p:sldId id="325" r:id="rId44"/>
    <p:sldId id="326" r:id="rId45"/>
    <p:sldId id="287" r:id="rId46"/>
    <p:sldId id="42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A2E34-CDB7-4582-8CE5-2E974F150F38}" v="501" dt="2022-02-24T08:36:13.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27" autoAdjust="0"/>
  </p:normalViewPr>
  <p:slideViewPr>
    <p:cSldViewPr snapToGrid="0">
      <p:cViewPr varScale="1">
        <p:scale>
          <a:sx n="58" d="100"/>
          <a:sy n="58" d="100"/>
        </p:scale>
        <p:origin x="164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17/03/2023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25B3920-B3CC-4DEA-95F7-46E2974CD76D}"/>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id="{9BAC46FE-6F28-49DB-B616-77F238B51C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System.in, in is the static variable of </a:t>
            </a:r>
            <a:r>
              <a:rPr lang="en-US" altLang="en-US">
                <a:solidFill>
                  <a:srgbClr val="111111"/>
                </a:solidFill>
                <a:latin typeface="Roboto" panose="02000000000000000000" pitchFamily="2" charset="0"/>
              </a:rPr>
              <a:t>InputStream.</a:t>
            </a:r>
          </a:p>
          <a:p>
            <a:r>
              <a:rPr lang="en-US" altLang="en-US">
                <a:solidFill>
                  <a:srgbClr val="111111"/>
                </a:solidFill>
                <a:latin typeface="Roboto" panose="02000000000000000000" pitchFamily="2" charset="0"/>
              </a:rPr>
              <a:t>In System.out, out is the static variable of OutputStream</a:t>
            </a:r>
            <a:endParaRPr lang="en-AE" altLang="en-US">
              <a:latin typeface="Arial" panose="020B0604020202020204" pitchFamily="34" charset="0"/>
            </a:endParaRPr>
          </a:p>
          <a:p>
            <a:endParaRPr lang="en-AE"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619DEEC5-F59E-47DB-AA76-63138406D1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9C586B70-D7B8-4990-ABAE-36A777DBBF23}" type="slidenum">
              <a:rPr lang="en-US" altLang="en-US" sz="1000" smtClean="0">
                <a:latin typeface="Times New Roman" panose="02020603050405020304" pitchFamily="18" charset="0"/>
              </a:rPr>
              <a:pPr/>
              <a:t>5</a:t>
            </a:fld>
            <a:endParaRPr lang="en-US"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85CC22A-7464-4763-8605-E697801043BC}"/>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BEA29080-5DC7-4FAB-99FD-5943D6972F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8B11001D-B81A-4B00-914F-CEE143796D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8F4AF8-E725-40D8-AE9A-2129F32E35C7}" type="slidenum">
              <a:rPr lang="en-US" altLang="en-US" smtClean="0">
                <a:latin typeface="Calibri" panose="020F0502020204030204" pitchFamily="34" charset="0"/>
              </a:rPr>
              <a:pPr>
                <a:spcBef>
                  <a:spcPct val="0"/>
                </a:spcBef>
              </a:pPr>
              <a:t>32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36</a:t>
            </a:fld>
            <a:endParaRPr lang="en-AE"/>
          </a:p>
        </p:txBody>
      </p:sp>
    </p:spTree>
    <p:extLst>
      <p:ext uri="{BB962C8B-B14F-4D97-AF65-F5344CB8AC3E}">
        <p14:creationId xmlns:p14="http://schemas.microsoft.com/office/powerpoint/2010/main" val="3412114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453572F-6175-430D-8879-48414EB8A02B}"/>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FEE36BD2-B8E4-4CD3-9B40-ED54B43971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50180" name="Slide Number Placeholder 3">
            <a:extLst>
              <a:ext uri="{FF2B5EF4-FFF2-40B4-BE49-F238E27FC236}">
                <a16:creationId xmlns:a16="http://schemas.microsoft.com/office/drawing/2014/main" id="{72C2DE20-C2A0-4967-8E8D-28E05D7926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169035-D5B6-4E20-80A2-98AD7D3CFF22}" type="slidenum">
              <a:rPr lang="en-US" altLang="en-US" smtClean="0">
                <a:latin typeface="Calibri" panose="020F0502020204030204" pitchFamily="34" charset="0"/>
              </a:rPr>
              <a:pPr>
                <a:spcBef>
                  <a:spcPct val="0"/>
                </a:spcBef>
              </a:pPr>
              <a:t>42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9D578AFE-6525-4F2B-B3E9-FCDA0354D9B9}"/>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762C35EB-77B0-4242-A80B-C2858D34F9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E" altLang="en-US">
              <a:latin typeface="Arial" panose="020B0604020202020204" pitchFamily="34" charset="0"/>
            </a:endParaRPr>
          </a:p>
        </p:txBody>
      </p:sp>
      <p:sp>
        <p:nvSpPr>
          <p:cNvPr id="15364" name="Slide Number Placeholder 3">
            <a:extLst>
              <a:ext uri="{FF2B5EF4-FFF2-40B4-BE49-F238E27FC236}">
                <a16:creationId xmlns:a16="http://schemas.microsoft.com/office/drawing/2014/main" id="{E952BB91-CDE0-48EE-8A7E-12164F9EBB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4EA1DE23-B539-4A3C-9FBC-097CA7258AA2}" type="slidenum">
              <a:rPr lang="en-US" altLang="en-US" sz="1000" smtClean="0">
                <a:latin typeface="Times New Roman" panose="02020603050405020304" pitchFamily="18" charset="0"/>
              </a:rPr>
              <a:pPr/>
              <a:t>10</a:t>
            </a:fld>
            <a:endParaRPr lang="en-US" altLang="en-US" sz="10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87C9D93-2F5A-477C-BA41-4261FC8E2982}"/>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5A1F276F-4ADA-40A4-B97A-52AF590F4F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In System.in, in is the static variable of </a:t>
            </a:r>
            <a:r>
              <a:rPr lang="en-US" altLang="en-US" dirty="0" err="1">
                <a:solidFill>
                  <a:srgbClr val="111111"/>
                </a:solidFill>
                <a:latin typeface="Roboto" panose="02000000000000000000" pitchFamily="2" charset="0"/>
              </a:rPr>
              <a:t>InputStream</a:t>
            </a:r>
            <a:r>
              <a:rPr lang="en-US" altLang="en-US" dirty="0">
                <a:solidFill>
                  <a:srgbClr val="111111"/>
                </a:solidFill>
                <a:latin typeface="Roboto" panose="02000000000000000000" pitchFamily="2" charset="0"/>
              </a:rPr>
              <a:t>.</a:t>
            </a:r>
          </a:p>
          <a:p>
            <a:r>
              <a:rPr lang="en-US" altLang="en-US" dirty="0">
                <a:solidFill>
                  <a:srgbClr val="111111"/>
                </a:solidFill>
                <a:latin typeface="Roboto" panose="02000000000000000000" pitchFamily="2" charset="0"/>
              </a:rPr>
              <a:t>In </a:t>
            </a:r>
            <a:r>
              <a:rPr lang="en-US" altLang="en-US" dirty="0" err="1">
                <a:solidFill>
                  <a:srgbClr val="111111"/>
                </a:solidFill>
                <a:latin typeface="Roboto" panose="02000000000000000000" pitchFamily="2" charset="0"/>
              </a:rPr>
              <a:t>System.out</a:t>
            </a:r>
            <a:r>
              <a:rPr lang="en-US" altLang="en-US" dirty="0">
                <a:solidFill>
                  <a:srgbClr val="111111"/>
                </a:solidFill>
                <a:latin typeface="Roboto" panose="02000000000000000000" pitchFamily="2" charset="0"/>
              </a:rPr>
              <a:t>, out is the static variable of </a:t>
            </a:r>
            <a:r>
              <a:rPr lang="en-US" altLang="en-US" dirty="0" err="1">
                <a:solidFill>
                  <a:srgbClr val="111111"/>
                </a:solidFill>
                <a:latin typeface="Roboto" panose="02000000000000000000" pitchFamily="2" charset="0"/>
              </a:rPr>
              <a:t>OutputStream</a:t>
            </a:r>
            <a:endParaRPr lang="en-AE" altLang="en-US" dirty="0">
              <a:latin typeface="Arial" panose="020B0604020202020204" pitchFamily="34" charset="0"/>
            </a:endParaRPr>
          </a:p>
        </p:txBody>
      </p:sp>
      <p:sp>
        <p:nvSpPr>
          <p:cNvPr id="17412" name="Slide Number Placeholder 3">
            <a:extLst>
              <a:ext uri="{FF2B5EF4-FFF2-40B4-BE49-F238E27FC236}">
                <a16:creationId xmlns:a16="http://schemas.microsoft.com/office/drawing/2014/main" id="{8133AE6B-8809-4072-A52A-5CD566849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2CEBDC56-5007-43BA-B898-DB1251D35AC7}" type="slidenum">
              <a:rPr lang="en-US" altLang="en-US" sz="1000" smtClean="0">
                <a:latin typeface="Times New Roman" panose="02020603050405020304" pitchFamily="18" charset="0"/>
              </a:rPr>
              <a:pPr/>
              <a:t>13</a:t>
            </a:fld>
            <a:endParaRPr lang="en-US" altLang="en-US"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7DC54A9-88AA-4F0A-9941-B3ACE0E525B8}"/>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E8D7C244-7A21-4558-956F-F145E4F765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8E31DCFF-9B6A-494E-AB66-C811DFB9EA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78C1CC-6C30-4B38-8715-D34269FE51F3}" type="slidenum">
              <a:rPr lang="en-US" altLang="en-US" smtClean="0">
                <a:latin typeface="Calibri" panose="020F0502020204030204" pitchFamily="34" charset="0"/>
              </a:rPr>
              <a:pPr>
                <a:spcBef>
                  <a:spcPct val="0"/>
                </a:spcBef>
              </a:pPr>
              <a:t>14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A6A2784-A69E-40F3-9A44-F71E392579CC}"/>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E75927CA-60BB-492C-B588-A43E7F2905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In System.in, in is the static variable of </a:t>
            </a:r>
            <a:r>
              <a:rPr lang="en-US" altLang="en-US" dirty="0" err="1">
                <a:solidFill>
                  <a:srgbClr val="111111"/>
                </a:solidFill>
                <a:latin typeface="Roboto" panose="02000000000000000000" pitchFamily="2" charset="0"/>
              </a:rPr>
              <a:t>InputStream</a:t>
            </a:r>
            <a:r>
              <a:rPr lang="en-US" altLang="en-US" dirty="0">
                <a:solidFill>
                  <a:srgbClr val="111111"/>
                </a:solidFill>
                <a:latin typeface="Roboto" panose="02000000000000000000" pitchFamily="2" charset="0"/>
              </a:rPr>
              <a:t>.</a:t>
            </a:r>
          </a:p>
          <a:p>
            <a:r>
              <a:rPr lang="en-US" altLang="en-US" dirty="0">
                <a:solidFill>
                  <a:srgbClr val="111111"/>
                </a:solidFill>
                <a:latin typeface="Roboto" panose="02000000000000000000" pitchFamily="2" charset="0"/>
              </a:rPr>
              <a:t>In </a:t>
            </a:r>
            <a:r>
              <a:rPr lang="en-US" altLang="en-US" dirty="0" err="1">
                <a:solidFill>
                  <a:srgbClr val="111111"/>
                </a:solidFill>
                <a:latin typeface="Roboto" panose="02000000000000000000" pitchFamily="2" charset="0"/>
              </a:rPr>
              <a:t>System.out</a:t>
            </a:r>
            <a:r>
              <a:rPr lang="en-US" altLang="en-US" dirty="0">
                <a:solidFill>
                  <a:srgbClr val="111111"/>
                </a:solidFill>
                <a:latin typeface="Roboto" panose="02000000000000000000" pitchFamily="2" charset="0"/>
              </a:rPr>
              <a:t>, out is the static variable of </a:t>
            </a:r>
            <a:r>
              <a:rPr lang="en-US" altLang="en-US" dirty="0" err="1">
                <a:solidFill>
                  <a:srgbClr val="111111"/>
                </a:solidFill>
                <a:latin typeface="Roboto" panose="02000000000000000000" pitchFamily="2" charset="0"/>
              </a:rPr>
              <a:t>OutputStream</a:t>
            </a:r>
            <a:endParaRPr lang="en-AE" altLang="en-US" dirty="0">
              <a:latin typeface="Arial" panose="020B0604020202020204" pitchFamily="34" charset="0"/>
            </a:endParaRPr>
          </a:p>
          <a:p>
            <a:pPr eaLnBrk="1" hangingPunct="1">
              <a:spcBef>
                <a:spcPct val="0"/>
              </a:spcBef>
            </a:pPr>
            <a:endParaRPr lang="en-US" altLang="en-US" dirty="0">
              <a:latin typeface="Arial" panose="020B0604020202020204" pitchFamily="34" charset="0"/>
            </a:endParaRPr>
          </a:p>
        </p:txBody>
      </p:sp>
      <p:sp>
        <p:nvSpPr>
          <p:cNvPr id="21508" name="Slide Number Placeholder 3">
            <a:extLst>
              <a:ext uri="{FF2B5EF4-FFF2-40B4-BE49-F238E27FC236}">
                <a16:creationId xmlns:a16="http://schemas.microsoft.com/office/drawing/2014/main" id="{05F0A897-D787-40E8-9091-33364786A7C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2D70A1-0031-4435-BA49-AD4E9E3BFCB6}" type="slidenum">
              <a:rPr lang="en-US" altLang="en-US" smtClean="0">
                <a:latin typeface="Calibri" panose="020F0502020204030204" pitchFamily="34" charset="0"/>
              </a:rPr>
              <a:pPr>
                <a:spcBef>
                  <a:spcPct val="0"/>
                </a:spcBef>
              </a:pPr>
              <a:t>15</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16</a:t>
            </a:fld>
            <a:endParaRPr lang="en-AE"/>
          </a:p>
        </p:txBody>
      </p:sp>
    </p:spTree>
    <p:extLst>
      <p:ext uri="{BB962C8B-B14F-4D97-AF65-F5344CB8AC3E}">
        <p14:creationId xmlns:p14="http://schemas.microsoft.com/office/powerpoint/2010/main" val="768908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18</a:t>
            </a:fld>
            <a:endParaRPr lang="en-AE"/>
          </a:p>
        </p:txBody>
      </p:sp>
    </p:spTree>
    <p:extLst>
      <p:ext uri="{BB962C8B-B14F-4D97-AF65-F5344CB8AC3E}">
        <p14:creationId xmlns:p14="http://schemas.microsoft.com/office/powerpoint/2010/main" val="3948019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648DA40E-A512-49D1-8FDD-82343857410D}"/>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709AEF75-BC20-435B-915F-E2A5604435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E"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6FAA5D30-1F16-44EB-AE22-BF7D8AC8FC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defRPr sz="2400">
                <a:solidFill>
                  <a:schemeClr val="tx1"/>
                </a:solidFill>
                <a:latin typeface="Bookman Old Style" panose="02050604050505020204" pitchFamily="18" charset="0"/>
              </a:defRPr>
            </a:lvl1pPr>
            <a:lvl2pPr marL="742950" indent="-285750" defTabSz="920750">
              <a:defRPr sz="2400">
                <a:solidFill>
                  <a:schemeClr val="tx1"/>
                </a:solidFill>
                <a:latin typeface="Bookman Old Style" panose="02050604050505020204" pitchFamily="18" charset="0"/>
              </a:defRPr>
            </a:lvl2pPr>
            <a:lvl3pPr marL="1143000" indent="-228600" defTabSz="920750">
              <a:defRPr sz="2400">
                <a:solidFill>
                  <a:schemeClr val="tx1"/>
                </a:solidFill>
                <a:latin typeface="Bookman Old Style" panose="02050604050505020204" pitchFamily="18" charset="0"/>
              </a:defRPr>
            </a:lvl3pPr>
            <a:lvl4pPr marL="1600200" indent="-228600" defTabSz="920750">
              <a:defRPr sz="2400">
                <a:solidFill>
                  <a:schemeClr val="tx1"/>
                </a:solidFill>
                <a:latin typeface="Bookman Old Style" panose="02050604050505020204" pitchFamily="18" charset="0"/>
              </a:defRPr>
            </a:lvl4pPr>
            <a:lvl5pPr marL="2057400" indent="-228600" defTabSz="920750">
              <a:defRPr sz="2400">
                <a:solidFill>
                  <a:schemeClr val="tx1"/>
                </a:solidFill>
                <a:latin typeface="Bookman Old Style" panose="02050604050505020204" pitchFamily="18" charset="0"/>
              </a:defRPr>
            </a:lvl5pPr>
            <a:lvl6pPr marL="2514600" indent="-228600" defTabSz="920750" eaLnBrk="0" fontAlgn="base" hangingPunct="0">
              <a:spcBef>
                <a:spcPct val="0"/>
              </a:spcBef>
              <a:spcAft>
                <a:spcPct val="0"/>
              </a:spcAft>
              <a:defRPr sz="2400">
                <a:solidFill>
                  <a:schemeClr val="tx1"/>
                </a:solidFill>
                <a:latin typeface="Bookman Old Style" panose="02050604050505020204" pitchFamily="18" charset="0"/>
              </a:defRPr>
            </a:lvl6pPr>
            <a:lvl7pPr marL="2971800" indent="-228600" defTabSz="920750" eaLnBrk="0" fontAlgn="base" hangingPunct="0">
              <a:spcBef>
                <a:spcPct val="0"/>
              </a:spcBef>
              <a:spcAft>
                <a:spcPct val="0"/>
              </a:spcAft>
              <a:defRPr sz="2400">
                <a:solidFill>
                  <a:schemeClr val="tx1"/>
                </a:solidFill>
                <a:latin typeface="Bookman Old Style" panose="02050604050505020204" pitchFamily="18" charset="0"/>
              </a:defRPr>
            </a:lvl7pPr>
            <a:lvl8pPr marL="3429000" indent="-228600" defTabSz="920750" eaLnBrk="0" fontAlgn="base" hangingPunct="0">
              <a:spcBef>
                <a:spcPct val="0"/>
              </a:spcBef>
              <a:spcAft>
                <a:spcPct val="0"/>
              </a:spcAft>
              <a:defRPr sz="2400">
                <a:solidFill>
                  <a:schemeClr val="tx1"/>
                </a:solidFill>
                <a:latin typeface="Bookman Old Style" panose="02050604050505020204" pitchFamily="18" charset="0"/>
              </a:defRPr>
            </a:lvl8pPr>
            <a:lvl9pPr marL="3886200" indent="-228600" defTabSz="920750" eaLnBrk="0" fontAlgn="base" hangingPunct="0">
              <a:spcBef>
                <a:spcPct val="0"/>
              </a:spcBef>
              <a:spcAft>
                <a:spcPct val="0"/>
              </a:spcAft>
              <a:defRPr sz="2400">
                <a:solidFill>
                  <a:schemeClr val="tx1"/>
                </a:solidFill>
                <a:latin typeface="Bookman Old Style" panose="02050604050505020204" pitchFamily="18" charset="0"/>
              </a:defRPr>
            </a:lvl9pPr>
          </a:lstStyle>
          <a:p>
            <a:fld id="{C1E9C0F5-7420-4108-A94C-07EBC7B9453D}" type="slidenum">
              <a:rPr lang="en-US" altLang="en-US" sz="1000" smtClean="0">
                <a:latin typeface="Times New Roman" panose="02020603050405020304" pitchFamily="18" charset="0"/>
              </a:rPr>
              <a:pPr/>
              <a:t>19</a:t>
            </a:fld>
            <a:endParaRPr lang="en-US" altLang="en-US" sz="10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5757B0C5-9B5D-442D-AE1F-D37906AB51CB}"/>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09B161D5-58BD-48D1-9BB1-E6478B3440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68A9F668-949C-44FD-95D7-D375B382B5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sz="1200">
                <a:solidFill>
                  <a:schemeClr val="tx1"/>
                </a:solidFill>
                <a:latin typeface="Arial" panose="020B0604020202020204" pitchFamily="34" charset="0"/>
              </a:defRPr>
            </a:lvl1pPr>
            <a:lvl2pPr marL="742950" indent="-285750" defTabSz="920750">
              <a:spcBef>
                <a:spcPct val="30000"/>
              </a:spcBef>
              <a:defRPr sz="1200">
                <a:solidFill>
                  <a:schemeClr val="tx1"/>
                </a:solidFill>
                <a:latin typeface="Arial" panose="020B0604020202020204" pitchFamily="34" charset="0"/>
              </a:defRPr>
            </a:lvl2pPr>
            <a:lvl3pPr marL="1143000" indent="-228600" defTabSz="920750">
              <a:spcBef>
                <a:spcPct val="30000"/>
              </a:spcBef>
              <a:defRPr sz="1200">
                <a:solidFill>
                  <a:schemeClr val="tx1"/>
                </a:solidFill>
                <a:latin typeface="Arial" panose="020B0604020202020204" pitchFamily="34" charset="0"/>
              </a:defRPr>
            </a:lvl3pPr>
            <a:lvl4pPr marL="1600200" indent="-228600" defTabSz="920750">
              <a:spcBef>
                <a:spcPct val="30000"/>
              </a:spcBef>
              <a:defRPr sz="1200">
                <a:solidFill>
                  <a:schemeClr val="tx1"/>
                </a:solidFill>
                <a:latin typeface="Arial" panose="020B0604020202020204" pitchFamily="34" charset="0"/>
              </a:defRPr>
            </a:lvl4pPr>
            <a:lvl5pPr marL="2057400" indent="-228600" defTabSz="920750">
              <a:spcBef>
                <a:spcPct val="30000"/>
              </a:spcBef>
              <a:defRPr sz="1200">
                <a:solidFill>
                  <a:schemeClr val="tx1"/>
                </a:solidFill>
                <a:latin typeface="Arial" panose="020B0604020202020204" pitchFamily="34" charset="0"/>
              </a:defRPr>
            </a:lvl5pPr>
            <a:lvl6pPr marL="2514600" indent="-228600" defTabSz="92075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075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075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075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E05262-E88C-4F61-B50B-74567AB401DD}" type="slidenum">
              <a:rPr lang="en-US" altLang="en-US" smtClean="0">
                <a:latin typeface="Calibri" panose="020F0502020204030204" pitchFamily="34" charset="0"/>
              </a:rPr>
              <a:pPr>
                <a:spcBef>
                  <a:spcPct val="0"/>
                </a:spcBef>
              </a:pPr>
              <a:t>31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17/03/2023</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9916921A-4012-46B8-8EEE-1A467472A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17/03/2023</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a:extLst>
              <a:ext uri="{FF2B5EF4-FFF2-40B4-BE49-F238E27FC236}">
                <a16:creationId xmlns:a16="http://schemas.microsoft.com/office/drawing/2014/main" id="{A5679F8C-7BEC-4416-ACA3-243E8C20BEC1}"/>
              </a:ext>
            </a:extLst>
          </p:cNvPr>
          <p:cNvSpPr>
            <a:spLocks noGrp="1"/>
          </p:cNvSpPr>
          <p:nvPr>
            <p:ph type="dt" sz="half" idx="10"/>
          </p:nvPr>
        </p:nvSpPr>
        <p:spPr/>
        <p:txBody>
          <a:bodyPr/>
          <a:lstStyle>
            <a:lvl1pPr>
              <a:defRPr/>
            </a:lvl1pPr>
          </a:lstStyle>
          <a:p>
            <a:pPr>
              <a:defRPr/>
            </a:pPr>
            <a:fld id="{35245F8A-B5F8-4E6F-8D19-0E9D0F954CC3}" type="datetime1">
              <a:rPr lang="en-US"/>
              <a:pPr>
                <a:defRPr/>
              </a:pPr>
              <a:t>3/17/2023</a:t>
            </a:fld>
            <a:endParaRPr lang="en-US"/>
          </a:p>
        </p:txBody>
      </p:sp>
      <p:sp>
        <p:nvSpPr>
          <p:cNvPr id="5" name="Footer Placeholder 21">
            <a:extLst>
              <a:ext uri="{FF2B5EF4-FFF2-40B4-BE49-F238E27FC236}">
                <a16:creationId xmlns:a16="http://schemas.microsoft.com/office/drawing/2014/main" id="{5C697F37-FC18-40CB-968A-308B0F780ED5}"/>
              </a:ext>
            </a:extLst>
          </p:cNvPr>
          <p:cNvSpPr>
            <a:spLocks noGrp="1"/>
          </p:cNvSpPr>
          <p:nvPr>
            <p:ph type="ftr" sz="quarter" idx="11"/>
          </p:nvPr>
        </p:nvSpPr>
        <p:spPr/>
        <p:txBody>
          <a:bodyPr/>
          <a:lstStyle>
            <a:lvl1pPr>
              <a:defRPr/>
            </a:lvl1pPr>
          </a:lstStyle>
          <a:p>
            <a:pPr>
              <a:defRPr/>
            </a:pPr>
            <a:r>
              <a:rPr lang="en-US"/>
              <a:t>© Copyright 1992-2012 by Pearson Education, Inc. All Rights Reserved.</a:t>
            </a:r>
          </a:p>
        </p:txBody>
      </p:sp>
      <p:sp>
        <p:nvSpPr>
          <p:cNvPr id="6" name="Slide Number Placeholder 17">
            <a:extLst>
              <a:ext uri="{FF2B5EF4-FFF2-40B4-BE49-F238E27FC236}">
                <a16:creationId xmlns:a16="http://schemas.microsoft.com/office/drawing/2014/main" id="{0B5F0FF9-D7FC-40C4-A90D-E873A8F670E2}"/>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BD7705B5-C1E0-43F2-BD65-FB954996A8CF}" type="slidenum">
              <a:rPr lang="en-US" altLang="en-US"/>
              <a:pPr>
                <a:defRPr/>
              </a:pPr>
              <a:t>‹#›</a:t>
            </a:fld>
            <a:endParaRPr lang="en-US" altLang="en-US"/>
          </a:p>
        </p:txBody>
      </p:sp>
    </p:spTree>
    <p:extLst>
      <p:ext uri="{BB962C8B-B14F-4D97-AF65-F5344CB8AC3E}">
        <p14:creationId xmlns:p14="http://schemas.microsoft.com/office/powerpoint/2010/main" val="177480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17/03/2023</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1CC86C02-0657-4F8C-A868-CF42FF348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17/03/2023</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id="{DEE50555-1670-4010-850E-EB419B3A33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17/03/2023</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48DD4833-2340-4618-9ED8-3C6880FCE3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17/03/2023</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id="{DEBD0E02-1135-4A33-8FEC-073CC5ADE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17/03/2023</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id="{F200BB12-4278-49FC-A45A-AA0D3D9CC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17/03/2023</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id="{A8E9833F-EBCA-46EC-A4B5-441EB7918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17/03/2023</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17/03/2023</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17/03/2023</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java-lang-float-class-in-java/" TargetMode="External"/><Relationship Id="rId3" Type="http://schemas.openxmlformats.org/officeDocument/2006/relationships/hyperlink" Target="https://www.geeksforgeeks.org/java-lang-byte-class-java/" TargetMode="External"/><Relationship Id="rId7" Type="http://schemas.openxmlformats.org/officeDocument/2006/relationships/hyperlink" Target="https://www.geeksforgeeks.org/java-lang-enum-class-java/" TargetMode="External"/><Relationship Id="rId2" Type="http://schemas.openxmlformats.org/officeDocument/2006/relationships/hyperlink" Target="https://www.geeksforgeeks.org/java-lang-boolean-class-methods/" TargetMode="External"/><Relationship Id="rId1" Type="http://schemas.openxmlformats.org/officeDocument/2006/relationships/slideLayout" Target="../slideLayouts/slideLayout2.xml"/><Relationship Id="rId6" Type="http://schemas.openxmlformats.org/officeDocument/2006/relationships/hyperlink" Target="https://www.geeksforgeeks.org/java-lang-double-class-java/" TargetMode="External"/><Relationship Id="rId5" Type="http://schemas.openxmlformats.org/officeDocument/2006/relationships/hyperlink" Target="https://www.geeksforgeeks.org/java-lang-character-class-methods-set-2/" TargetMode="External"/><Relationship Id="rId10" Type="http://schemas.openxmlformats.org/officeDocument/2006/relationships/hyperlink" Target="https://www.geeksforgeeks.org/java-lang-long-class-in-java/" TargetMode="External"/><Relationship Id="rId4" Type="http://schemas.openxmlformats.org/officeDocument/2006/relationships/hyperlink" Target="https://www.geeksforgeeks.org/java-lang-character-class-methods-set-1/" TargetMode="External"/><Relationship Id="rId9" Type="http://schemas.openxmlformats.org/officeDocument/2006/relationships/hyperlink" Target="https://www.geeksforgeeks.org/java-lang-integer-class-method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java-lang-short-class-java/" TargetMode="External"/><Relationship Id="rId7" Type="http://schemas.openxmlformats.org/officeDocument/2006/relationships/hyperlink" Target="https://www.geeksforgeeks.org/java-lang-thread-class-java/" TargetMode="External"/><Relationship Id="rId2" Type="http://schemas.openxmlformats.org/officeDocument/2006/relationships/hyperlink" Target="https://www.geeksforgeeks.org/object-class-in-java/" TargetMode="External"/><Relationship Id="rId1" Type="http://schemas.openxmlformats.org/officeDocument/2006/relationships/slideLayout" Target="../slideLayouts/slideLayout2.xml"/><Relationship Id="rId6" Type="http://schemas.openxmlformats.org/officeDocument/2006/relationships/hyperlink" Target="https://www.geeksforgeeks.org/java-lang-system-class-java/" TargetMode="External"/><Relationship Id="rId5" Type="http://schemas.openxmlformats.org/officeDocument/2006/relationships/hyperlink" Target="https://www.geeksforgeeks.org/java-lang-string-class-java-set-2/" TargetMode="External"/><Relationship Id="rId4" Type="http://schemas.openxmlformats.org/officeDocument/2006/relationships/hyperlink" Target="https://www.geeksforgeeks.org/string-class-in-jav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www.computerhope.com/jargon/e/esc.htm" TargetMode="External"/><Relationship Id="rId4" Type="http://schemas.openxmlformats.org/officeDocument/2006/relationships/hyperlink" Target="https://www.computerhope.com/jargon/c/charact.ht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command-line-argume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javatpoint.com/system-out-println-in-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9109-1ADC-4D74-85A8-9591B61ADCF5}"/>
              </a:ext>
            </a:extLst>
          </p:cNvPr>
          <p:cNvSpPr>
            <a:spLocks noGrp="1"/>
          </p:cNvSpPr>
          <p:nvPr>
            <p:ph type="ctrTitle"/>
          </p:nvPr>
        </p:nvSpPr>
        <p:spPr/>
        <p:txBody>
          <a:bodyPr/>
          <a:lstStyle/>
          <a:p>
            <a:r>
              <a:rPr lang="en-US" altLang="en-US" dirty="0"/>
              <a:t>Fundamental Data types</a:t>
            </a:r>
            <a:endParaRPr lang="en-AE" dirty="0"/>
          </a:p>
        </p:txBody>
      </p:sp>
      <p:sp>
        <p:nvSpPr>
          <p:cNvPr id="3" name="Subtitle 2">
            <a:extLst>
              <a:ext uri="{FF2B5EF4-FFF2-40B4-BE49-F238E27FC236}">
                <a16:creationId xmlns:a16="http://schemas.microsoft.com/office/drawing/2014/main" id="{3FA55EF7-0AC0-40CC-AC6A-C00DA668067E}"/>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374538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5D79B88-628D-4A85-A215-8D9177D01C3A}"/>
              </a:ext>
            </a:extLst>
          </p:cNvPr>
          <p:cNvSpPr>
            <a:spLocks noGrp="1" noChangeArrowheads="1"/>
          </p:cNvSpPr>
          <p:nvPr>
            <p:ph type="title"/>
          </p:nvPr>
        </p:nvSpPr>
        <p:spPr/>
        <p:txBody>
          <a:bodyPr/>
          <a:lstStyle/>
          <a:p>
            <a:r>
              <a:rPr lang="en-US" altLang="en-US" dirty="0"/>
              <a:t>Output functions</a:t>
            </a:r>
            <a:endParaRPr lang="en-AE" altLang="en-US" dirty="0"/>
          </a:p>
        </p:txBody>
      </p:sp>
      <p:sp>
        <p:nvSpPr>
          <p:cNvPr id="14339" name="Content Placeholder 2">
            <a:extLst>
              <a:ext uri="{FF2B5EF4-FFF2-40B4-BE49-F238E27FC236}">
                <a16:creationId xmlns:a16="http://schemas.microsoft.com/office/drawing/2014/main" id="{F68EB8ED-2E43-40EA-876F-53DCCB1503FA}"/>
              </a:ext>
            </a:extLst>
          </p:cNvPr>
          <p:cNvSpPr>
            <a:spLocks noGrp="1" noChangeArrowheads="1"/>
          </p:cNvSpPr>
          <p:nvPr>
            <p:ph idx="1"/>
          </p:nvPr>
        </p:nvSpPr>
        <p:spPr/>
        <p:txBody>
          <a:bodyPr/>
          <a:lstStyle/>
          <a:p>
            <a:r>
              <a:rPr lang="en-US" altLang="en-US"/>
              <a:t>System.out.println()</a:t>
            </a:r>
          </a:p>
          <a:p>
            <a:r>
              <a:rPr lang="en-US" altLang="en-US"/>
              <a:t>System.out.print()</a:t>
            </a:r>
          </a:p>
          <a:p>
            <a:r>
              <a:rPr lang="en-US" altLang="en-US"/>
              <a:t>System.out.printf()</a:t>
            </a:r>
          </a:p>
          <a:p>
            <a:endParaRPr lang="en-US" altLang="en-US"/>
          </a:p>
          <a:p>
            <a:endParaRPr lang="en-US" altLang="en-US"/>
          </a:p>
          <a:p>
            <a:pPr algn="just"/>
            <a:r>
              <a:rPr lang="en-US" altLang="en-US"/>
              <a:t>import java.lang;</a:t>
            </a:r>
          </a:p>
          <a:p>
            <a:pPr algn="just"/>
            <a:r>
              <a:rPr lang="en-US" altLang="en-US"/>
              <a:t>Java compiler imports java.lang package internally by default.</a:t>
            </a:r>
          </a:p>
          <a:p>
            <a:endParaRPr lang="en-AE"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8DF4-1CC3-4A42-0FE2-D7CEE46EDC55}"/>
              </a:ext>
            </a:extLst>
          </p:cNvPr>
          <p:cNvSpPr>
            <a:spLocks noGrp="1"/>
          </p:cNvSpPr>
          <p:nvPr>
            <p:ph type="title"/>
          </p:nvPr>
        </p:nvSpPr>
        <p:spPr/>
        <p:txBody>
          <a:bodyPr>
            <a:normAutofit/>
          </a:bodyPr>
          <a:lstStyle/>
          <a:p>
            <a:r>
              <a:rPr lang="en-US" b="1" i="0" dirty="0">
                <a:effectLst/>
                <a:latin typeface="var(--font-din)"/>
              </a:rPr>
              <a:t>Following are the Important Classes in </a:t>
            </a:r>
            <a:r>
              <a:rPr lang="en-US" b="1" i="0" dirty="0" err="1">
                <a:effectLst/>
                <a:latin typeface="var(--font-din)"/>
              </a:rPr>
              <a:t>Java.lang</a:t>
            </a:r>
            <a:r>
              <a:rPr lang="en-US" b="1" i="0" dirty="0">
                <a:effectLst/>
                <a:latin typeface="var(--font-din)"/>
              </a:rPr>
              <a:t> package </a:t>
            </a:r>
            <a:endParaRPr lang="en-AE" dirty="0"/>
          </a:p>
        </p:txBody>
      </p:sp>
      <p:sp>
        <p:nvSpPr>
          <p:cNvPr id="3" name="Content Placeholder 2">
            <a:extLst>
              <a:ext uri="{FF2B5EF4-FFF2-40B4-BE49-F238E27FC236}">
                <a16:creationId xmlns:a16="http://schemas.microsoft.com/office/drawing/2014/main" id="{F82C7A22-468E-97E0-7452-35868EF27696}"/>
              </a:ext>
            </a:extLst>
          </p:cNvPr>
          <p:cNvSpPr>
            <a:spLocks noGrp="1"/>
          </p:cNvSpPr>
          <p:nvPr>
            <p:ph idx="1"/>
          </p:nvPr>
        </p:nvSpPr>
        <p:spPr/>
        <p:txBody>
          <a:bodyPr>
            <a:normAutofit lnSpcReduction="10000"/>
          </a:bodyPr>
          <a:lstStyle/>
          <a:p>
            <a:pPr algn="l" fontAlgn="base">
              <a:buFont typeface="+mj-lt"/>
              <a:buAutoNum type="arabicPeriod"/>
            </a:pPr>
            <a:r>
              <a:rPr lang="en-US" b="1" i="0" u="none" strike="noStrike" dirty="0">
                <a:effectLst/>
                <a:latin typeface="var(--font-din)"/>
                <a:hlinkClick r:id="rId2"/>
              </a:rPr>
              <a:t>Boolean</a:t>
            </a:r>
            <a:r>
              <a:rPr lang="en-US" b="0" i="0" dirty="0">
                <a:effectLst/>
                <a:latin typeface="var(--font-din)"/>
              </a:rPr>
              <a:t>: The Boolean class wraps a value of the primitive type </a:t>
            </a:r>
            <a:r>
              <a:rPr lang="en-US" b="0" i="0" dirty="0" err="1">
                <a:effectLst/>
                <a:latin typeface="var(--font-din)"/>
              </a:rPr>
              <a:t>boolean</a:t>
            </a:r>
            <a:r>
              <a:rPr lang="en-US" b="0" i="0" dirty="0">
                <a:effectLst/>
                <a:latin typeface="var(--font-din)"/>
              </a:rPr>
              <a:t> in an object.</a:t>
            </a:r>
          </a:p>
          <a:p>
            <a:pPr algn="l" fontAlgn="base">
              <a:buFont typeface="+mj-lt"/>
              <a:buAutoNum type="arabicPeriod"/>
            </a:pPr>
            <a:r>
              <a:rPr lang="en-US" b="1" i="0" u="none" strike="noStrike" dirty="0">
                <a:effectLst/>
                <a:latin typeface="var(--font-din)"/>
                <a:hlinkClick r:id="rId3"/>
              </a:rPr>
              <a:t>Byte</a:t>
            </a:r>
            <a:r>
              <a:rPr lang="en-US" b="0" i="0" dirty="0">
                <a:effectLst/>
                <a:latin typeface="var(--font-din)"/>
              </a:rPr>
              <a:t>: The Byte class wraps a value of primitive type byte in an object.</a:t>
            </a:r>
          </a:p>
          <a:p>
            <a:pPr algn="l" fontAlgn="base">
              <a:buFont typeface="+mj-lt"/>
              <a:buAutoNum type="arabicPeriod"/>
            </a:pPr>
            <a:r>
              <a:rPr lang="en-US" b="0" i="0" dirty="0">
                <a:effectLst/>
                <a:latin typeface="var(--font-din)"/>
              </a:rPr>
              <a:t>Character – </a:t>
            </a:r>
            <a:r>
              <a:rPr lang="en-US" b="1" i="0" u="none" strike="noStrike" dirty="0">
                <a:effectLst/>
                <a:latin typeface="var(--font-din)"/>
                <a:hlinkClick r:id="rId4"/>
              </a:rPr>
              <a:t>Set 1</a:t>
            </a:r>
            <a:r>
              <a:rPr lang="en-US" b="0" i="0" dirty="0">
                <a:effectLst/>
                <a:latin typeface="var(--font-din)"/>
              </a:rPr>
              <a:t>, </a:t>
            </a:r>
            <a:r>
              <a:rPr lang="en-US" b="1" i="0" u="none" strike="noStrike" dirty="0">
                <a:effectLst/>
                <a:latin typeface="var(--font-din)"/>
                <a:hlinkClick r:id="rId5"/>
              </a:rPr>
              <a:t>Set 2:</a:t>
            </a:r>
            <a:r>
              <a:rPr lang="en-US" b="0" i="0" dirty="0">
                <a:effectLst/>
                <a:latin typeface="var(--font-din)"/>
              </a:rPr>
              <a:t> The Character class wraps a value of the primitive type char in an object.</a:t>
            </a:r>
          </a:p>
          <a:p>
            <a:pPr algn="l" fontAlgn="base">
              <a:buFont typeface="+mj-lt"/>
              <a:buAutoNum type="arabicPeriod"/>
            </a:pPr>
            <a:r>
              <a:rPr lang="en-US" b="1" i="0" u="none" strike="noStrike" dirty="0">
                <a:effectLst/>
                <a:latin typeface="var(--font-din)"/>
                <a:hlinkClick r:id="rId6"/>
              </a:rPr>
              <a:t>Double</a:t>
            </a:r>
            <a:r>
              <a:rPr lang="en-US" b="0" i="0" dirty="0">
                <a:effectLst/>
                <a:latin typeface="var(--font-din)"/>
              </a:rPr>
              <a:t>: The Double class wraps a value of the primitive type double in an object.</a:t>
            </a:r>
          </a:p>
          <a:p>
            <a:pPr algn="l" fontAlgn="base">
              <a:buFont typeface="+mj-lt"/>
              <a:buAutoNum type="arabicPeriod"/>
            </a:pPr>
            <a:r>
              <a:rPr lang="en-US" b="1" i="0" u="none" strike="noStrike" dirty="0">
                <a:effectLst/>
                <a:latin typeface="var(--font-din)"/>
                <a:hlinkClick r:id="rId7"/>
              </a:rPr>
              <a:t>Enum</a:t>
            </a:r>
            <a:r>
              <a:rPr lang="en-US" b="0" i="0" dirty="0">
                <a:effectLst/>
                <a:latin typeface="var(--font-din)"/>
              </a:rPr>
              <a:t>: This is the common base class of all Java language enumeration types.</a:t>
            </a:r>
          </a:p>
          <a:p>
            <a:pPr algn="l" fontAlgn="base">
              <a:buFont typeface="+mj-lt"/>
              <a:buAutoNum type="arabicPeriod"/>
            </a:pPr>
            <a:r>
              <a:rPr lang="en-US" b="1" i="0" u="none" strike="noStrike" dirty="0">
                <a:effectLst/>
                <a:latin typeface="var(--font-din)"/>
                <a:hlinkClick r:id="rId8"/>
              </a:rPr>
              <a:t>Float:</a:t>
            </a:r>
            <a:r>
              <a:rPr lang="en-US" b="0" i="0" dirty="0">
                <a:effectLst/>
                <a:latin typeface="var(--font-din)"/>
              </a:rPr>
              <a:t> The Float class wraps a value of primitive type float in an object.</a:t>
            </a:r>
          </a:p>
          <a:p>
            <a:pPr algn="l" fontAlgn="base">
              <a:buFont typeface="+mj-lt"/>
              <a:buAutoNum type="arabicPeriod"/>
            </a:pPr>
            <a:r>
              <a:rPr lang="en-US" b="1" i="0" u="none" strike="noStrike" dirty="0">
                <a:effectLst/>
                <a:latin typeface="var(--font-din)"/>
                <a:hlinkClick r:id="rId9"/>
              </a:rPr>
              <a:t>Integer</a:t>
            </a:r>
            <a:r>
              <a:rPr lang="en-US" b="0" i="0" dirty="0">
                <a:effectLst/>
                <a:latin typeface="var(--font-din)"/>
              </a:rPr>
              <a:t> :The Integer class wraps a value of the primitive type int in an object.</a:t>
            </a:r>
          </a:p>
          <a:p>
            <a:pPr algn="l" fontAlgn="base">
              <a:buFont typeface="+mj-lt"/>
              <a:buAutoNum type="arabicPeriod"/>
            </a:pPr>
            <a:r>
              <a:rPr lang="en-US" b="1" i="0" u="none" strike="noStrike" dirty="0">
                <a:effectLst/>
                <a:latin typeface="var(--font-din)"/>
                <a:hlinkClick r:id="rId10"/>
              </a:rPr>
              <a:t>Long</a:t>
            </a:r>
            <a:r>
              <a:rPr lang="en-US" b="0" i="0" dirty="0">
                <a:effectLst/>
                <a:latin typeface="var(--font-din)"/>
              </a:rPr>
              <a:t>: The Long class wraps a value of the primitive type long in an object.</a:t>
            </a:r>
          </a:p>
          <a:p>
            <a:endParaRPr lang="en-AE" dirty="0"/>
          </a:p>
        </p:txBody>
      </p:sp>
    </p:spTree>
    <p:extLst>
      <p:ext uri="{BB962C8B-B14F-4D97-AF65-F5344CB8AC3E}">
        <p14:creationId xmlns:p14="http://schemas.microsoft.com/office/powerpoint/2010/main" val="405710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1D29-DCC4-7699-8398-0BC07C37CBDE}"/>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18CADD29-C9F2-5ADE-2761-F0CB70CC5019}"/>
              </a:ext>
            </a:extLst>
          </p:cNvPr>
          <p:cNvSpPr>
            <a:spLocks noGrp="1"/>
          </p:cNvSpPr>
          <p:nvPr>
            <p:ph idx="1"/>
          </p:nvPr>
        </p:nvSpPr>
        <p:spPr/>
        <p:txBody>
          <a:bodyPr>
            <a:normAutofit lnSpcReduction="10000"/>
          </a:bodyPr>
          <a:lstStyle/>
          <a:p>
            <a:pPr marL="0" indent="0" algn="l" fontAlgn="base">
              <a:buNone/>
            </a:pPr>
            <a:r>
              <a:rPr lang="en-US" dirty="0">
                <a:latin typeface="var(--font-din)"/>
              </a:rPr>
              <a:t>9. </a:t>
            </a:r>
            <a:r>
              <a:rPr lang="en-US" b="0" i="0" dirty="0">
                <a:effectLst/>
                <a:latin typeface="var(--font-din)"/>
              </a:rPr>
              <a:t>Math : The class Math contains methods for performing basic numeric operations such as the elementary exponential, logarithm, square root, and trigonometric functions.</a:t>
            </a:r>
          </a:p>
          <a:p>
            <a:pPr marL="0" indent="0" algn="l" fontAlgn="base">
              <a:buNone/>
            </a:pPr>
            <a:r>
              <a:rPr lang="en-US" b="1" i="0" u="none" strike="noStrike" dirty="0">
                <a:effectLst/>
                <a:latin typeface="var(--font-din)"/>
                <a:hlinkClick r:id="rId2"/>
              </a:rPr>
              <a:t>10. Object</a:t>
            </a:r>
            <a:r>
              <a:rPr lang="en-US" b="0" i="0" dirty="0">
                <a:effectLst/>
                <a:latin typeface="var(--font-din)"/>
              </a:rPr>
              <a:t>: Class Object is the root of the class hierarchy.</a:t>
            </a:r>
          </a:p>
          <a:p>
            <a:pPr marL="0" indent="0" algn="l" fontAlgn="base">
              <a:buNone/>
            </a:pPr>
            <a:r>
              <a:rPr lang="en-US" b="1" i="0" u="none" strike="noStrike" dirty="0">
                <a:effectLst/>
                <a:latin typeface="var(--font-din)"/>
                <a:hlinkClick r:id="rId3"/>
              </a:rPr>
              <a:t>11. Short</a:t>
            </a:r>
            <a:r>
              <a:rPr lang="en-US" b="0" i="0" dirty="0">
                <a:effectLst/>
                <a:latin typeface="var(--font-din)"/>
              </a:rPr>
              <a:t>: The Short class wraps a value of primitive type short in an object.</a:t>
            </a:r>
          </a:p>
          <a:p>
            <a:pPr marL="0" indent="0" algn="l" fontAlgn="base">
              <a:buNone/>
            </a:pPr>
            <a:r>
              <a:rPr lang="en-US" b="0" i="0" dirty="0">
                <a:effectLst/>
                <a:latin typeface="var(--font-din)"/>
              </a:rPr>
              <a:t>12. String- </a:t>
            </a:r>
            <a:r>
              <a:rPr lang="en-US" b="1" i="0" u="none" strike="noStrike" dirty="0">
                <a:effectLst/>
                <a:latin typeface="var(--font-din)"/>
                <a:hlinkClick r:id="rId4"/>
              </a:rPr>
              <a:t>Set1</a:t>
            </a:r>
            <a:r>
              <a:rPr lang="en-US" b="0" i="0" dirty="0">
                <a:effectLst/>
                <a:latin typeface="var(--font-din)"/>
              </a:rPr>
              <a:t>, </a:t>
            </a:r>
            <a:r>
              <a:rPr lang="en-US" b="1" i="0" u="none" strike="noStrike" dirty="0">
                <a:effectLst/>
                <a:latin typeface="var(--font-din)"/>
                <a:hlinkClick r:id="rId5"/>
              </a:rPr>
              <a:t>Set2</a:t>
            </a:r>
            <a:r>
              <a:rPr lang="en-US" b="0" i="0" dirty="0">
                <a:effectLst/>
                <a:latin typeface="var(--font-din)"/>
              </a:rPr>
              <a:t>: The String class represents character strings.</a:t>
            </a:r>
          </a:p>
          <a:p>
            <a:pPr marL="0" indent="0" algn="l" fontAlgn="base">
              <a:buNone/>
            </a:pPr>
            <a:r>
              <a:rPr lang="en-US" dirty="0">
                <a:latin typeface="var(--font-din)"/>
              </a:rPr>
              <a:t>13. </a:t>
            </a:r>
            <a:r>
              <a:rPr lang="en-US" b="0" i="0" dirty="0" err="1">
                <a:effectLst/>
                <a:latin typeface="var(--font-din)"/>
              </a:rPr>
              <a:t>StringBuffer</a:t>
            </a:r>
            <a:r>
              <a:rPr lang="en-US" b="0" i="0" dirty="0">
                <a:effectLst/>
                <a:latin typeface="var(--font-din)"/>
              </a:rPr>
              <a:t>: A thread-safe, mutable sequence of characters.</a:t>
            </a:r>
          </a:p>
          <a:p>
            <a:pPr marL="0" indent="0" algn="l" fontAlgn="base">
              <a:buNone/>
            </a:pPr>
            <a:r>
              <a:rPr lang="en-US" b="0" i="0" dirty="0">
                <a:effectLst/>
                <a:latin typeface="var(--font-din)"/>
              </a:rPr>
              <a:t>14. StringBuilder: A mutable sequence of characters.</a:t>
            </a:r>
          </a:p>
          <a:p>
            <a:pPr marL="0" indent="0" algn="l" fontAlgn="base">
              <a:buNone/>
            </a:pPr>
            <a:r>
              <a:rPr lang="en-US" b="1" i="0" u="none" strike="noStrike" dirty="0">
                <a:effectLst/>
                <a:latin typeface="var(--font-din)"/>
                <a:hlinkClick r:id="rId6"/>
              </a:rPr>
              <a:t>15. System</a:t>
            </a:r>
            <a:r>
              <a:rPr lang="en-US" b="0" i="0" dirty="0">
                <a:effectLst/>
                <a:latin typeface="var(--font-din)"/>
              </a:rPr>
              <a:t>: The System class contains several useful class fields and methods.</a:t>
            </a:r>
          </a:p>
          <a:p>
            <a:pPr marL="0" indent="0" algn="l" fontAlgn="base">
              <a:buNone/>
            </a:pPr>
            <a:r>
              <a:rPr lang="en-US" b="1" i="0" u="none" strike="noStrike">
                <a:effectLst/>
                <a:latin typeface="var(--font-din)"/>
                <a:hlinkClick r:id="rId7"/>
              </a:rPr>
              <a:t>16. Thread</a:t>
            </a:r>
            <a:r>
              <a:rPr lang="en-US" b="0" i="0" dirty="0">
                <a:effectLst/>
                <a:latin typeface="var(--font-din)"/>
              </a:rPr>
              <a:t>: A thread is a thread of execution in a program.</a:t>
            </a:r>
          </a:p>
          <a:p>
            <a:endParaRPr lang="en-AE" dirty="0"/>
          </a:p>
        </p:txBody>
      </p:sp>
    </p:spTree>
    <p:extLst>
      <p:ext uri="{BB962C8B-B14F-4D97-AF65-F5344CB8AC3E}">
        <p14:creationId xmlns:p14="http://schemas.microsoft.com/office/powerpoint/2010/main" val="337719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FAF0F0C-C03E-42B2-8911-148517BB5FDC}"/>
              </a:ext>
            </a:extLst>
          </p:cNvPr>
          <p:cNvSpPr>
            <a:spLocks noGrp="1" noChangeArrowheads="1"/>
          </p:cNvSpPr>
          <p:nvPr>
            <p:ph type="title"/>
          </p:nvPr>
        </p:nvSpPr>
        <p:spPr/>
        <p:txBody>
          <a:bodyPr/>
          <a:lstStyle/>
          <a:p>
            <a:r>
              <a:rPr lang="en-US" altLang="en-US" dirty="0"/>
              <a:t>System.in</a:t>
            </a:r>
            <a:endParaRPr lang="en-AE" altLang="en-US" dirty="0"/>
          </a:p>
        </p:txBody>
      </p:sp>
      <p:sp>
        <p:nvSpPr>
          <p:cNvPr id="16387" name="Content Placeholder 2">
            <a:extLst>
              <a:ext uri="{FF2B5EF4-FFF2-40B4-BE49-F238E27FC236}">
                <a16:creationId xmlns:a16="http://schemas.microsoft.com/office/drawing/2014/main" id="{1E1AEE07-9D67-4D4F-A58C-C8807045109D}"/>
              </a:ext>
            </a:extLst>
          </p:cNvPr>
          <p:cNvSpPr>
            <a:spLocks noGrp="1" noChangeArrowheads="1"/>
          </p:cNvSpPr>
          <p:nvPr>
            <p:ph idx="1"/>
          </p:nvPr>
        </p:nvSpPr>
        <p:spPr/>
        <p:txBody>
          <a:bodyPr/>
          <a:lstStyle/>
          <a:p>
            <a:r>
              <a:rPr lang="en-US" altLang="en-US"/>
              <a:t>import java.util.Scanner;</a:t>
            </a:r>
          </a:p>
          <a:p>
            <a:r>
              <a:rPr lang="en-US" altLang="en-US"/>
              <a:t>Create Object of Scanner</a:t>
            </a:r>
          </a:p>
          <a:p>
            <a:r>
              <a:rPr lang="en-US" altLang="en-US"/>
              <a:t>Call the function nextInt</a:t>
            </a:r>
          </a:p>
          <a:p>
            <a:endParaRPr lang="en-AE" altLang="en-US"/>
          </a:p>
        </p:txBody>
      </p:sp>
      <p:pic>
        <p:nvPicPr>
          <p:cNvPr id="16388" name="Picture 3">
            <a:extLst>
              <a:ext uri="{FF2B5EF4-FFF2-40B4-BE49-F238E27FC236}">
                <a16:creationId xmlns:a16="http://schemas.microsoft.com/office/drawing/2014/main" id="{DB76B7C4-4006-420D-88DA-4038CF322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034" y="2393632"/>
            <a:ext cx="6877050"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EBF92B3-A77C-4B42-AE4A-2B6212E77B0A}"/>
              </a:ext>
            </a:extLst>
          </p:cNvPr>
          <p:cNvSpPr>
            <a:spLocks noGrp="1" noChangeArrowheads="1"/>
          </p:cNvSpPr>
          <p:nvPr>
            <p:ph type="title"/>
          </p:nvPr>
        </p:nvSpPr>
        <p:spPr/>
        <p:txBody>
          <a:bodyPr/>
          <a:lstStyle/>
          <a:p>
            <a:pPr eaLnBrk="1" hangingPunct="1"/>
            <a:r>
              <a:rPr lang="en-US" altLang="en-US" sz="4000" dirty="0"/>
              <a:t>Import Declaration</a:t>
            </a:r>
          </a:p>
        </p:txBody>
      </p:sp>
      <p:sp>
        <p:nvSpPr>
          <p:cNvPr id="72707" name="Text Placeholder 2">
            <a:extLst>
              <a:ext uri="{FF2B5EF4-FFF2-40B4-BE49-F238E27FC236}">
                <a16:creationId xmlns:a16="http://schemas.microsoft.com/office/drawing/2014/main" id="{997FF98E-4844-4536-8F9E-91C9D6957672}"/>
              </a:ext>
            </a:extLst>
          </p:cNvPr>
          <p:cNvSpPr>
            <a:spLocks noGrp="1"/>
          </p:cNvSpPr>
          <p:nvPr>
            <p:ph type="body" idx="1"/>
          </p:nvPr>
        </p:nvSpPr>
        <p:spPr/>
        <p:txBody>
          <a:bodyPr/>
          <a:lstStyle/>
          <a:p>
            <a:pPr eaLnBrk="1" hangingPunct="1">
              <a:defRPr/>
            </a:pPr>
            <a:r>
              <a:rPr lang="en-US" altLang="en-US" dirty="0"/>
              <a:t>import declaration </a:t>
            </a:r>
          </a:p>
          <a:p>
            <a:pPr lvl="1" eaLnBrk="1" hangingPunct="1">
              <a:defRPr/>
            </a:pPr>
            <a:r>
              <a:rPr lang="en-US" altLang="en-US" sz="2400" dirty="0"/>
              <a:t>Helps the compiler locate a class that is used in this program. </a:t>
            </a:r>
          </a:p>
          <a:p>
            <a:pPr lvl="1" eaLnBrk="1" hangingPunct="1">
              <a:defRPr/>
            </a:pPr>
            <a:r>
              <a:rPr lang="en-US" altLang="en-US" sz="2400" dirty="0"/>
              <a:t>Rich set of predefined classes that you can reuse rather than “reinventing the wheel.” </a:t>
            </a:r>
          </a:p>
          <a:p>
            <a:pPr lvl="1" eaLnBrk="1" hangingPunct="1">
              <a:defRPr/>
            </a:pPr>
            <a:r>
              <a:rPr lang="en-US" altLang="en-US" sz="2400" dirty="0"/>
              <a:t>Classes are grouped into packages—named groups of related classes—and are collectively referred to as the Java class library, or the Java Application Programming Interface (Java API). </a:t>
            </a:r>
          </a:p>
          <a:p>
            <a:pPr lvl="1" eaLnBrk="1" hangingPunct="1">
              <a:defRPr/>
            </a:pPr>
            <a:r>
              <a:rPr lang="en-US" altLang="en-US" sz="2400" dirty="0"/>
              <a:t>You use import declarations to identify the predefined classes used in a Java program. </a:t>
            </a:r>
          </a:p>
        </p:txBody>
      </p:sp>
      <p:sp>
        <p:nvSpPr>
          <p:cNvPr id="18436" name="Footer Placeholder 3">
            <a:extLst>
              <a:ext uri="{FF2B5EF4-FFF2-40B4-BE49-F238E27FC236}">
                <a16:creationId xmlns:a16="http://schemas.microsoft.com/office/drawing/2014/main" id="{928DE496-8476-48E3-846A-0D9A0977862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CBA47E0-10DE-4438-BE1D-F8EF148F243D}"/>
              </a:ext>
            </a:extLst>
          </p:cNvPr>
          <p:cNvSpPr>
            <a:spLocks noGrp="1" noChangeArrowheads="1"/>
          </p:cNvSpPr>
          <p:nvPr>
            <p:ph type="title"/>
          </p:nvPr>
        </p:nvSpPr>
        <p:spPr>
          <a:xfrm>
            <a:off x="1351722" y="683812"/>
            <a:ext cx="9906000" cy="668338"/>
          </a:xfrm>
        </p:spPr>
        <p:txBody>
          <a:bodyPr/>
          <a:lstStyle/>
          <a:p>
            <a:pPr eaLnBrk="1" hangingPunct="1"/>
            <a:r>
              <a:rPr lang="en-US" altLang="en-US" dirty="0">
                <a:solidFill>
                  <a:srgbClr val="24B5A1"/>
                </a:solidFill>
                <a:latin typeface="Arial" panose="020B0604020202020204" pitchFamily="34" charset="0"/>
              </a:rPr>
              <a:t>Scanner</a:t>
            </a:r>
            <a:endParaRPr lang="en-US" altLang="en-US" dirty="0">
              <a:solidFill>
                <a:srgbClr val="3380E6"/>
              </a:solidFill>
              <a:latin typeface="Arial" panose="020B0604020202020204" pitchFamily="34" charset="0"/>
            </a:endParaRPr>
          </a:p>
        </p:txBody>
      </p:sp>
      <p:sp>
        <p:nvSpPr>
          <p:cNvPr id="74755" name="Text Placeholder 2">
            <a:extLst>
              <a:ext uri="{FF2B5EF4-FFF2-40B4-BE49-F238E27FC236}">
                <a16:creationId xmlns:a16="http://schemas.microsoft.com/office/drawing/2014/main" id="{830BB83F-8842-48A1-A43D-8D88FC92A3BF}"/>
              </a:ext>
            </a:extLst>
          </p:cNvPr>
          <p:cNvSpPr>
            <a:spLocks noGrp="1"/>
          </p:cNvSpPr>
          <p:nvPr>
            <p:ph type="body" idx="1"/>
          </p:nvPr>
        </p:nvSpPr>
        <p:spPr/>
        <p:txBody>
          <a:bodyPr>
            <a:normAutofit fontScale="77500" lnSpcReduction="20000"/>
          </a:bodyPr>
          <a:lstStyle/>
          <a:p>
            <a:pPr algn="just" eaLnBrk="1" hangingPunct="1">
              <a:lnSpc>
                <a:spcPct val="90000"/>
              </a:lnSpc>
              <a:defRPr/>
            </a:pPr>
            <a:r>
              <a:rPr lang="en-US" altLang="en-US" sz="3600" dirty="0"/>
              <a:t>Variable declaration statement</a:t>
            </a:r>
          </a:p>
          <a:p>
            <a:pPr lvl="2" algn="just" eaLnBrk="1" hangingPunct="1">
              <a:lnSpc>
                <a:spcPct val="90000"/>
              </a:lnSpc>
              <a:buFont typeface="Wingdings 2" panose="05020102010507070707" pitchFamily="18" charset="2"/>
              <a:buNone/>
              <a:defRPr/>
            </a:pPr>
            <a:r>
              <a:rPr lang="en-US" altLang="en-US" sz="3600" dirty="0">
                <a:ea typeface="+mn-ea"/>
                <a:cs typeface="+mn-cs"/>
              </a:rPr>
              <a:t>	Scanner input = new Scanner( System.in );</a:t>
            </a:r>
          </a:p>
          <a:p>
            <a:pPr lvl="2" algn="just" eaLnBrk="1" hangingPunct="1">
              <a:lnSpc>
                <a:spcPct val="90000"/>
              </a:lnSpc>
              <a:buFont typeface="Wingdings 2" panose="05020102010507070707" pitchFamily="18" charset="2"/>
              <a:buNone/>
              <a:defRPr/>
            </a:pPr>
            <a:endParaRPr lang="en-US" altLang="en-US" sz="3600" dirty="0">
              <a:ea typeface="+mn-ea"/>
              <a:cs typeface="+mn-cs"/>
            </a:endParaRPr>
          </a:p>
          <a:p>
            <a:pPr lvl="1" algn="just" eaLnBrk="1" hangingPunct="1">
              <a:lnSpc>
                <a:spcPct val="90000"/>
              </a:lnSpc>
              <a:defRPr/>
            </a:pPr>
            <a:r>
              <a:rPr lang="en-US" altLang="en-US" sz="3600" dirty="0"/>
              <a:t>This LHS declares a reference variable named input of type Scanner. </a:t>
            </a:r>
          </a:p>
          <a:p>
            <a:pPr lvl="1" algn="just" eaLnBrk="1" hangingPunct="1">
              <a:lnSpc>
                <a:spcPct val="90000"/>
              </a:lnSpc>
              <a:defRPr/>
            </a:pPr>
            <a:r>
              <a:rPr lang="en-US" altLang="en-US" sz="3600" dirty="0"/>
              <a:t>The RHS creates the object of scanner class. </a:t>
            </a:r>
          </a:p>
          <a:p>
            <a:pPr lvl="1" algn="just" eaLnBrk="1" hangingPunct="1">
              <a:lnSpc>
                <a:spcPct val="90000"/>
              </a:lnSpc>
              <a:defRPr/>
            </a:pPr>
            <a:r>
              <a:rPr lang="en-US" altLang="en-US" sz="3600" dirty="0"/>
              <a:t>Assignment Operator(=) assign the reference of object to input variable.</a:t>
            </a:r>
          </a:p>
          <a:p>
            <a:pPr lvl="1" algn="just" eaLnBrk="1" hangingPunct="1">
              <a:lnSpc>
                <a:spcPct val="90000"/>
              </a:lnSpc>
              <a:defRPr/>
            </a:pPr>
            <a:r>
              <a:rPr lang="en-US" altLang="en-US" sz="3600" dirty="0"/>
              <a:t> The Scanner object is associated with standard input device (System.in).</a:t>
            </a:r>
          </a:p>
          <a:p>
            <a:pPr lvl="1" algn="just">
              <a:defRPr/>
            </a:pPr>
            <a:r>
              <a:rPr lang="en-US" altLang="en-US" sz="3600" dirty="0"/>
              <a:t>System.in is the static variable of </a:t>
            </a:r>
            <a:r>
              <a:rPr lang="en-US" altLang="en-US" sz="3600" dirty="0" err="1"/>
              <a:t>InputStream</a:t>
            </a:r>
            <a:r>
              <a:rPr lang="en-US" altLang="en-US" sz="3600" dirty="0"/>
              <a:t>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0FF5-94BB-42D8-6370-ACAF9A1BAAFD}"/>
              </a:ext>
            </a:extLst>
          </p:cNvPr>
          <p:cNvSpPr>
            <a:spLocks noGrp="1"/>
          </p:cNvSpPr>
          <p:nvPr>
            <p:ph type="title"/>
          </p:nvPr>
        </p:nvSpPr>
        <p:spPr/>
        <p:txBody>
          <a:bodyPr/>
          <a:lstStyle/>
          <a:p>
            <a:r>
              <a:rPr lang="en-US" dirty="0"/>
              <a:t>Memory allocation of object</a:t>
            </a:r>
            <a:endParaRPr lang="en-AE" dirty="0"/>
          </a:p>
        </p:txBody>
      </p:sp>
      <p:sp>
        <p:nvSpPr>
          <p:cNvPr id="3" name="Text Placeholder 2">
            <a:extLst>
              <a:ext uri="{FF2B5EF4-FFF2-40B4-BE49-F238E27FC236}">
                <a16:creationId xmlns:a16="http://schemas.microsoft.com/office/drawing/2014/main" id="{ED2BD6B1-9995-6AF4-08D1-3D083CC503D0}"/>
              </a:ext>
            </a:extLst>
          </p:cNvPr>
          <p:cNvSpPr>
            <a:spLocks noGrp="1"/>
          </p:cNvSpPr>
          <p:nvPr>
            <p:ph type="body" idx="1"/>
          </p:nvPr>
        </p:nvSpPr>
        <p:spPr>
          <a:xfrm>
            <a:off x="1202919" y="2119064"/>
            <a:ext cx="9784080" cy="4206240"/>
          </a:xfrm>
        </p:spPr>
        <p:txBody>
          <a:bodyPr/>
          <a:lstStyle/>
          <a:p>
            <a:endParaRPr lang="en-AE" dirty="0"/>
          </a:p>
        </p:txBody>
      </p:sp>
      <p:graphicFrame>
        <p:nvGraphicFramePr>
          <p:cNvPr id="4" name="Object 3">
            <a:extLst>
              <a:ext uri="{FF2B5EF4-FFF2-40B4-BE49-F238E27FC236}">
                <a16:creationId xmlns:a16="http://schemas.microsoft.com/office/drawing/2014/main" id="{39C35B14-5ABA-3DDE-1C49-0A3545D4631A}"/>
              </a:ext>
            </a:extLst>
          </p:cNvPr>
          <p:cNvGraphicFramePr>
            <a:graphicFrameLocks noChangeAspect="1"/>
          </p:cNvGraphicFramePr>
          <p:nvPr>
            <p:extLst>
              <p:ext uri="{D42A27DB-BD31-4B8C-83A1-F6EECF244321}">
                <p14:modId xmlns:p14="http://schemas.microsoft.com/office/powerpoint/2010/main" val="791258029"/>
              </p:ext>
            </p:extLst>
          </p:nvPr>
        </p:nvGraphicFramePr>
        <p:xfrm>
          <a:off x="4093956" y="2195927"/>
          <a:ext cx="3154363" cy="3551237"/>
        </p:xfrm>
        <a:graphic>
          <a:graphicData uri="http://schemas.openxmlformats.org/presentationml/2006/ole">
            <mc:AlternateContent xmlns:mc="http://schemas.openxmlformats.org/markup-compatibility/2006">
              <mc:Choice xmlns:v="urn:schemas-microsoft-com:vml" Requires="v">
                <p:oleObj name="Bitmap Image" r:id="rId3" imgW="3154680" imgH="3551040" progId="PBrush">
                  <p:embed/>
                </p:oleObj>
              </mc:Choice>
              <mc:Fallback>
                <p:oleObj name="Bitmap Image" r:id="rId3" imgW="3154680" imgH="3551040" progId="PBrush">
                  <p:embed/>
                  <p:pic>
                    <p:nvPicPr>
                      <p:cNvPr id="0" name=""/>
                      <p:cNvPicPr/>
                      <p:nvPr/>
                    </p:nvPicPr>
                    <p:blipFill>
                      <a:blip r:embed="rId4"/>
                      <a:stretch>
                        <a:fillRect/>
                      </a:stretch>
                    </p:blipFill>
                    <p:spPr>
                      <a:xfrm>
                        <a:off x="4093956" y="2195927"/>
                        <a:ext cx="3154363" cy="3551237"/>
                      </a:xfrm>
                      <a:prstGeom prst="rect">
                        <a:avLst/>
                      </a:prstGeom>
                    </p:spPr>
                  </p:pic>
                </p:oleObj>
              </mc:Fallback>
            </mc:AlternateContent>
          </a:graphicData>
        </a:graphic>
      </p:graphicFrame>
    </p:spTree>
    <p:extLst>
      <p:ext uri="{BB962C8B-B14F-4D97-AF65-F5344CB8AC3E}">
        <p14:creationId xmlns:p14="http://schemas.microsoft.com/office/powerpoint/2010/main" val="6537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C9F79FE-1CE4-4728-A097-37083B137D6A}"/>
              </a:ext>
            </a:extLst>
          </p:cNvPr>
          <p:cNvSpPr>
            <a:spLocks noGrp="1" noChangeArrowheads="1"/>
          </p:cNvSpPr>
          <p:nvPr>
            <p:ph type="title"/>
          </p:nvPr>
        </p:nvSpPr>
        <p:spPr/>
        <p:txBody>
          <a:bodyPr/>
          <a:lstStyle/>
          <a:p>
            <a:endParaRPr lang="en-AE" altLang="en-US"/>
          </a:p>
        </p:txBody>
      </p:sp>
      <p:sp>
        <p:nvSpPr>
          <p:cNvPr id="48131" name="Content Placeholder 2">
            <a:extLst>
              <a:ext uri="{FF2B5EF4-FFF2-40B4-BE49-F238E27FC236}">
                <a16:creationId xmlns:a16="http://schemas.microsoft.com/office/drawing/2014/main" id="{723D6AC0-8226-4864-A208-2A9EB1EF9C47}"/>
              </a:ext>
            </a:extLst>
          </p:cNvPr>
          <p:cNvSpPr>
            <a:spLocks noGrp="1" noChangeArrowheads="1"/>
          </p:cNvSpPr>
          <p:nvPr>
            <p:ph idx="1"/>
          </p:nvPr>
        </p:nvSpPr>
        <p:spPr/>
        <p:txBody>
          <a:bodyPr/>
          <a:lstStyle/>
          <a:p>
            <a:r>
              <a:rPr lang="en-US" altLang="en-US" dirty="0"/>
              <a:t>The Memory allocation in java is divided into parts, namely Heap, Stack, and Static.</a:t>
            </a:r>
          </a:p>
          <a:p>
            <a:pPr lvl="1"/>
            <a:r>
              <a:rPr lang="en-US" altLang="en-US" b="1" dirty="0"/>
              <a:t>Stack memory</a:t>
            </a:r>
            <a:r>
              <a:rPr lang="en-US" altLang="en-US" dirty="0"/>
              <a:t> is used to store local variables and function calls. </a:t>
            </a:r>
          </a:p>
          <a:p>
            <a:pPr lvl="1"/>
            <a:r>
              <a:rPr lang="en-US" altLang="en-US" b="1" dirty="0"/>
              <a:t>Heap memory</a:t>
            </a:r>
            <a:r>
              <a:rPr lang="en-US" altLang="en-US" dirty="0"/>
              <a:t> is used to store objects in Java. It doesn't matter where the object is created in code e.g. as a member variable, local variable, or class variable, they are always created inside heap space in Java.</a:t>
            </a:r>
          </a:p>
          <a:p>
            <a:pPr lvl="1"/>
            <a:r>
              <a:rPr lang="en-US" altLang="en-US" b="1" dirty="0"/>
              <a:t>Static memory </a:t>
            </a:r>
            <a:r>
              <a:rPr lang="en-US" altLang="en-US" dirty="0"/>
              <a:t>persists throughout the entire life of the program, and is usually used to store things like </a:t>
            </a:r>
            <a:r>
              <a:rPr lang="en-US" altLang="en-US" i="1" dirty="0"/>
              <a:t>global</a:t>
            </a:r>
            <a:r>
              <a:rPr lang="en-US" altLang="en-US" dirty="0"/>
              <a:t> variables, or variables created with the </a:t>
            </a:r>
            <a:r>
              <a:rPr lang="en-US" altLang="en-US" b="1" dirty="0"/>
              <a:t>static</a:t>
            </a:r>
            <a:r>
              <a:rPr lang="en-US" altLang="en-US" dirty="0"/>
              <a:t> clause. </a:t>
            </a:r>
          </a:p>
          <a:p>
            <a:pPr lvl="1"/>
            <a:endParaRPr lang="en-AE" altLang="en-US" dirty="0"/>
          </a:p>
        </p:txBody>
      </p:sp>
    </p:spTree>
    <p:extLst>
      <p:ext uri="{BB962C8B-B14F-4D97-AF65-F5344CB8AC3E}">
        <p14:creationId xmlns:p14="http://schemas.microsoft.com/office/powerpoint/2010/main" val="210810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C9F79FE-1CE4-4728-A097-37083B137D6A}"/>
              </a:ext>
            </a:extLst>
          </p:cNvPr>
          <p:cNvSpPr>
            <a:spLocks noGrp="1" noChangeArrowheads="1"/>
          </p:cNvSpPr>
          <p:nvPr>
            <p:ph type="title"/>
          </p:nvPr>
        </p:nvSpPr>
        <p:spPr/>
        <p:txBody>
          <a:bodyPr/>
          <a:lstStyle/>
          <a:p>
            <a:r>
              <a:rPr lang="en-US" altLang="en-US" dirty="0"/>
              <a:t>Continued…</a:t>
            </a:r>
            <a:endParaRPr lang="en-AE" altLang="en-US" dirty="0"/>
          </a:p>
        </p:txBody>
      </p:sp>
      <p:sp>
        <p:nvSpPr>
          <p:cNvPr id="48131" name="Content Placeholder 2">
            <a:extLst>
              <a:ext uri="{FF2B5EF4-FFF2-40B4-BE49-F238E27FC236}">
                <a16:creationId xmlns:a16="http://schemas.microsoft.com/office/drawing/2014/main" id="{723D6AC0-8226-4864-A208-2A9EB1EF9C47}"/>
              </a:ext>
            </a:extLst>
          </p:cNvPr>
          <p:cNvSpPr>
            <a:spLocks noGrp="1" noChangeArrowheads="1"/>
          </p:cNvSpPr>
          <p:nvPr>
            <p:ph idx="1"/>
          </p:nvPr>
        </p:nvSpPr>
        <p:spPr/>
        <p:txBody>
          <a:bodyPr/>
          <a:lstStyle/>
          <a:p>
            <a:r>
              <a:rPr lang="en-US" altLang="en-US" dirty="0"/>
              <a:t>The Memory allocation in java is divided into parts, namely Heap, Stack, and Static.</a:t>
            </a:r>
          </a:p>
          <a:p>
            <a:pPr lvl="1"/>
            <a:r>
              <a:rPr lang="en-US" altLang="en-US" b="1" dirty="0"/>
              <a:t>Stack memory</a:t>
            </a:r>
            <a:r>
              <a:rPr lang="en-US" altLang="en-US" dirty="0"/>
              <a:t> is used to store local variables and function calls. </a:t>
            </a:r>
          </a:p>
          <a:p>
            <a:pPr lvl="1"/>
            <a:r>
              <a:rPr lang="en-US" altLang="en-US" b="1" dirty="0"/>
              <a:t>Heap memory</a:t>
            </a:r>
            <a:r>
              <a:rPr lang="en-US" altLang="en-US" dirty="0"/>
              <a:t> is used to store objects in Java. It doesn't matter where the object is created in code e.g. as a member variable, local variable, or class variable, they are always created inside heap space in Java.</a:t>
            </a:r>
          </a:p>
          <a:p>
            <a:pPr lvl="1"/>
            <a:r>
              <a:rPr lang="en-US" altLang="en-US" b="1" dirty="0"/>
              <a:t>Static memory </a:t>
            </a:r>
            <a:r>
              <a:rPr lang="en-US" altLang="en-US" dirty="0"/>
              <a:t>persists throughout the entire life of the program, and is usually used to store things like </a:t>
            </a:r>
            <a:r>
              <a:rPr lang="en-US" altLang="en-US" i="1" dirty="0"/>
              <a:t>global</a:t>
            </a:r>
            <a:r>
              <a:rPr lang="en-US" altLang="en-US" dirty="0"/>
              <a:t> variables, or variables created with the </a:t>
            </a:r>
            <a:r>
              <a:rPr lang="en-US" altLang="en-US" b="1" dirty="0"/>
              <a:t>static</a:t>
            </a:r>
            <a:r>
              <a:rPr lang="en-US" altLang="en-US" dirty="0"/>
              <a:t> clause. </a:t>
            </a:r>
          </a:p>
          <a:p>
            <a:pPr lvl="1"/>
            <a:endParaRPr lang="en-AE" altLang="en-US" dirty="0"/>
          </a:p>
        </p:txBody>
      </p:sp>
    </p:spTree>
    <p:extLst>
      <p:ext uri="{BB962C8B-B14F-4D97-AF65-F5344CB8AC3E}">
        <p14:creationId xmlns:p14="http://schemas.microsoft.com/office/powerpoint/2010/main" val="3918995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1F1AED5-14C1-4C97-BB96-5C1591CE647F}"/>
              </a:ext>
            </a:extLst>
          </p:cNvPr>
          <p:cNvSpPr>
            <a:spLocks noGrp="1" noChangeArrowheads="1"/>
          </p:cNvSpPr>
          <p:nvPr>
            <p:ph type="title"/>
          </p:nvPr>
        </p:nvSpPr>
        <p:spPr/>
        <p:txBody>
          <a:bodyPr/>
          <a:lstStyle/>
          <a:p>
            <a:r>
              <a:rPr lang="en-US" altLang="en-US"/>
              <a:t>Example</a:t>
            </a:r>
            <a:endParaRPr lang="en-AE" altLang="en-US"/>
          </a:p>
        </p:txBody>
      </p:sp>
      <p:sp>
        <p:nvSpPr>
          <p:cNvPr id="3" name="Content Placeholder 2">
            <a:extLst>
              <a:ext uri="{FF2B5EF4-FFF2-40B4-BE49-F238E27FC236}">
                <a16:creationId xmlns:a16="http://schemas.microsoft.com/office/drawing/2014/main" id="{4502CD0A-DE17-4F2C-81FB-BF1A317BC4F5}"/>
              </a:ext>
            </a:extLst>
          </p:cNvPr>
          <p:cNvSpPr>
            <a:spLocks noGrp="1"/>
          </p:cNvSpPr>
          <p:nvPr>
            <p:ph idx="1"/>
          </p:nvPr>
        </p:nvSpPr>
        <p:spPr>
          <a:xfrm>
            <a:off x="1202919" y="2011679"/>
            <a:ext cx="9784080" cy="4746929"/>
          </a:xfrm>
        </p:spPr>
        <p:txBody>
          <a:bodyPr>
            <a:normAutofit fontScale="70000" lnSpcReduction="20000"/>
          </a:bodyPr>
          <a:lstStyle/>
          <a:p>
            <a:pPr marL="0" indent="0">
              <a:buNone/>
              <a:defRPr/>
            </a:pPr>
            <a:r>
              <a:rPr lang="en-US" dirty="0"/>
              <a:t>import </a:t>
            </a:r>
            <a:r>
              <a:rPr lang="en-US" dirty="0" err="1"/>
              <a:t>java.util.Scanner</a:t>
            </a:r>
            <a:r>
              <a:rPr lang="en-US" dirty="0"/>
              <a:t>;</a:t>
            </a:r>
          </a:p>
          <a:p>
            <a:pPr marL="0" indent="0">
              <a:buNone/>
              <a:defRPr/>
            </a:pPr>
            <a:r>
              <a:rPr lang="en-US" dirty="0"/>
              <a:t>public class </a:t>
            </a:r>
            <a:r>
              <a:rPr lang="en-US" dirty="0" err="1"/>
              <a:t>MyFirstClass</a:t>
            </a:r>
            <a:r>
              <a:rPr lang="en-US" dirty="0"/>
              <a:t> </a:t>
            </a:r>
          </a:p>
          <a:p>
            <a:pPr marL="0" indent="0">
              <a:buNone/>
              <a:defRPr/>
            </a:pPr>
            <a:r>
              <a:rPr lang="en-US" dirty="0"/>
              <a:t>{</a:t>
            </a:r>
          </a:p>
          <a:p>
            <a:pPr marL="0" indent="0">
              <a:buNone/>
              <a:defRPr/>
            </a:pPr>
            <a:r>
              <a:rPr lang="en-US" dirty="0"/>
              <a:t>public static void main(String[] </a:t>
            </a:r>
            <a:r>
              <a:rPr lang="en-US" dirty="0" err="1"/>
              <a:t>args</a:t>
            </a:r>
            <a:r>
              <a:rPr lang="en-US" dirty="0"/>
              <a:t>) </a:t>
            </a:r>
          </a:p>
          <a:p>
            <a:pPr marL="0" indent="0">
              <a:buNone/>
              <a:defRPr/>
            </a:pPr>
            <a:r>
              <a:rPr lang="en-US" dirty="0"/>
              <a:t>    {</a:t>
            </a:r>
          </a:p>
          <a:p>
            <a:pPr marL="0" indent="0">
              <a:buNone/>
              <a:defRPr/>
            </a:pPr>
            <a:r>
              <a:rPr lang="en-US" dirty="0"/>
              <a:t>      int x;</a:t>
            </a:r>
          </a:p>
          <a:p>
            <a:pPr marL="0" indent="0">
              <a:buNone/>
              <a:defRPr/>
            </a:pPr>
            <a:r>
              <a:rPr lang="en-US" dirty="0"/>
              <a:t>      byte y=16;</a:t>
            </a:r>
          </a:p>
          <a:p>
            <a:pPr marL="0" indent="0">
              <a:buNone/>
              <a:defRPr/>
            </a:pPr>
            <a:r>
              <a:rPr lang="en-US" dirty="0"/>
              <a:t>      Scanner input=new Scanner(System.in);</a:t>
            </a:r>
          </a:p>
          <a:p>
            <a:pPr marL="0" indent="0">
              <a:buNone/>
              <a:defRPr/>
            </a:pPr>
            <a:r>
              <a:rPr lang="en-US" dirty="0"/>
              <a:t>      </a:t>
            </a:r>
            <a:r>
              <a:rPr lang="en-US" dirty="0" err="1"/>
              <a:t>System.out.print</a:t>
            </a:r>
            <a:r>
              <a:rPr lang="en-US" dirty="0"/>
              <a:t>("Enter Value of x..........");</a:t>
            </a:r>
          </a:p>
          <a:p>
            <a:pPr marL="0" indent="0">
              <a:buNone/>
              <a:defRPr/>
            </a:pPr>
            <a:r>
              <a:rPr lang="en-US" dirty="0"/>
              <a:t>      x=</a:t>
            </a:r>
            <a:r>
              <a:rPr lang="en-US" dirty="0" err="1"/>
              <a:t>input.nextInt</a:t>
            </a:r>
            <a:r>
              <a:rPr lang="en-US" dirty="0"/>
              <a:t>();</a:t>
            </a:r>
          </a:p>
          <a:p>
            <a:pPr marL="0" indent="0">
              <a:buNone/>
              <a:defRPr/>
            </a:pPr>
            <a:r>
              <a:rPr lang="en-US" dirty="0"/>
              <a:t>      </a:t>
            </a:r>
            <a:r>
              <a:rPr lang="en-US" dirty="0" err="1"/>
              <a:t>System.out.println</a:t>
            </a:r>
            <a:r>
              <a:rPr lang="en-US" dirty="0"/>
              <a:t>(y);</a:t>
            </a:r>
          </a:p>
          <a:p>
            <a:pPr marL="0" indent="0">
              <a:buNone/>
              <a:defRPr/>
            </a:pPr>
            <a:r>
              <a:rPr lang="en-US" dirty="0"/>
              <a:t>      </a:t>
            </a:r>
            <a:r>
              <a:rPr lang="en-US" dirty="0" err="1"/>
              <a:t>System.out.println</a:t>
            </a:r>
            <a:r>
              <a:rPr lang="en-US" dirty="0"/>
              <a:t>("The printed value of x </a:t>
            </a:r>
            <a:r>
              <a:rPr lang="en-US" dirty="0" err="1"/>
              <a:t>is"+x</a:t>
            </a:r>
            <a:r>
              <a:rPr lang="en-US" dirty="0"/>
              <a:t>);</a:t>
            </a:r>
          </a:p>
          <a:p>
            <a:pPr marL="0" indent="0">
              <a:buNone/>
              <a:defRPr/>
            </a:pPr>
            <a:r>
              <a:rPr lang="en-US" dirty="0"/>
              <a:t>    }</a:t>
            </a:r>
          </a:p>
          <a:p>
            <a:pPr marL="0" indent="0">
              <a:buNone/>
              <a:defRPr/>
            </a:pPr>
            <a:r>
              <a:rPr lang="en-US" dirty="0"/>
              <a:t>}</a:t>
            </a:r>
          </a:p>
          <a:p>
            <a:pPr>
              <a:defRPr/>
            </a:pPr>
            <a:endParaRPr lang="en-A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254B4680-21C7-480C-B42D-AA12D220E4BD}"/>
              </a:ext>
            </a:extLst>
          </p:cNvPr>
          <p:cNvSpPr>
            <a:spLocks noGrp="1" noChangeArrowheads="1"/>
          </p:cNvSpPr>
          <p:nvPr>
            <p:ph type="title"/>
          </p:nvPr>
        </p:nvSpPr>
        <p:spPr/>
        <p:txBody>
          <a:bodyPr/>
          <a:lstStyle/>
          <a:p>
            <a:r>
              <a:rPr lang="en-US" altLang="en-US" dirty="0"/>
              <a:t>Agenda</a:t>
            </a:r>
          </a:p>
        </p:txBody>
      </p:sp>
      <p:sp>
        <p:nvSpPr>
          <p:cNvPr id="5123" name="Rectangle 5">
            <a:extLst>
              <a:ext uri="{FF2B5EF4-FFF2-40B4-BE49-F238E27FC236}">
                <a16:creationId xmlns:a16="http://schemas.microsoft.com/office/drawing/2014/main" id="{510131F5-C273-4310-90B1-9A6CEDDF36B7}"/>
              </a:ext>
            </a:extLst>
          </p:cNvPr>
          <p:cNvSpPr>
            <a:spLocks noGrp="1" noChangeArrowheads="1"/>
          </p:cNvSpPr>
          <p:nvPr>
            <p:ph type="body" idx="1"/>
          </p:nvPr>
        </p:nvSpPr>
        <p:spPr/>
        <p:txBody>
          <a:bodyPr>
            <a:normAutofit fontScale="55000" lnSpcReduction="20000"/>
          </a:bodyPr>
          <a:lstStyle/>
          <a:p>
            <a:pPr algn="ctr">
              <a:buFont typeface="Monotype Sorts" pitchFamily="2" charset="2"/>
              <a:buNone/>
            </a:pPr>
            <a:br>
              <a:rPr lang="en-US" altLang="en-US" b="1" dirty="0"/>
            </a:br>
            <a:endParaRPr lang="en-US" altLang="en-US" b="1" dirty="0"/>
          </a:p>
          <a:p>
            <a:r>
              <a:rPr lang="en-US" altLang="en-US" sz="2900" b="1" dirty="0"/>
              <a:t>Basic Structure of Program</a:t>
            </a:r>
          </a:p>
          <a:p>
            <a:r>
              <a:rPr lang="en-US" altLang="en-US" sz="2900" b="1" dirty="0"/>
              <a:t>Primitive Data Types</a:t>
            </a:r>
          </a:p>
          <a:p>
            <a:r>
              <a:rPr lang="en-US" altLang="en-US" sz="2900" b="1" dirty="0"/>
              <a:t>Variable declaration</a:t>
            </a:r>
          </a:p>
          <a:p>
            <a:r>
              <a:rPr lang="en-US" altLang="en-US" sz="2900" b="1" dirty="0"/>
              <a:t>Arithmetical Operations</a:t>
            </a:r>
          </a:p>
          <a:p>
            <a:r>
              <a:rPr lang="en-US" altLang="en-US" sz="2900" b="1" dirty="0"/>
              <a:t>Expressions</a:t>
            </a:r>
          </a:p>
          <a:p>
            <a:r>
              <a:rPr lang="en-US" altLang="en-US" sz="2900" b="1" dirty="0"/>
              <a:t>Assignment statement</a:t>
            </a:r>
          </a:p>
          <a:p>
            <a:r>
              <a:rPr lang="en-US" altLang="en-US" sz="2900" b="1" dirty="0"/>
              <a:t>Increment and Decrement operators</a:t>
            </a:r>
          </a:p>
          <a:p>
            <a:r>
              <a:rPr lang="en-US" altLang="en-US" sz="2900" b="1" dirty="0"/>
              <a:t>Short hand operators</a:t>
            </a:r>
          </a:p>
          <a:p>
            <a:r>
              <a:rPr lang="en-US" altLang="en-US" sz="2900" b="1" dirty="0"/>
              <a:t>The Math Class</a:t>
            </a:r>
          </a:p>
          <a:p>
            <a:r>
              <a:rPr lang="en-US" altLang="en-US" sz="2900" b="1" dirty="0"/>
              <a:t>Math Functions Example</a:t>
            </a:r>
          </a:p>
          <a:p>
            <a:r>
              <a:rPr lang="en-US" altLang="en-US" sz="2900" b="1" dirty="0"/>
              <a:t>Casting</a:t>
            </a:r>
            <a:endParaRPr lang="en-US" altLang="en-US" sz="2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616280A-39A2-483E-B168-28B82D584468}"/>
              </a:ext>
            </a:extLst>
          </p:cNvPr>
          <p:cNvSpPr>
            <a:spLocks noGrp="1" noChangeArrowheads="1"/>
          </p:cNvSpPr>
          <p:nvPr>
            <p:ph type="title"/>
          </p:nvPr>
        </p:nvSpPr>
        <p:spPr/>
        <p:txBody>
          <a:bodyPr/>
          <a:lstStyle/>
          <a:p>
            <a:r>
              <a:rPr lang="en-US" altLang="en-US"/>
              <a:t>Arithmetic Operators</a:t>
            </a:r>
          </a:p>
        </p:txBody>
      </p:sp>
      <p:sp>
        <p:nvSpPr>
          <p:cNvPr id="24579" name="Rectangle 3">
            <a:extLst>
              <a:ext uri="{FF2B5EF4-FFF2-40B4-BE49-F238E27FC236}">
                <a16:creationId xmlns:a16="http://schemas.microsoft.com/office/drawing/2014/main" id="{36307E1A-6254-4DBE-8A3C-4B4053D69A39}"/>
              </a:ext>
            </a:extLst>
          </p:cNvPr>
          <p:cNvSpPr>
            <a:spLocks noGrp="1" noChangeArrowheads="1"/>
          </p:cNvSpPr>
          <p:nvPr>
            <p:ph type="body" idx="1"/>
          </p:nvPr>
        </p:nvSpPr>
        <p:spPr/>
        <p:txBody>
          <a:bodyPr>
            <a:noAutofit/>
          </a:bodyPr>
          <a:lstStyle/>
          <a:p>
            <a:pPr>
              <a:lnSpc>
                <a:spcPct val="90000"/>
              </a:lnSpc>
              <a:buFont typeface="Monotype Sorts" pitchFamily="2" charset="2"/>
              <a:buNone/>
            </a:pPr>
            <a:r>
              <a:rPr lang="en-US" altLang="en-US" sz="2400" b="1" dirty="0">
                <a:latin typeface="Courier New" panose="02070309020205020404" pitchFamily="49" charset="0"/>
              </a:rPr>
              <a:t>Operator	Use	Description</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Adds </a:t>
            </a:r>
            <a:r>
              <a:rPr lang="en-US" altLang="en-US" sz="2400" dirty="0">
                <a:solidFill>
                  <a:schemeClr val="accent2"/>
                </a:solidFill>
                <a:latin typeface="Courier New" panose="02070309020205020404" pitchFamily="49" charset="0"/>
              </a:rPr>
              <a:t>op1</a:t>
            </a:r>
            <a:r>
              <a:rPr lang="en-US" altLang="en-US" sz="2400" dirty="0"/>
              <a:t> and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Subtracts </a:t>
            </a:r>
            <a:r>
              <a:rPr lang="en-US" altLang="en-US" sz="2400" dirty="0">
                <a:solidFill>
                  <a:schemeClr val="accent2"/>
                </a:solidFill>
                <a:latin typeface="Courier New" panose="02070309020205020404" pitchFamily="49" charset="0"/>
              </a:rPr>
              <a:t>op2</a:t>
            </a:r>
            <a:r>
              <a:rPr lang="en-US" altLang="en-US" sz="2400" dirty="0"/>
              <a:t> from </a:t>
            </a:r>
            <a:r>
              <a:rPr lang="en-US" altLang="en-US" sz="2400" dirty="0">
                <a:solidFill>
                  <a:schemeClr val="accent2"/>
                </a:solidFill>
                <a:latin typeface="Courier New" panose="02070309020205020404" pitchFamily="49" charset="0"/>
              </a:rPr>
              <a:t>op1</a:t>
            </a:r>
            <a:r>
              <a:rPr lang="en-US" altLang="en-US" sz="2400" dirty="0">
                <a:latin typeface="Courier New" panose="02070309020205020404" pitchFamily="49" charset="0"/>
              </a:rPr>
              <a:t> </a:t>
            </a: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Multiplies </a:t>
            </a:r>
            <a:r>
              <a:rPr lang="en-US" altLang="en-US" sz="2400" dirty="0">
                <a:solidFill>
                  <a:schemeClr val="accent2"/>
                </a:solidFill>
                <a:latin typeface="Courier New" panose="02070309020205020404" pitchFamily="49" charset="0"/>
              </a:rPr>
              <a:t>op1</a:t>
            </a:r>
            <a:r>
              <a:rPr lang="en-US" altLang="en-US" sz="2400" dirty="0"/>
              <a:t> by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Divides </a:t>
            </a:r>
            <a:r>
              <a:rPr lang="en-US" altLang="en-US" sz="2400" dirty="0">
                <a:solidFill>
                  <a:schemeClr val="accent2"/>
                </a:solidFill>
                <a:latin typeface="Courier New" panose="02070309020205020404" pitchFamily="49" charset="0"/>
              </a:rPr>
              <a:t>op1</a:t>
            </a:r>
            <a:r>
              <a:rPr lang="en-US" altLang="en-US" sz="2400" dirty="0"/>
              <a:t> by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a:p>
            <a:pPr>
              <a:lnSpc>
                <a:spcPct val="90000"/>
              </a:lnSpc>
              <a:buFont typeface="Monotype Sorts" pitchFamily="2" charset="2"/>
              <a:buNone/>
            </a:pP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op1 </a:t>
            </a:r>
            <a:r>
              <a:rPr lang="en-US" altLang="en-US" sz="2400" dirty="0">
                <a:solidFill>
                  <a:srgbClr val="00FF00"/>
                </a:solidFill>
                <a:latin typeface="Courier New" panose="02070309020205020404" pitchFamily="49" charset="0"/>
              </a:rPr>
              <a:t>%</a:t>
            </a:r>
            <a:r>
              <a:rPr lang="en-US" altLang="en-US" sz="2400" dirty="0">
                <a:latin typeface="Courier New" panose="02070309020205020404" pitchFamily="49" charset="0"/>
              </a:rPr>
              <a:t> op2 	</a:t>
            </a:r>
            <a:r>
              <a:rPr lang="en-US" altLang="en-US" sz="2400" dirty="0"/>
              <a:t>Computes the remainder of dividing </a:t>
            </a:r>
            <a:r>
              <a:rPr lang="en-US" altLang="en-US" sz="2400" dirty="0">
                <a:solidFill>
                  <a:schemeClr val="accent2"/>
                </a:solidFill>
                <a:latin typeface="Courier New" panose="02070309020205020404" pitchFamily="49" charset="0"/>
              </a:rPr>
              <a:t>op1</a:t>
            </a:r>
            <a:r>
              <a:rPr lang="en-US" altLang="en-US" sz="2400" dirty="0"/>
              <a:t> by </a:t>
            </a:r>
            <a:r>
              <a:rPr lang="en-US" altLang="en-US" sz="2400" dirty="0">
                <a:solidFill>
                  <a:schemeClr val="accent2"/>
                </a:solidFill>
                <a:latin typeface="Courier New" panose="02070309020205020404" pitchFamily="49" charset="0"/>
              </a:rPr>
              <a:t>op2</a:t>
            </a:r>
            <a:endParaRPr lang="en-US" altLang="en-US" sz="2400" dirty="0">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AA83-F8CF-4D54-BF82-7B8C761EDBE3}"/>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D7E9F36B-1671-4035-825C-9B664B2898E0}"/>
              </a:ext>
            </a:extLst>
          </p:cNvPr>
          <p:cNvSpPr>
            <a:spLocks noGrp="1"/>
          </p:cNvSpPr>
          <p:nvPr>
            <p:ph idx="1"/>
          </p:nvPr>
        </p:nvSpPr>
        <p:spPr/>
        <p:txBody>
          <a:bodyPr>
            <a:normAutofit fontScale="85000" lnSpcReduction="10000"/>
          </a:bodyPr>
          <a:lstStyle/>
          <a:p>
            <a:pPr>
              <a:lnSpc>
                <a:spcPct val="90000"/>
              </a:lnSpc>
              <a:buFont typeface="Monotype Sorts" pitchFamily="2" charset="2"/>
              <a:buNone/>
            </a:pPr>
            <a:r>
              <a:rPr lang="en-US" altLang="en-US" sz="2400" dirty="0">
                <a:latin typeface="Courier New" panose="02070309020205020404" pitchFamily="49" charset="0"/>
              </a:rPr>
              <a:t>public class Example2</a:t>
            </a:r>
          </a:p>
          <a:p>
            <a:pPr>
              <a:lnSpc>
                <a:spcPct val="90000"/>
              </a:lnSpc>
              <a:buFont typeface="Monotype Sorts" pitchFamily="2" charset="2"/>
              <a:buNone/>
            </a:pPr>
            <a:r>
              <a:rPr lang="en-US" altLang="en-US" sz="2400" dirty="0">
                <a:latin typeface="Courier New" panose="02070309020205020404" pitchFamily="49" charset="0"/>
              </a:rPr>
              <a:t>{</a:t>
            </a:r>
          </a:p>
          <a:p>
            <a:pPr>
              <a:lnSpc>
                <a:spcPct val="90000"/>
              </a:lnSpc>
              <a:buFont typeface="Monotype Sorts" pitchFamily="2" charset="2"/>
              <a:buNone/>
            </a:pPr>
            <a:r>
              <a:rPr lang="en-US" altLang="en-US" sz="2400" dirty="0">
                <a:latin typeface="Courier New" panose="02070309020205020404" pitchFamily="49" charset="0"/>
              </a:rPr>
              <a:t>  public static void main ( String[] </a:t>
            </a:r>
            <a:r>
              <a:rPr lang="en-US" altLang="en-US" sz="2400" dirty="0" err="1">
                <a:latin typeface="Courier New" panose="02070309020205020404" pitchFamily="49" charset="0"/>
              </a:rPr>
              <a:t>args</a:t>
            </a:r>
            <a:r>
              <a:rPr lang="en-US" altLang="en-US" sz="2400" dirty="0">
                <a:latin typeface="Courier New" panose="02070309020205020404" pitchFamily="49" charset="0"/>
              </a:rPr>
              <a:t> )</a:t>
            </a:r>
          </a:p>
          <a:p>
            <a:pPr>
              <a:lnSpc>
                <a:spcPct val="90000"/>
              </a:lnSpc>
              <a:buFont typeface="Monotype Sorts" pitchFamily="2" charset="2"/>
              <a:buNone/>
            </a:pPr>
            <a:r>
              <a:rPr lang="en-US" altLang="en-US" sz="2400" dirty="0">
                <a:latin typeface="Courier New" panose="02070309020205020404" pitchFamily="49" charset="0"/>
              </a:rPr>
              <a:t>  {</a:t>
            </a:r>
          </a:p>
          <a:p>
            <a:pPr>
              <a:lnSpc>
                <a:spcPct val="90000"/>
              </a:lnSpc>
              <a:buFont typeface="Monotype Sorts" pitchFamily="2" charset="2"/>
              <a:buNone/>
            </a:pPr>
            <a:r>
              <a:rPr lang="en-US" altLang="en-US" sz="2400" dirty="0">
                <a:latin typeface="Courier New" panose="02070309020205020404" pitchFamily="49" charset="0"/>
              </a:rPr>
              <a:t>    int   </a:t>
            </a:r>
            <a:r>
              <a:rPr lang="en-US" altLang="en-US" sz="2400" dirty="0" err="1">
                <a:latin typeface="Courier New" panose="02070309020205020404" pitchFamily="49" charset="0"/>
              </a:rPr>
              <a:t>hoursWorked</a:t>
            </a:r>
            <a:r>
              <a:rPr lang="en-US" altLang="en-US" sz="2400" dirty="0">
                <a:latin typeface="Courier New" panose="02070309020205020404" pitchFamily="49" charset="0"/>
              </a:rPr>
              <a:t> = 40;    </a:t>
            </a:r>
          </a:p>
          <a:p>
            <a:pPr>
              <a:lnSpc>
                <a:spcPct val="90000"/>
              </a:lnSpc>
              <a:buFont typeface="Monotype Sorts" pitchFamily="2" charset="2"/>
              <a:buNone/>
            </a:pPr>
            <a:r>
              <a:rPr lang="en-US" altLang="en-US" sz="2400" dirty="0">
                <a:latin typeface="Courier New" panose="02070309020205020404" pitchFamily="49" charset="0"/>
              </a:rPr>
              <a:t>    double </a:t>
            </a:r>
            <a:r>
              <a:rPr lang="en-US" altLang="en-US" sz="2400" dirty="0" err="1">
                <a:latin typeface="Courier New" panose="02070309020205020404" pitchFamily="49" charset="0"/>
              </a:rPr>
              <a:t>payRate</a:t>
            </a:r>
            <a:r>
              <a:rPr lang="en-US" altLang="en-US" sz="2400" dirty="0">
                <a:latin typeface="Courier New" panose="02070309020205020404" pitchFamily="49" charset="0"/>
              </a:rPr>
              <a:t>    = 10.0;    </a:t>
            </a:r>
          </a:p>
          <a:p>
            <a:pPr>
              <a:lnSpc>
                <a:spcPct val="90000"/>
              </a:lnSpc>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("Hours Worked: " + </a:t>
            </a:r>
            <a:r>
              <a:rPr lang="en-US" altLang="en-US" sz="2400" dirty="0" err="1">
                <a:latin typeface="Courier New" panose="02070309020205020404" pitchFamily="49" charset="0"/>
              </a:rPr>
              <a:t>hoursWorked</a:t>
            </a:r>
            <a:r>
              <a:rPr lang="en-US" altLang="en-US" sz="2400" dirty="0">
                <a:latin typeface="Courier New" panose="02070309020205020404" pitchFamily="49" charset="0"/>
              </a:rPr>
              <a:t> );</a:t>
            </a:r>
          </a:p>
          <a:p>
            <a:pPr>
              <a:lnSpc>
                <a:spcPct val="90000"/>
              </a:lnSpc>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("pay Amount : "+ (</a:t>
            </a:r>
            <a:r>
              <a:rPr lang="en-US" altLang="en-US" sz="2400" dirty="0" err="1">
                <a:latin typeface="Courier New" panose="02070309020205020404" pitchFamily="49" charset="0"/>
              </a:rPr>
              <a:t>hoursWorked</a:t>
            </a:r>
            <a:r>
              <a:rPr lang="en-US" altLang="en-US" sz="2400" dirty="0">
                <a:latin typeface="Courier New" panose="02070309020205020404" pitchFamily="49" charset="0"/>
              </a:rPr>
              <a:t>*</a:t>
            </a:r>
            <a:r>
              <a:rPr lang="en-US" altLang="en-US" sz="2400" dirty="0" err="1">
                <a:latin typeface="Courier New" panose="02070309020205020404" pitchFamily="49" charset="0"/>
              </a:rPr>
              <a:t>payRate</a:t>
            </a:r>
            <a:r>
              <a:rPr lang="en-US" altLang="en-US" sz="2400" dirty="0">
                <a:latin typeface="Courier New" panose="02070309020205020404" pitchFamily="49" charset="0"/>
              </a:rPr>
              <a:t>));</a:t>
            </a:r>
          </a:p>
          <a:p>
            <a:pPr>
              <a:lnSpc>
                <a:spcPct val="90000"/>
              </a:lnSpc>
              <a:buFont typeface="Monotype Sorts" pitchFamily="2" charset="2"/>
              <a:buNone/>
            </a:pPr>
            <a:r>
              <a:rPr lang="en-US" altLang="en-US" sz="2400" dirty="0">
                <a:latin typeface="Courier New" panose="02070309020205020404" pitchFamily="49" charset="0"/>
              </a:rPr>
              <a:t>  }</a:t>
            </a:r>
          </a:p>
          <a:p>
            <a:pPr>
              <a:lnSpc>
                <a:spcPct val="90000"/>
              </a:lnSpc>
              <a:buFont typeface="Monotype Sorts" pitchFamily="2" charset="2"/>
              <a:buNone/>
            </a:pPr>
            <a:r>
              <a:rPr lang="en-US" altLang="en-US" sz="2400" dirty="0">
                <a:latin typeface="Courier New" panose="02070309020205020404" pitchFamily="49" charset="0"/>
              </a:rPr>
              <a:t>}</a:t>
            </a:r>
          </a:p>
          <a:p>
            <a:endParaRPr lang="en-AE" dirty="0"/>
          </a:p>
        </p:txBody>
      </p:sp>
    </p:spTree>
    <p:extLst>
      <p:ext uri="{BB962C8B-B14F-4D97-AF65-F5344CB8AC3E}">
        <p14:creationId xmlns:p14="http://schemas.microsoft.com/office/powerpoint/2010/main" val="2535543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5DC422B-F4A1-4EB1-A390-A003EF0E5577}"/>
              </a:ext>
            </a:extLst>
          </p:cNvPr>
          <p:cNvSpPr>
            <a:spLocks noGrp="1" noChangeArrowheads="1"/>
          </p:cNvSpPr>
          <p:nvPr>
            <p:ph type="title"/>
          </p:nvPr>
        </p:nvSpPr>
        <p:spPr/>
        <p:txBody>
          <a:bodyPr/>
          <a:lstStyle/>
          <a:p>
            <a:r>
              <a:rPr lang="en-US" altLang="en-US"/>
              <a:t>Arithmetic Operation</a:t>
            </a:r>
          </a:p>
        </p:txBody>
      </p:sp>
      <p:sp>
        <p:nvSpPr>
          <p:cNvPr id="25603" name="Rectangle 3">
            <a:extLst>
              <a:ext uri="{FF2B5EF4-FFF2-40B4-BE49-F238E27FC236}">
                <a16:creationId xmlns:a16="http://schemas.microsoft.com/office/drawing/2014/main" id="{47DBD47E-8B06-4573-ABEB-AC58B65DDCCE}"/>
              </a:ext>
            </a:extLst>
          </p:cNvPr>
          <p:cNvSpPr>
            <a:spLocks noGrp="1" noChangeArrowheads="1"/>
          </p:cNvSpPr>
          <p:nvPr>
            <p:ph type="body" idx="1"/>
          </p:nvPr>
        </p:nvSpPr>
        <p:spPr/>
        <p:txBody>
          <a:bodyPr/>
          <a:lstStyle/>
          <a:p>
            <a:pPr>
              <a:buFont typeface="Monotype Sorts" pitchFamily="2" charset="2"/>
              <a:buNone/>
            </a:pPr>
            <a:r>
              <a:rPr lang="en-US" altLang="en-US" b="1"/>
              <a:t>Modes of operation :</a:t>
            </a:r>
          </a:p>
          <a:p>
            <a:pPr>
              <a:buFont typeface="Monotype Sorts" pitchFamily="2" charset="2"/>
              <a:buNone/>
            </a:pPr>
            <a:r>
              <a:rPr lang="en-US" altLang="en-US" b="1"/>
              <a:t>	</a:t>
            </a:r>
            <a:r>
              <a:rPr lang="en-US" altLang="en-US"/>
              <a:t>If operand1 and operand2 are of same data type, then the resultant  value of the operation will be of that same data type.</a:t>
            </a:r>
          </a:p>
          <a:p>
            <a:pPr>
              <a:buFont typeface="Monotype Sorts" pitchFamily="2" charset="2"/>
              <a:buNone/>
            </a:pPr>
            <a:endParaRPr lang="en-US" altLang="en-US"/>
          </a:p>
          <a:p>
            <a:pPr>
              <a:buFont typeface="Monotype Sorts" pitchFamily="2" charset="2"/>
              <a:buNone/>
            </a:pPr>
            <a:r>
              <a:rPr lang="en-US" altLang="en-US"/>
              <a:t>	If operand1 and operand2 are of different data type like real and integer, then the resultant  value of the operation will be of real  data type. </a:t>
            </a:r>
          </a:p>
          <a:p>
            <a:pPr>
              <a:buFont typeface="Monotype Sorts" pitchFamily="2" charset="2"/>
              <a:buNone/>
            </a:pPr>
            <a:r>
              <a:rPr lang="en-US" altLang="en-US"/>
              <a:t>e.g.    	</a:t>
            </a:r>
            <a:r>
              <a:rPr lang="en-US" altLang="en-US" sz="2000" b="1">
                <a:solidFill>
                  <a:schemeClr val="accent2"/>
                </a:solidFill>
              </a:rPr>
              <a:t>1/2  gives 0</a:t>
            </a:r>
          </a:p>
          <a:p>
            <a:pPr>
              <a:buFont typeface="Monotype Sorts" pitchFamily="2" charset="2"/>
              <a:buNone/>
            </a:pPr>
            <a:r>
              <a:rPr lang="en-US" altLang="en-US" sz="2000" b="1">
                <a:solidFill>
                  <a:schemeClr val="accent2"/>
                </a:solidFill>
              </a:rPr>
              <a:t>		1.0/2  gives  0.5</a:t>
            </a:r>
          </a:p>
          <a:p>
            <a:pPr>
              <a:buFont typeface="Monotype Sorts" pitchFamily="2" charset="2"/>
              <a:buNone/>
            </a:pPr>
            <a:r>
              <a:rPr lang="en-US" altLang="en-US" sz="2000" b="1">
                <a:solidFill>
                  <a:schemeClr val="accent2"/>
                </a:solidFill>
              </a:rPr>
              <a:t>		1.0/2.0 gives 0.5</a:t>
            </a:r>
            <a:endParaRPr lang="en-US" altLang="en-US"/>
          </a:p>
        </p:txBody>
      </p:sp>
      <p:graphicFrame>
        <p:nvGraphicFramePr>
          <p:cNvPr id="360490" name="Group 42">
            <a:extLst>
              <a:ext uri="{FF2B5EF4-FFF2-40B4-BE49-F238E27FC236}">
                <a16:creationId xmlns:a16="http://schemas.microsoft.com/office/drawing/2014/main" id="{0ABE2A26-31DC-40B0-9A0F-BC677D69A239}"/>
              </a:ext>
            </a:extLst>
          </p:cNvPr>
          <p:cNvGraphicFramePr>
            <a:graphicFrameLocks noGrp="1"/>
          </p:cNvGraphicFramePr>
          <p:nvPr>
            <p:extLst>
              <p:ext uri="{D42A27DB-BD31-4B8C-83A1-F6EECF244321}">
                <p14:modId xmlns:p14="http://schemas.microsoft.com/office/powerpoint/2010/main" val="1028414463"/>
              </p:ext>
            </p:extLst>
          </p:nvPr>
        </p:nvGraphicFramePr>
        <p:xfrm>
          <a:off x="5012635" y="4592624"/>
          <a:ext cx="6604000" cy="1981200"/>
        </p:xfrm>
        <a:graphic>
          <a:graphicData uri="http://schemas.openxmlformats.org/drawingml/2006/table">
            <a:tbl>
              <a:tblPr/>
              <a:tblGrid>
                <a:gridCol w="1870075">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752725">
                  <a:extLst>
                    <a:ext uri="{9D8B030D-6E8A-4147-A177-3AD203B41FA5}">
                      <a16:colId xmlns:a16="http://schemas.microsoft.com/office/drawing/2014/main" val="20002"/>
                    </a:ext>
                  </a:extLst>
                </a:gridCol>
              </a:tblGrid>
              <a:tr h="3159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rgbClr val="00FF00"/>
                          </a:solidFill>
                          <a:effectLst/>
                          <a:latin typeface="Times New Roman" charset="0"/>
                        </a:rPr>
                        <a:t>Operand1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rgbClr val="00FF00"/>
                          </a:solidFill>
                          <a:effectLst/>
                          <a:latin typeface="Times New Roman" charset="0"/>
                        </a:rPr>
                        <a:t>Operand2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rgbClr val="00FF00"/>
                          </a:solidFill>
                          <a:effectLst/>
                          <a:latin typeface="Times New Roman" charset="0"/>
                        </a:rPr>
                        <a:t>Result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Real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Real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Real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Whole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Whole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Whole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159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Whole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Real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Real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175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Real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latin typeface="Times New Roman" charset="0"/>
                        </a:rPr>
                        <a:t>Whole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Times New Roman" charset="0"/>
                        </a:rPr>
                        <a:t>Real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BCD99BD-03D8-4A98-B74C-2CF72008B0E1}"/>
              </a:ext>
            </a:extLst>
          </p:cNvPr>
          <p:cNvSpPr>
            <a:spLocks noGrp="1" noChangeArrowheads="1"/>
          </p:cNvSpPr>
          <p:nvPr>
            <p:ph type="title"/>
          </p:nvPr>
        </p:nvSpPr>
        <p:spPr/>
        <p:txBody>
          <a:bodyPr/>
          <a:lstStyle/>
          <a:p>
            <a:r>
              <a:rPr lang="en-US" altLang="en-US"/>
              <a:t>Arithmetic Expressions</a:t>
            </a:r>
          </a:p>
        </p:txBody>
      </p:sp>
      <p:sp>
        <p:nvSpPr>
          <p:cNvPr id="26627" name="Rectangle 3">
            <a:extLst>
              <a:ext uri="{FF2B5EF4-FFF2-40B4-BE49-F238E27FC236}">
                <a16:creationId xmlns:a16="http://schemas.microsoft.com/office/drawing/2014/main" id="{2BEB1DDD-9A0B-4622-8D0C-81BCF0862E26}"/>
              </a:ext>
            </a:extLst>
          </p:cNvPr>
          <p:cNvSpPr>
            <a:spLocks noGrp="1" noChangeArrowheads="1"/>
          </p:cNvSpPr>
          <p:nvPr>
            <p:ph type="body" idx="1"/>
          </p:nvPr>
        </p:nvSpPr>
        <p:spPr/>
        <p:txBody>
          <a:bodyPr>
            <a:normAutofit fontScale="85000" lnSpcReduction="20000"/>
          </a:bodyPr>
          <a:lstStyle/>
          <a:p>
            <a:pPr marL="0" indent="0">
              <a:lnSpc>
                <a:spcPct val="90000"/>
              </a:lnSpc>
              <a:buNone/>
            </a:pPr>
            <a:r>
              <a:rPr lang="en-US" altLang="en-US" b="1" dirty="0"/>
              <a:t>Definition:</a:t>
            </a:r>
            <a:r>
              <a:rPr lang="en-US" altLang="en-US" dirty="0"/>
              <a:t> An expression is a sequence of variables, constants, operators, and method calls (constructed according to the syntax of the language) that evaluates to a  single value. </a:t>
            </a:r>
          </a:p>
          <a:p>
            <a:pPr marL="0" indent="0">
              <a:lnSpc>
                <a:spcPct val="90000"/>
              </a:lnSpc>
              <a:buNone/>
            </a:pPr>
            <a:r>
              <a:rPr lang="en-US" altLang="en-US" dirty="0"/>
              <a:t>In Java, Arithmetic expressions are evaluated very similar to the way they are evaluated in algebra.</a:t>
            </a:r>
          </a:p>
          <a:p>
            <a:pPr>
              <a:lnSpc>
                <a:spcPct val="90000"/>
              </a:lnSpc>
              <a:buFont typeface="Monotype Sorts" pitchFamily="2" charset="2"/>
              <a:buNone/>
            </a:pPr>
            <a:r>
              <a:rPr lang="en-US" altLang="en-US" dirty="0"/>
              <a:t>Operator 		Meaning 		Precedence </a:t>
            </a:r>
          </a:p>
          <a:p>
            <a:pPr>
              <a:lnSpc>
                <a:spcPct val="90000"/>
              </a:lnSpc>
              <a:buFont typeface="Monotype Sorts" pitchFamily="2" charset="2"/>
              <a:buNone/>
            </a:pPr>
            <a:r>
              <a:rPr lang="en-US" altLang="en-US" dirty="0"/>
              <a:t>	-  			unary minus		 highest </a:t>
            </a:r>
          </a:p>
          <a:p>
            <a:pPr>
              <a:lnSpc>
                <a:spcPct val="90000"/>
              </a:lnSpc>
              <a:buFont typeface="Monotype Sorts" pitchFamily="2" charset="2"/>
              <a:buNone/>
            </a:pPr>
            <a:r>
              <a:rPr lang="en-US" altLang="en-US" dirty="0"/>
              <a:t>	+ 			unary plus 		highest </a:t>
            </a:r>
          </a:p>
          <a:p>
            <a:pPr>
              <a:lnSpc>
                <a:spcPct val="90000"/>
              </a:lnSpc>
              <a:buFont typeface="Monotype Sorts" pitchFamily="2" charset="2"/>
              <a:buNone/>
            </a:pPr>
            <a:r>
              <a:rPr lang="en-US" altLang="en-US" dirty="0"/>
              <a:t>	*  			multiplication	 	middle </a:t>
            </a:r>
          </a:p>
          <a:p>
            <a:pPr>
              <a:lnSpc>
                <a:spcPct val="90000"/>
              </a:lnSpc>
              <a:buFont typeface="Monotype Sorts" pitchFamily="2" charset="2"/>
              <a:buNone/>
            </a:pPr>
            <a:r>
              <a:rPr lang="en-US" altLang="en-US" dirty="0"/>
              <a:t>	/  			division  			middle </a:t>
            </a:r>
          </a:p>
          <a:p>
            <a:pPr>
              <a:lnSpc>
                <a:spcPct val="90000"/>
              </a:lnSpc>
              <a:buFont typeface="Monotype Sorts" pitchFamily="2" charset="2"/>
              <a:buNone/>
            </a:pPr>
            <a:r>
              <a:rPr lang="en-US" altLang="en-US" dirty="0"/>
              <a:t>	% 		 	remainder  		middle </a:t>
            </a:r>
          </a:p>
          <a:p>
            <a:pPr>
              <a:lnSpc>
                <a:spcPct val="90000"/>
              </a:lnSpc>
              <a:buFont typeface="Monotype Sorts" pitchFamily="2" charset="2"/>
              <a:buNone/>
            </a:pPr>
            <a:r>
              <a:rPr lang="en-US" altLang="en-US" dirty="0"/>
              <a:t>	+ 		 	addition  		low </a:t>
            </a:r>
          </a:p>
          <a:p>
            <a:pPr>
              <a:lnSpc>
                <a:spcPct val="90000"/>
              </a:lnSpc>
              <a:buFont typeface="Monotype Sorts" pitchFamily="2" charset="2"/>
              <a:buNone/>
            </a:pPr>
            <a:r>
              <a:rPr lang="en-US" altLang="en-US" dirty="0"/>
              <a:t>	- 			subtraction 		low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68A042B-5DB2-4C22-BD23-4B7905884964}"/>
              </a:ext>
            </a:extLst>
          </p:cNvPr>
          <p:cNvSpPr>
            <a:spLocks noGrp="1" noChangeArrowheads="1"/>
          </p:cNvSpPr>
          <p:nvPr>
            <p:ph type="title"/>
          </p:nvPr>
        </p:nvSpPr>
        <p:spPr/>
        <p:txBody>
          <a:bodyPr/>
          <a:lstStyle/>
          <a:p>
            <a:r>
              <a:rPr lang="en-US" altLang="en-US"/>
              <a:t>Associativity of Operators</a:t>
            </a:r>
          </a:p>
        </p:txBody>
      </p:sp>
      <p:sp>
        <p:nvSpPr>
          <p:cNvPr id="27651" name="Rectangle 3">
            <a:extLst>
              <a:ext uri="{FF2B5EF4-FFF2-40B4-BE49-F238E27FC236}">
                <a16:creationId xmlns:a16="http://schemas.microsoft.com/office/drawing/2014/main" id="{178F6595-10DC-4581-84E3-FDED50B35712}"/>
              </a:ext>
            </a:extLst>
          </p:cNvPr>
          <p:cNvSpPr>
            <a:spLocks noGrp="1" noChangeArrowheads="1"/>
          </p:cNvSpPr>
          <p:nvPr>
            <p:ph type="body" idx="1"/>
          </p:nvPr>
        </p:nvSpPr>
        <p:spPr/>
        <p:txBody>
          <a:bodyPr/>
          <a:lstStyle/>
          <a:p>
            <a:r>
              <a:rPr lang="en-US" altLang="en-US"/>
              <a:t>In Java, all binary operators except for the assignment operators are evaluated in left to right order.</a:t>
            </a:r>
            <a:r>
              <a:rPr lang="en-US" altLang="en-US" sz="2800"/>
              <a:t> </a:t>
            </a:r>
          </a:p>
          <a:p>
            <a:pPr lvl="1">
              <a:buFontTx/>
              <a:buNone/>
            </a:pPr>
            <a:endParaRPr lang="en-US" altLang="en-US" sz="2800" b="1">
              <a:solidFill>
                <a:schemeClr val="accent2"/>
              </a:solidFill>
              <a:latin typeface="Courier New" panose="02070309020205020404" pitchFamily="49" charset="0"/>
            </a:endParaRPr>
          </a:p>
          <a:p>
            <a:pPr lvl="1">
              <a:buFontTx/>
              <a:buNone/>
            </a:pPr>
            <a:r>
              <a:rPr lang="en-US" altLang="en-US" sz="2400">
                <a:solidFill>
                  <a:schemeClr val="accent2"/>
                </a:solidFill>
                <a:latin typeface="Courier New" panose="02070309020205020404" pitchFamily="49" charset="0"/>
              </a:rPr>
              <a:t>2 * 7 * 3 	4 - 2 + 5</a:t>
            </a:r>
          </a:p>
          <a:p>
            <a:pPr lvl="1">
              <a:buFontTx/>
              <a:buNone/>
            </a:pPr>
            <a:r>
              <a:rPr lang="en-US" altLang="en-US" sz="2400">
                <a:solidFill>
                  <a:schemeClr val="accent2"/>
                </a:solidFill>
                <a:latin typeface="Courier New" panose="02070309020205020404" pitchFamily="49" charset="0"/>
              </a:rPr>
              <a:t>-----		-----</a:t>
            </a:r>
          </a:p>
          <a:p>
            <a:pPr lvl="1">
              <a:buFontTx/>
              <a:buNone/>
            </a:pPr>
            <a:r>
              <a:rPr lang="en-US" altLang="en-US" sz="2400">
                <a:solidFill>
                  <a:schemeClr val="accent2"/>
                </a:solidFill>
                <a:latin typeface="Courier New" panose="02070309020205020404" pitchFamily="49" charset="0"/>
              </a:rPr>
              <a:t>  14  * 3	  2   + 5</a:t>
            </a:r>
          </a:p>
          <a:p>
            <a:pPr lvl="1">
              <a:buFontTx/>
              <a:buNone/>
            </a:pPr>
            <a:r>
              <a:rPr lang="en-US" altLang="en-US" sz="2400">
                <a:solidFill>
                  <a:schemeClr val="accent2"/>
                </a:solidFill>
                <a:latin typeface="Courier New" panose="02070309020205020404" pitchFamily="49" charset="0"/>
              </a:rPr>
              <a:t>  -------	  -------</a:t>
            </a:r>
          </a:p>
          <a:p>
            <a:pPr lvl="1">
              <a:buFontTx/>
              <a:buNone/>
            </a:pPr>
            <a:r>
              <a:rPr lang="en-US" altLang="en-US" sz="2400">
                <a:solidFill>
                  <a:schemeClr val="accent2"/>
                </a:solidFill>
                <a:latin typeface="Courier New" panose="02070309020205020404" pitchFamily="49" charset="0"/>
              </a:rPr>
              <a:t>     42		  7</a:t>
            </a:r>
          </a:p>
          <a:p>
            <a:pPr>
              <a:buFont typeface="Monotype Sorts" pitchFamily="2" charset="2"/>
              <a:buNone/>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6459AB7-E8DF-4228-B552-89E24614AAB6}"/>
              </a:ext>
            </a:extLst>
          </p:cNvPr>
          <p:cNvSpPr>
            <a:spLocks noGrp="1" noChangeArrowheads="1"/>
          </p:cNvSpPr>
          <p:nvPr>
            <p:ph type="title"/>
          </p:nvPr>
        </p:nvSpPr>
        <p:spPr/>
        <p:txBody>
          <a:bodyPr/>
          <a:lstStyle/>
          <a:p>
            <a:r>
              <a:rPr lang="en-US" altLang="en-US"/>
              <a:t>Assignment Statement</a:t>
            </a:r>
          </a:p>
        </p:txBody>
      </p:sp>
      <p:sp>
        <p:nvSpPr>
          <p:cNvPr id="29699" name="Rectangle 3">
            <a:extLst>
              <a:ext uri="{FF2B5EF4-FFF2-40B4-BE49-F238E27FC236}">
                <a16:creationId xmlns:a16="http://schemas.microsoft.com/office/drawing/2014/main" id="{958462D7-0AD3-420B-9BCA-5F3BA490ABDD}"/>
              </a:ext>
            </a:extLst>
          </p:cNvPr>
          <p:cNvSpPr>
            <a:spLocks noGrp="1" noChangeArrowheads="1"/>
          </p:cNvSpPr>
          <p:nvPr>
            <p:ph type="body" idx="1"/>
          </p:nvPr>
        </p:nvSpPr>
        <p:spPr/>
        <p:txBody>
          <a:bodyPr>
            <a:normAutofit lnSpcReduction="10000"/>
          </a:bodyPr>
          <a:lstStyle/>
          <a:p>
            <a:pPr lvl="1">
              <a:lnSpc>
                <a:spcPct val="90000"/>
              </a:lnSpc>
              <a:spcBef>
                <a:spcPct val="0"/>
              </a:spcBef>
              <a:buClrTx/>
              <a:buSzTx/>
              <a:buFontTx/>
              <a:buNone/>
            </a:pPr>
            <a:r>
              <a:rPr lang="en-US" altLang="en-US" sz="2400" i="1" dirty="0">
                <a:solidFill>
                  <a:schemeClr val="accent2"/>
                </a:solidFill>
                <a:latin typeface="Courier New" panose="02070309020205020404" pitchFamily="49" charset="0"/>
              </a:rPr>
              <a:t>variable = expression;</a:t>
            </a:r>
          </a:p>
          <a:p>
            <a:pPr>
              <a:lnSpc>
                <a:spcPct val="90000"/>
              </a:lnSpc>
            </a:pPr>
            <a:r>
              <a:rPr lang="en-US" altLang="en-US" dirty="0"/>
              <a:t>The value of constants / variables / expression in the right side of the = operator, is assigned to the variable in the left side of the = operator.</a:t>
            </a:r>
          </a:p>
          <a:p>
            <a:pPr>
              <a:lnSpc>
                <a:spcPct val="90000"/>
              </a:lnSpc>
            </a:pPr>
            <a:r>
              <a:rPr lang="en-US" altLang="en-US" b="1" dirty="0"/>
              <a:t>Examples:</a:t>
            </a:r>
          </a:p>
          <a:p>
            <a:pPr>
              <a:lnSpc>
                <a:spcPct val="90000"/>
              </a:lnSpc>
              <a:spcBef>
                <a:spcPct val="0"/>
              </a:spcBef>
              <a:buClrTx/>
              <a:buSzTx/>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a = 5;</a:t>
            </a:r>
          </a:p>
          <a:p>
            <a:pPr>
              <a:lnSpc>
                <a:spcPct val="90000"/>
              </a:lnSpc>
              <a:spcBef>
                <a:spcPct val="0"/>
              </a:spcBef>
              <a:buClrTx/>
              <a:buSzTx/>
              <a:buFontTx/>
              <a:buNone/>
            </a:pPr>
            <a:r>
              <a:rPr lang="en-US" altLang="en-US" dirty="0">
                <a:solidFill>
                  <a:schemeClr val="accent2"/>
                </a:solidFill>
                <a:latin typeface="Courier New" panose="02070309020205020404" pitchFamily="49" charset="0"/>
              </a:rPr>
              <a:t>	b = a;</a:t>
            </a:r>
          </a:p>
          <a:p>
            <a:pPr>
              <a:lnSpc>
                <a:spcPct val="90000"/>
              </a:lnSpc>
              <a:spcBef>
                <a:spcPct val="0"/>
              </a:spcBef>
              <a:buClrTx/>
              <a:buSzTx/>
              <a:buFontTx/>
              <a:buNone/>
            </a:pPr>
            <a:r>
              <a:rPr lang="en-US" altLang="en-US" dirty="0">
                <a:solidFill>
                  <a:schemeClr val="accent2"/>
                </a:solidFill>
                <a:latin typeface="Courier New" panose="02070309020205020404" pitchFamily="49" charset="0"/>
              </a:rPr>
              <a:t>	c = a + b</a:t>
            </a:r>
            <a:r>
              <a:rPr lang="en-US" altLang="en-US" dirty="0">
                <a:latin typeface="Courier New" panose="02070309020205020404" pitchFamily="49" charset="0"/>
              </a:rPr>
              <a:t>;</a:t>
            </a:r>
          </a:p>
          <a:p>
            <a:pPr>
              <a:lnSpc>
                <a:spcPct val="90000"/>
              </a:lnSpc>
              <a:spcBef>
                <a:spcPct val="0"/>
              </a:spcBef>
              <a:buClrTx/>
              <a:buSzTx/>
              <a:buFontTx/>
              <a:buNone/>
            </a:pPr>
            <a:r>
              <a:rPr lang="en-US" altLang="en-US" dirty="0">
                <a:latin typeface="Courier New" panose="02070309020205020404" pitchFamily="49" charset="0"/>
              </a:rPr>
              <a:t>	</a:t>
            </a:r>
            <a:r>
              <a:rPr lang="en-US" altLang="en-US" dirty="0"/>
              <a:t>The left hand side of the = operator </a:t>
            </a:r>
            <a:r>
              <a:rPr lang="en-US" altLang="en-US" b="1" dirty="0"/>
              <a:t>must</a:t>
            </a:r>
            <a:r>
              <a:rPr lang="en-US" altLang="en-US" dirty="0"/>
              <a:t> be a variable.</a:t>
            </a:r>
          </a:p>
          <a:p>
            <a:pPr>
              <a:lnSpc>
                <a:spcPct val="90000"/>
              </a:lnSpc>
            </a:pPr>
            <a:r>
              <a:rPr lang="en-US" altLang="en-US" dirty="0"/>
              <a:t>It cannot be a constant or an expression.</a:t>
            </a:r>
          </a:p>
          <a:p>
            <a:pPr>
              <a:lnSpc>
                <a:spcPct val="90000"/>
              </a:lnSpc>
            </a:pPr>
            <a:r>
              <a:rPr lang="en-US" altLang="en-US" dirty="0"/>
              <a:t>Example of an invalid assignment statement</a:t>
            </a:r>
            <a:r>
              <a:rPr lang="en-US" altLang="en-US" b="1" dirty="0"/>
              <a:t> : </a:t>
            </a:r>
          </a:p>
          <a:p>
            <a:pPr>
              <a:lnSpc>
                <a:spcPct val="90000"/>
              </a:lnSpc>
              <a:spcBef>
                <a:spcPct val="0"/>
              </a:spcBef>
              <a:buClrTx/>
              <a:buSzTx/>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a + b = c</a:t>
            </a:r>
            <a:r>
              <a:rPr lang="en-US" altLang="en-US" dirty="0">
                <a:latin typeface="Courier New" panose="02070309020205020404" pitchFamily="49"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620D3E-A082-45A2-9010-74C6433D2028}"/>
              </a:ext>
            </a:extLst>
          </p:cNvPr>
          <p:cNvSpPr>
            <a:spLocks noGrp="1" noChangeArrowheads="1"/>
          </p:cNvSpPr>
          <p:nvPr>
            <p:ph type="title"/>
          </p:nvPr>
        </p:nvSpPr>
        <p:spPr/>
        <p:txBody>
          <a:bodyPr/>
          <a:lstStyle/>
          <a:p>
            <a:r>
              <a:rPr lang="en-US" altLang="en-US"/>
              <a:t>Assignment Statement (cont.)</a:t>
            </a:r>
          </a:p>
        </p:txBody>
      </p:sp>
      <p:sp>
        <p:nvSpPr>
          <p:cNvPr id="30723" name="Rectangle 3">
            <a:extLst>
              <a:ext uri="{FF2B5EF4-FFF2-40B4-BE49-F238E27FC236}">
                <a16:creationId xmlns:a16="http://schemas.microsoft.com/office/drawing/2014/main" id="{7C31BA74-61B7-492B-BB74-8150FF9050E3}"/>
              </a:ext>
            </a:extLst>
          </p:cNvPr>
          <p:cNvSpPr>
            <a:spLocks noGrp="1" noChangeArrowheads="1"/>
          </p:cNvSpPr>
          <p:nvPr>
            <p:ph type="body" idx="1"/>
          </p:nvPr>
        </p:nvSpPr>
        <p:spPr>
          <a:xfrm>
            <a:off x="520148" y="1792936"/>
            <a:ext cx="9906000" cy="5645150"/>
          </a:xfrm>
        </p:spPr>
        <p:txBody>
          <a:bodyPr/>
          <a:lstStyle/>
          <a:p>
            <a:r>
              <a:rPr lang="en-US" altLang="en-US" sz="2000" dirty="0"/>
              <a:t>Java allows multiple assignment</a:t>
            </a:r>
            <a:r>
              <a:rPr lang="en-US" altLang="en-US" sz="2000" b="1" dirty="0"/>
              <a:t>.</a:t>
            </a:r>
          </a:p>
          <a:p>
            <a:pPr>
              <a:spcBef>
                <a:spcPct val="0"/>
              </a:spcBef>
              <a:buClrTx/>
              <a:buSzTx/>
              <a:buFontTx/>
              <a:buNone/>
            </a:pPr>
            <a:r>
              <a:rPr lang="en-US" altLang="en-US" sz="2000" dirty="0">
                <a:latin typeface="Courier New" panose="02070309020205020404" pitchFamily="49" charset="0"/>
              </a:rPr>
              <a:t>	</a:t>
            </a:r>
            <a:r>
              <a:rPr lang="en-US" altLang="en-US" sz="2000" dirty="0">
                <a:solidFill>
                  <a:schemeClr val="accent2"/>
                </a:solidFill>
                <a:latin typeface="Courier New" panose="02070309020205020404" pitchFamily="49" charset="0"/>
              </a:rPr>
              <a:t>	int width = 100, height = 45;</a:t>
            </a:r>
          </a:p>
          <a:p>
            <a:r>
              <a:rPr lang="en-US" altLang="en-US" sz="2000" dirty="0"/>
              <a:t>By default, Java takes </a:t>
            </a:r>
            <a:r>
              <a:rPr lang="en-US" altLang="en-US" b="1" dirty="0"/>
              <a:t>whole numbers to be of type int </a:t>
            </a:r>
            <a:r>
              <a:rPr lang="en-US" altLang="en-US" sz="2000" dirty="0"/>
              <a:t>and </a:t>
            </a:r>
            <a:r>
              <a:rPr lang="en-US" altLang="en-US" b="1" dirty="0"/>
              <a:t>real numbers to be of type double</a:t>
            </a:r>
            <a:r>
              <a:rPr lang="en-US" altLang="en-US" sz="2000" dirty="0"/>
              <a:t>.  However, we can append a letter at the end of a number to indicate its type. </a:t>
            </a:r>
          </a:p>
          <a:p>
            <a:r>
              <a:rPr lang="en-US" altLang="en-US" sz="2000" dirty="0"/>
              <a:t>Upper and lower case letters can be used for ‘float’ (F or f), ‘double’ (D or d), and ‘long’ (l or L, but we should prefer L):</a:t>
            </a:r>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float </a:t>
            </a:r>
            <a:r>
              <a:rPr lang="en-US" altLang="en-US" sz="2000" dirty="0" err="1">
                <a:solidFill>
                  <a:schemeClr val="accent2"/>
                </a:solidFill>
                <a:latin typeface="Courier New" panose="02070309020205020404" pitchFamily="49" charset="0"/>
              </a:rPr>
              <a:t>maxGrade</a:t>
            </a:r>
            <a:r>
              <a:rPr lang="en-US" altLang="en-US" sz="2000" dirty="0">
                <a:solidFill>
                  <a:schemeClr val="accent2"/>
                </a:solidFill>
                <a:latin typeface="Courier New" panose="02070309020205020404" pitchFamily="49" charset="0"/>
              </a:rPr>
              <a:t> = 100f</a:t>
            </a:r>
            <a:r>
              <a:rPr lang="en-US" altLang="en-US" sz="2000" dirty="0">
                <a:solidFill>
                  <a:schemeClr val="accent2"/>
                </a:solidFill>
              </a:rPr>
              <a:t>;  // now holds ‘100.0’</a:t>
            </a:r>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double temp = 583d</a:t>
            </a:r>
            <a:r>
              <a:rPr lang="en-US" altLang="en-US" sz="2000" dirty="0">
                <a:solidFill>
                  <a:schemeClr val="accent2"/>
                </a:solidFill>
              </a:rPr>
              <a:t>;  	 // holds double precision</a:t>
            </a:r>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float temp = 5.5</a:t>
            </a:r>
            <a:r>
              <a:rPr lang="en-US" altLang="en-US" sz="2000" dirty="0">
                <a:solidFill>
                  <a:schemeClr val="accent2"/>
                </a:solidFill>
              </a:rPr>
              <a:t>;          // ERROR!  </a:t>
            </a:r>
          </a:p>
          <a:p>
            <a:pPr lvl="2">
              <a:buFontTx/>
              <a:buNone/>
            </a:pPr>
            <a:r>
              <a:rPr lang="en-US" altLang="en-US" sz="2000" dirty="0">
                <a:solidFill>
                  <a:schemeClr val="accent2"/>
                </a:solidFill>
              </a:rPr>
              <a:t>                            // Java  treats 5.5 as a double</a:t>
            </a:r>
          </a:p>
          <a:p>
            <a:pPr lvl="1">
              <a:buFontTx/>
              <a:buNone/>
            </a:pPr>
            <a:r>
              <a:rPr lang="en-US" altLang="en-US" dirty="0">
                <a:solidFill>
                  <a:schemeClr val="accent2"/>
                </a:solidFill>
                <a:latin typeface="Courier New" panose="02070309020205020404" pitchFamily="49" charset="0"/>
              </a:rPr>
              <a:t>long x = 583l</a:t>
            </a:r>
            <a:r>
              <a:rPr lang="en-US" altLang="en-US" dirty="0">
                <a:solidFill>
                  <a:schemeClr val="accent2"/>
                </a:solidFill>
              </a:rPr>
              <a:t>;    // holds 583, but looks like 5,381</a:t>
            </a:r>
          </a:p>
          <a:p>
            <a:pPr>
              <a:buFont typeface="Monotype Sorts" pitchFamily="2" charset="2"/>
              <a:buNone/>
            </a:pPr>
            <a:r>
              <a:rPr lang="en-US" altLang="en-US" sz="2000" dirty="0">
                <a:solidFill>
                  <a:schemeClr val="accent2"/>
                </a:solidFill>
              </a:rPr>
              <a:t>	</a:t>
            </a:r>
            <a:r>
              <a:rPr lang="en-US" altLang="en-US" sz="2000" dirty="0">
                <a:solidFill>
                  <a:schemeClr val="accent2"/>
                </a:solidFill>
                <a:latin typeface="Courier New" panose="02070309020205020404" pitchFamily="49" charset="0"/>
              </a:rPr>
              <a:t>long y = 583L</a:t>
            </a:r>
            <a:r>
              <a:rPr lang="en-US" altLang="en-US" sz="2000" dirty="0">
                <a:solidFill>
                  <a:schemeClr val="accent2"/>
                </a:solidFill>
              </a:rPr>
              <a:t>;    // This looks much better!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6D7638C-7C97-4912-9870-97BB5ECCE19D}"/>
              </a:ext>
            </a:extLst>
          </p:cNvPr>
          <p:cNvSpPr>
            <a:spLocks noGrp="1" noChangeArrowheads="1"/>
          </p:cNvSpPr>
          <p:nvPr>
            <p:ph type="title"/>
          </p:nvPr>
        </p:nvSpPr>
        <p:spPr/>
        <p:txBody>
          <a:bodyPr/>
          <a:lstStyle/>
          <a:p>
            <a:r>
              <a:rPr lang="en-US" altLang="en-US"/>
              <a:t>Increment or Decrement Operators</a:t>
            </a:r>
          </a:p>
        </p:txBody>
      </p:sp>
      <p:sp>
        <p:nvSpPr>
          <p:cNvPr id="31747" name="Rectangle 3">
            <a:extLst>
              <a:ext uri="{FF2B5EF4-FFF2-40B4-BE49-F238E27FC236}">
                <a16:creationId xmlns:a16="http://schemas.microsoft.com/office/drawing/2014/main" id="{225AC76E-BE2D-42D1-B2A4-C63C3D578977}"/>
              </a:ext>
            </a:extLst>
          </p:cNvPr>
          <p:cNvSpPr>
            <a:spLocks noGrp="1" noChangeArrowheads="1"/>
          </p:cNvSpPr>
          <p:nvPr>
            <p:ph type="body" idx="1"/>
          </p:nvPr>
        </p:nvSpPr>
        <p:spPr/>
        <p:txBody>
          <a:bodyPr>
            <a:normAutofit fontScale="77500" lnSpcReduction="20000"/>
          </a:bodyPr>
          <a:lstStyle/>
          <a:p>
            <a:pPr>
              <a:spcBef>
                <a:spcPts val="500"/>
              </a:spcBef>
              <a:spcAft>
                <a:spcPts val="500"/>
              </a:spcAft>
              <a:buNone/>
            </a:pPr>
            <a:r>
              <a:rPr lang="en-US" altLang="en-US" dirty="0"/>
              <a:t>Increment/decrement operations (</a:t>
            </a:r>
            <a:r>
              <a:rPr lang="en-US" altLang="en-US" dirty="0">
                <a:latin typeface="Courier New" panose="02070309020205020404" pitchFamily="49" charset="0"/>
              </a:rPr>
              <a:t>count = count +1</a:t>
            </a:r>
            <a:r>
              <a:rPr lang="en-US" altLang="en-US" dirty="0"/>
              <a:t>) are very common in programming.   Java provides operators that make these operations shorter.</a:t>
            </a:r>
          </a:p>
          <a:p>
            <a:pPr>
              <a:spcBef>
                <a:spcPts val="500"/>
              </a:spcBef>
              <a:spcAft>
                <a:spcPts val="500"/>
              </a:spcAft>
              <a:buNone/>
            </a:pPr>
            <a:r>
              <a:rPr lang="en-US" altLang="en-US" sz="2000" b="1" dirty="0"/>
              <a:t> </a:t>
            </a:r>
            <a:r>
              <a:rPr lang="en-US" altLang="en-US" b="1" dirty="0"/>
              <a:t>Operator	Use		  	Description	</a:t>
            </a:r>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latin typeface="Courier New" panose="02070309020205020404" pitchFamily="49" charset="0"/>
              </a:rPr>
              <a:t>op</a:t>
            </a:r>
            <a:r>
              <a:rPr lang="en-US" altLang="en-US" dirty="0">
                <a:solidFill>
                  <a:srgbClr val="00FF00"/>
                </a:solidFill>
                <a:latin typeface="Courier New" panose="02070309020205020404" pitchFamily="49" charset="0"/>
              </a:rPr>
              <a:t>++	</a:t>
            </a:r>
            <a:r>
              <a:rPr lang="en-US" altLang="en-US" dirty="0"/>
              <a:t>	Increments </a:t>
            </a:r>
            <a:r>
              <a:rPr lang="en-US" altLang="en-US" dirty="0">
                <a:latin typeface="Courier New" panose="02070309020205020404" pitchFamily="49" charset="0"/>
              </a:rPr>
              <a:t>op</a:t>
            </a:r>
            <a:r>
              <a:rPr lang="en-US" altLang="en-US" dirty="0"/>
              <a:t> by 1; </a:t>
            </a:r>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op</a:t>
            </a:r>
            <a:r>
              <a:rPr lang="en-US" altLang="en-US" dirty="0"/>
              <a:t> 		Increments </a:t>
            </a:r>
            <a:r>
              <a:rPr lang="en-US" altLang="en-US" dirty="0">
                <a:latin typeface="Courier New" panose="02070309020205020404" pitchFamily="49" charset="0"/>
              </a:rPr>
              <a:t>op</a:t>
            </a:r>
            <a:r>
              <a:rPr lang="en-US" altLang="en-US" dirty="0"/>
              <a:t> by 1; </a:t>
            </a:r>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latin typeface="Courier New" panose="02070309020205020404" pitchFamily="49" charset="0"/>
              </a:rPr>
              <a:t>op</a:t>
            </a:r>
            <a:r>
              <a:rPr lang="en-US" altLang="en-US" dirty="0">
                <a:solidFill>
                  <a:srgbClr val="00FF00"/>
                </a:solidFill>
                <a:latin typeface="Courier New" panose="02070309020205020404" pitchFamily="49" charset="0"/>
              </a:rPr>
              <a:t>--</a:t>
            </a:r>
            <a:r>
              <a:rPr lang="en-US" altLang="en-US" dirty="0"/>
              <a:t>		Decrements </a:t>
            </a:r>
            <a:r>
              <a:rPr lang="en-US" altLang="en-US" dirty="0">
                <a:latin typeface="Courier New" panose="02070309020205020404" pitchFamily="49" charset="0"/>
              </a:rPr>
              <a:t>op</a:t>
            </a:r>
            <a:r>
              <a:rPr lang="en-US" altLang="en-US" dirty="0"/>
              <a:t> by 1; </a:t>
            </a:r>
          </a:p>
          <a:p>
            <a:pPr>
              <a:buFont typeface="Monotype Sorts" pitchFamily="2" charset="2"/>
              <a:buNone/>
            </a:pPr>
            <a:r>
              <a:rPr lang="en-US" altLang="en-US" dirty="0">
                <a:solidFill>
                  <a:srgbClr val="00FF00"/>
                </a:solidFill>
                <a:latin typeface="Courier New" panose="02070309020205020404" pitchFamily="49" charset="0"/>
              </a:rPr>
              <a:t>--</a:t>
            </a:r>
            <a:r>
              <a:rPr lang="en-US" altLang="en-US" dirty="0"/>
              <a:t>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op</a:t>
            </a:r>
            <a:r>
              <a:rPr lang="en-US" altLang="en-US" dirty="0"/>
              <a:t>		Decrements </a:t>
            </a:r>
            <a:r>
              <a:rPr lang="en-US" altLang="en-US" dirty="0">
                <a:latin typeface="Courier New" panose="02070309020205020404" pitchFamily="49" charset="0"/>
              </a:rPr>
              <a:t>op</a:t>
            </a:r>
            <a:r>
              <a:rPr lang="en-US" altLang="en-US" dirty="0"/>
              <a:t> by 1</a:t>
            </a:r>
            <a:r>
              <a:rPr lang="en-US" altLang="en-US" sz="2000" dirty="0"/>
              <a:t>; </a:t>
            </a:r>
          </a:p>
          <a:p>
            <a:pPr>
              <a:buFont typeface="Monotype Sorts" pitchFamily="2" charset="2"/>
              <a:buNone/>
            </a:pPr>
            <a:r>
              <a:rPr lang="en-US" altLang="en-US" dirty="0"/>
              <a:t>Examples :</a:t>
            </a:r>
          </a:p>
          <a:p>
            <a:pPr>
              <a:buFont typeface="Monotype Sorts" pitchFamily="2" charset="2"/>
              <a:buNone/>
            </a:pPr>
            <a:r>
              <a:rPr lang="en-US" altLang="en-US" dirty="0"/>
              <a:t>1. What is the value of j and i after executing the following code? </a:t>
            </a:r>
          </a:p>
          <a:p>
            <a:pPr>
              <a:buFont typeface="Monotype Sorts" pitchFamily="2" charset="2"/>
              <a:buNone/>
            </a:pPr>
            <a:r>
              <a:rPr lang="en-US" altLang="en-US" dirty="0">
                <a:latin typeface="Courier New" panose="02070309020205020404" pitchFamily="49" charset="0"/>
              </a:rPr>
              <a:t>i = 1;</a:t>
            </a:r>
          </a:p>
          <a:p>
            <a:pPr>
              <a:buFont typeface="Monotype Sorts" pitchFamily="2" charset="2"/>
              <a:buNone/>
            </a:pPr>
            <a:r>
              <a:rPr lang="en-US" altLang="en-US" dirty="0">
                <a:latin typeface="Courier New" panose="02070309020205020404" pitchFamily="49" charset="0"/>
              </a:rPr>
              <a:t>j = 5;</a:t>
            </a:r>
          </a:p>
          <a:p>
            <a:pPr>
              <a:buFont typeface="Monotype Sorts" pitchFamily="2" charset="2"/>
              <a:buNone/>
            </a:pPr>
            <a:r>
              <a:rPr lang="en-US" altLang="en-US" dirty="0">
                <a:latin typeface="Courier New" panose="02070309020205020404" pitchFamily="49" charset="0"/>
              </a:rPr>
              <a:t>j = ++i;</a:t>
            </a:r>
            <a:endParaRPr lang="en-US" altLang="en-US" dirty="0"/>
          </a:p>
          <a:p>
            <a:pPr>
              <a:buFont typeface="Monotype Sorts" pitchFamily="2" charset="2"/>
              <a:buNone/>
            </a:pPr>
            <a:endParaRPr lang="en-US"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4C24247-46F2-44AD-AC26-8EB4EE094BA9}"/>
              </a:ext>
            </a:extLst>
          </p:cNvPr>
          <p:cNvSpPr>
            <a:spLocks noGrp="1" noChangeArrowheads="1"/>
          </p:cNvSpPr>
          <p:nvPr>
            <p:ph type="title"/>
          </p:nvPr>
        </p:nvSpPr>
        <p:spPr/>
        <p:txBody>
          <a:bodyPr/>
          <a:lstStyle/>
          <a:p>
            <a:r>
              <a:rPr lang="en-US" altLang="en-US"/>
              <a:t>Increment or Decrement Operators (cont.)</a:t>
            </a:r>
          </a:p>
        </p:txBody>
      </p:sp>
      <p:sp>
        <p:nvSpPr>
          <p:cNvPr id="32771" name="Rectangle 3">
            <a:extLst>
              <a:ext uri="{FF2B5EF4-FFF2-40B4-BE49-F238E27FC236}">
                <a16:creationId xmlns:a16="http://schemas.microsoft.com/office/drawing/2014/main" id="{D5B3326C-6366-4018-BB3F-1CC959A21F96}"/>
              </a:ext>
            </a:extLst>
          </p:cNvPr>
          <p:cNvSpPr>
            <a:spLocks noGrp="1" noChangeArrowheads="1"/>
          </p:cNvSpPr>
          <p:nvPr>
            <p:ph type="body" idx="1"/>
          </p:nvPr>
        </p:nvSpPr>
        <p:spPr/>
        <p:txBody>
          <a:bodyPr>
            <a:normAutofit fontScale="92500" lnSpcReduction="10000"/>
          </a:bodyPr>
          <a:lstStyle/>
          <a:p>
            <a:pPr>
              <a:buFont typeface="Monotype Sorts" pitchFamily="2" charset="2"/>
              <a:buNone/>
            </a:pPr>
            <a:r>
              <a:rPr lang="en-US" altLang="en-US"/>
              <a:t>2. What is the value of </a:t>
            </a:r>
            <a:r>
              <a:rPr lang="en-US" altLang="en-US">
                <a:latin typeface="Courier New" panose="02070309020205020404" pitchFamily="49" charset="0"/>
              </a:rPr>
              <a:t>j</a:t>
            </a:r>
            <a:r>
              <a:rPr lang="en-US" altLang="en-US"/>
              <a:t> and </a:t>
            </a:r>
            <a:r>
              <a:rPr lang="en-US" altLang="en-US">
                <a:latin typeface="Courier New" panose="02070309020205020404" pitchFamily="49" charset="0"/>
              </a:rPr>
              <a:t>i</a:t>
            </a:r>
            <a:r>
              <a:rPr lang="en-US" altLang="en-US"/>
              <a:t> after executing the following code? </a:t>
            </a:r>
          </a:p>
          <a:p>
            <a:pPr>
              <a:buFont typeface="Monotype Sorts" pitchFamily="2" charset="2"/>
              <a:buNone/>
            </a:pPr>
            <a:r>
              <a:rPr lang="en-US" altLang="en-US">
                <a:latin typeface="Courier New" panose="02070309020205020404" pitchFamily="49" charset="0"/>
              </a:rPr>
              <a:t>i = 10;</a:t>
            </a:r>
          </a:p>
          <a:p>
            <a:pPr>
              <a:buFont typeface="Monotype Sorts" pitchFamily="2" charset="2"/>
              <a:buNone/>
            </a:pPr>
            <a:r>
              <a:rPr lang="en-US" altLang="en-US">
                <a:latin typeface="Courier New" panose="02070309020205020404" pitchFamily="49" charset="0"/>
              </a:rPr>
              <a:t>j = 50;</a:t>
            </a:r>
          </a:p>
          <a:p>
            <a:pPr>
              <a:buFont typeface="Monotype Sorts" pitchFamily="2" charset="2"/>
              <a:buNone/>
            </a:pPr>
            <a:r>
              <a:rPr lang="en-US" altLang="en-US">
                <a:latin typeface="Courier New" panose="02070309020205020404" pitchFamily="49" charset="0"/>
              </a:rPr>
              <a:t>j = i--;</a:t>
            </a:r>
          </a:p>
          <a:p>
            <a:pPr>
              <a:buFont typeface="Monotype Sorts" pitchFamily="2" charset="2"/>
              <a:buNone/>
            </a:pPr>
            <a:endParaRPr lang="en-US" altLang="en-US">
              <a:latin typeface="Courier New" panose="02070309020205020404" pitchFamily="49" charset="0"/>
            </a:endParaRPr>
          </a:p>
          <a:p>
            <a:pPr>
              <a:buFont typeface="Monotype Sorts" pitchFamily="2" charset="2"/>
              <a:buNone/>
            </a:pPr>
            <a:r>
              <a:rPr lang="en-US" altLang="en-US"/>
              <a:t>3. What is the value of </a:t>
            </a:r>
            <a:r>
              <a:rPr lang="en-US" altLang="en-US">
                <a:latin typeface="Courier New" panose="02070309020205020404" pitchFamily="49" charset="0"/>
              </a:rPr>
              <a:t>j</a:t>
            </a:r>
            <a:r>
              <a:rPr lang="en-US" altLang="en-US"/>
              <a:t> and </a:t>
            </a:r>
            <a:r>
              <a:rPr lang="en-US" altLang="en-US">
                <a:latin typeface="Courier New" panose="02070309020205020404" pitchFamily="49" charset="0"/>
              </a:rPr>
              <a:t>i</a:t>
            </a:r>
            <a:r>
              <a:rPr lang="en-US" altLang="en-US"/>
              <a:t> after executing the following code? </a:t>
            </a:r>
          </a:p>
          <a:p>
            <a:pPr>
              <a:buFont typeface="Monotype Sorts" pitchFamily="2" charset="2"/>
              <a:buNone/>
            </a:pPr>
            <a:r>
              <a:rPr lang="en-US" altLang="en-US">
                <a:latin typeface="Courier New" panose="02070309020205020404" pitchFamily="49" charset="0"/>
              </a:rPr>
              <a:t>i = 5;</a:t>
            </a:r>
          </a:p>
          <a:p>
            <a:pPr>
              <a:buFont typeface="Monotype Sorts" pitchFamily="2" charset="2"/>
              <a:buNone/>
            </a:pPr>
            <a:r>
              <a:rPr lang="en-US" altLang="en-US">
                <a:latin typeface="Courier New" panose="02070309020205020404" pitchFamily="49" charset="0"/>
              </a:rPr>
              <a:t>j = 10;</a:t>
            </a:r>
          </a:p>
          <a:p>
            <a:pPr>
              <a:buFont typeface="Monotype Sorts" pitchFamily="2" charset="2"/>
              <a:buNone/>
            </a:pPr>
            <a:r>
              <a:rPr lang="en-US" altLang="en-US">
                <a:latin typeface="Courier New" panose="02070309020205020404" pitchFamily="49" charset="0"/>
              </a:rPr>
              <a:t>i++;</a:t>
            </a:r>
          </a:p>
          <a:p>
            <a:pPr>
              <a:buFont typeface="Monotype Sorts" pitchFamily="2" charset="2"/>
              <a:buNone/>
            </a:pPr>
            <a:r>
              <a:rPr lang="en-US" altLang="en-US">
                <a:latin typeface="Courier New" panose="02070309020205020404" pitchFamily="49" charset="0"/>
              </a:rPr>
              <a:t>++j;</a:t>
            </a:r>
          </a:p>
          <a:p>
            <a:pPr>
              <a:buFont typeface="Monotype Sorts" pitchFamily="2" charset="2"/>
              <a:buNone/>
            </a:pPr>
            <a:endParaRPr lang="en-US" altLang="en-US">
              <a:latin typeface="Courier New" panose="02070309020205020404" pitchFamily="49" charset="0"/>
            </a:endParaRPr>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E4A7A7F-1299-41CB-B2F1-970ECF15820C}"/>
              </a:ext>
            </a:extLst>
          </p:cNvPr>
          <p:cNvSpPr>
            <a:spLocks noGrp="1" noChangeArrowheads="1"/>
          </p:cNvSpPr>
          <p:nvPr>
            <p:ph type="title"/>
          </p:nvPr>
        </p:nvSpPr>
        <p:spPr/>
        <p:txBody>
          <a:bodyPr/>
          <a:lstStyle/>
          <a:p>
            <a:r>
              <a:rPr lang="en-US" altLang="en-US" dirty="0"/>
              <a:t>Shorthand Operators</a:t>
            </a:r>
          </a:p>
        </p:txBody>
      </p:sp>
      <p:sp>
        <p:nvSpPr>
          <p:cNvPr id="33795" name="Rectangle 3">
            <a:extLst>
              <a:ext uri="{FF2B5EF4-FFF2-40B4-BE49-F238E27FC236}">
                <a16:creationId xmlns:a16="http://schemas.microsoft.com/office/drawing/2014/main" id="{3A62CD23-F094-4AE2-AD96-7950B07A0932}"/>
              </a:ext>
            </a:extLst>
          </p:cNvPr>
          <p:cNvSpPr>
            <a:spLocks noGrp="1" noChangeArrowheads="1"/>
          </p:cNvSpPr>
          <p:nvPr>
            <p:ph type="body" idx="1"/>
          </p:nvPr>
        </p:nvSpPr>
        <p:spPr/>
        <p:txBody>
          <a:bodyPr>
            <a:normAutofit fontScale="92500" lnSpcReduction="20000"/>
          </a:bodyPr>
          <a:lstStyle/>
          <a:p>
            <a:pPr>
              <a:spcBef>
                <a:spcPts val="500"/>
              </a:spcBef>
              <a:spcAft>
                <a:spcPts val="500"/>
              </a:spcAft>
              <a:buNone/>
            </a:pPr>
            <a:r>
              <a:rPr lang="en-US" altLang="en-US" dirty="0"/>
              <a:t>    </a:t>
            </a:r>
            <a:r>
              <a:rPr lang="en-US" altLang="en-US" sz="2600" dirty="0"/>
              <a:t>Java also provides a number of operators that can be used  as a short-cut for performing arithmetic operations on a variable and assigning the result to the same variable.</a:t>
            </a:r>
            <a:r>
              <a:rPr lang="en-US" altLang="en-US" sz="2600" b="1" dirty="0"/>
              <a:t> </a:t>
            </a:r>
          </a:p>
          <a:p>
            <a:pPr>
              <a:spcBef>
                <a:spcPts val="500"/>
              </a:spcBef>
              <a:spcAft>
                <a:spcPts val="500"/>
              </a:spcAft>
              <a:buNone/>
            </a:pPr>
            <a:r>
              <a:rPr lang="en-US" altLang="en-US" b="1" dirty="0"/>
              <a:t>Operator    		Short-Form		Equivalent to	</a:t>
            </a:r>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p>
          <a:p>
            <a:pPr>
              <a:lnSpc>
                <a:spcPct val="90000"/>
              </a:lnSpc>
              <a:buFont typeface="Monotype Sorts" pitchFamily="2" charset="2"/>
              <a:buNone/>
            </a:pPr>
            <a:r>
              <a:rPr lang="en-US" altLang="en-US" dirty="0">
                <a:solidFill>
                  <a:srgbClr val="00FF00"/>
                </a:solidFill>
                <a:latin typeface="Courier New" panose="02070309020205020404" pitchFamily="49" charset="0"/>
              </a:rPr>
              <a:t>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p>
          <a:p>
            <a:pPr>
              <a:lnSpc>
                <a:spcPct val="90000"/>
              </a:lnSpc>
              <a:buFont typeface="Monotype Sorts" pitchFamily="2" charset="2"/>
              <a:buNone/>
            </a:pPr>
            <a:r>
              <a:rPr lang="en-US" altLang="en-US" dirty="0">
                <a:solidFill>
                  <a:srgbClr val="00FF00"/>
                </a:solidFill>
                <a:latin typeface="Courier New" panose="02070309020205020404" pitchFamily="49" charset="0"/>
              </a:rPr>
              <a:t> %= </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r>
              <a:rPr lang="en-US" altLang="en-US" dirty="0">
                <a:latin typeface="Courier New" panose="02070309020205020404" pitchFamily="49" charset="0"/>
              </a:rPr>
              <a:t>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op1 </a:t>
            </a:r>
            <a:r>
              <a:rPr lang="en-US" altLang="en-US" dirty="0">
                <a:solidFill>
                  <a:srgbClr val="00FF00"/>
                </a:solidFill>
                <a:latin typeface="Courier New" panose="02070309020205020404" pitchFamily="49" charset="0"/>
              </a:rPr>
              <a:t>%</a:t>
            </a:r>
            <a:r>
              <a:rPr lang="en-US" altLang="en-US" dirty="0">
                <a:latin typeface="Courier New" panose="02070309020205020404" pitchFamily="49" charset="0"/>
              </a:rPr>
              <a:t> op2</a:t>
            </a:r>
            <a:r>
              <a:rPr lang="en-US" altLang="en-US" dirty="0"/>
              <a:t> 	</a:t>
            </a:r>
          </a:p>
          <a:p>
            <a:pPr>
              <a:lnSpc>
                <a:spcPct val="90000"/>
              </a:lnSpc>
              <a:buFont typeface="Monotype Sorts" pitchFamily="2" charset="2"/>
              <a:buNone/>
            </a:pPr>
            <a:r>
              <a:rPr lang="en-US" altLang="en-US" dirty="0"/>
              <a:t>Example :</a:t>
            </a:r>
          </a:p>
          <a:p>
            <a:pPr>
              <a:lnSpc>
                <a:spcPct val="90000"/>
              </a:lnSpc>
              <a:buFont typeface="Monotype Sorts" pitchFamily="2" charset="2"/>
              <a:buNone/>
            </a:pPr>
            <a:r>
              <a:rPr lang="en-US" altLang="en-US" dirty="0"/>
              <a:t>Instead of  writing </a:t>
            </a:r>
            <a:r>
              <a:rPr lang="en-US" altLang="en-US" dirty="0">
                <a:solidFill>
                  <a:schemeClr val="accent2"/>
                </a:solidFill>
                <a:latin typeface="Courier New" panose="02070309020205020404" pitchFamily="49" charset="0"/>
              </a:rPr>
              <a:t>a = a + 5; </a:t>
            </a:r>
            <a:r>
              <a:rPr lang="en-US" altLang="en-US" dirty="0"/>
              <a:t>We can write </a:t>
            </a:r>
            <a:r>
              <a:rPr lang="en-US" altLang="en-US" dirty="0">
                <a:solidFill>
                  <a:schemeClr val="accent2"/>
                </a:solidFill>
                <a:latin typeface="Courier New" panose="02070309020205020404" pitchFamily="49" charset="0"/>
              </a:rPr>
              <a:t>a += 5;</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022BAA1-1532-4845-8FDA-C86757CBCA9B}"/>
              </a:ext>
            </a:extLst>
          </p:cNvPr>
          <p:cNvSpPr>
            <a:spLocks noGrp="1" noChangeArrowheads="1"/>
          </p:cNvSpPr>
          <p:nvPr>
            <p:ph type="title"/>
          </p:nvPr>
        </p:nvSpPr>
        <p:spPr/>
        <p:txBody>
          <a:bodyPr/>
          <a:lstStyle/>
          <a:p>
            <a:r>
              <a:rPr lang="en-US" altLang="en-US"/>
              <a:t>Basic Structure of Java Program</a:t>
            </a:r>
            <a:endParaRPr lang="en-AE" altLang="en-US"/>
          </a:p>
        </p:txBody>
      </p:sp>
      <p:sp>
        <p:nvSpPr>
          <p:cNvPr id="3" name="Content Placeholder 2">
            <a:extLst>
              <a:ext uri="{FF2B5EF4-FFF2-40B4-BE49-F238E27FC236}">
                <a16:creationId xmlns:a16="http://schemas.microsoft.com/office/drawing/2014/main" id="{25CDA981-6E88-4730-95E5-E41435A3E158}"/>
              </a:ext>
            </a:extLst>
          </p:cNvPr>
          <p:cNvSpPr>
            <a:spLocks noGrp="1"/>
          </p:cNvSpPr>
          <p:nvPr>
            <p:ph idx="1"/>
          </p:nvPr>
        </p:nvSpPr>
        <p:spPr/>
        <p:txBody>
          <a:bodyPr/>
          <a:lstStyle/>
          <a:p>
            <a:pPr marL="0" indent="0" algn="just">
              <a:buNone/>
              <a:defRPr/>
            </a:pPr>
            <a:r>
              <a:rPr lang="en-US" dirty="0"/>
              <a:t>public class </a:t>
            </a:r>
            <a:r>
              <a:rPr lang="en-US" dirty="0" err="1"/>
              <a:t>MyFirstJavaClass</a:t>
            </a:r>
            <a:endParaRPr lang="en-US" dirty="0"/>
          </a:p>
          <a:p>
            <a:pPr marL="0" indent="0" algn="just">
              <a:buNone/>
              <a:defRPr/>
            </a:pPr>
            <a:r>
              <a:rPr lang="en-US" dirty="0"/>
              <a:t>{</a:t>
            </a:r>
          </a:p>
          <a:p>
            <a:pPr marL="0" indent="0" algn="just">
              <a:buNone/>
              <a:defRPr/>
            </a:pPr>
            <a:r>
              <a:rPr lang="en-US" dirty="0"/>
              <a:t>	public static void main(String[] </a:t>
            </a:r>
            <a:r>
              <a:rPr lang="en-US" dirty="0" err="1"/>
              <a:t>arg</a:t>
            </a:r>
            <a:r>
              <a:rPr lang="en-US" dirty="0"/>
              <a:t>)</a:t>
            </a:r>
          </a:p>
          <a:p>
            <a:pPr marL="0" indent="0" algn="just">
              <a:buNone/>
              <a:defRPr/>
            </a:pPr>
            <a:r>
              <a:rPr lang="en-US" dirty="0"/>
              <a:t>	{</a:t>
            </a:r>
          </a:p>
          <a:p>
            <a:pPr marL="0" indent="0" algn="just">
              <a:buNone/>
              <a:defRPr/>
            </a:pPr>
            <a:r>
              <a:rPr lang="en-US" dirty="0"/>
              <a:t>		</a:t>
            </a:r>
            <a:r>
              <a:rPr lang="en-US" dirty="0" err="1"/>
              <a:t>System.out.println</a:t>
            </a:r>
            <a:r>
              <a:rPr lang="en-US" dirty="0"/>
              <a:t>(“</a:t>
            </a:r>
            <a:r>
              <a:rPr lang="en-US"/>
              <a:t>Hello World!!!!");</a:t>
            </a:r>
            <a:endParaRPr lang="en-US" dirty="0"/>
          </a:p>
          <a:p>
            <a:pPr marL="0" indent="0" algn="just">
              <a:buNone/>
              <a:defRPr/>
            </a:pPr>
            <a:r>
              <a:rPr lang="en-US" dirty="0"/>
              <a:t>	}</a:t>
            </a:r>
          </a:p>
          <a:p>
            <a:pPr marL="0" indent="0" algn="just">
              <a:buNone/>
              <a:defRPr/>
            </a:pPr>
            <a:r>
              <a:rPr lang="en-US" dirty="0"/>
              <a:t>}</a:t>
            </a:r>
          </a:p>
          <a:p>
            <a:pPr algn="just">
              <a:defRPr/>
            </a:pPr>
            <a:r>
              <a:rPr lang="en-US" dirty="0"/>
              <a:t>The name of class and file must be same.</a:t>
            </a:r>
          </a:p>
          <a:p>
            <a:pPr algn="just">
              <a:defRPr/>
            </a:pPr>
            <a:endParaRPr lang="en-A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E08BC62-0B20-4B57-AA51-47F3AD8A9E4C}"/>
              </a:ext>
            </a:extLst>
          </p:cNvPr>
          <p:cNvSpPr>
            <a:spLocks noGrp="1" noChangeArrowheads="1"/>
          </p:cNvSpPr>
          <p:nvPr>
            <p:ph type="title"/>
          </p:nvPr>
        </p:nvSpPr>
        <p:spPr/>
        <p:txBody>
          <a:bodyPr/>
          <a:lstStyle/>
          <a:p>
            <a:r>
              <a:rPr lang="en-US" altLang="en-US"/>
              <a:t>Agenda</a:t>
            </a:r>
            <a:endParaRPr lang="en-AE" altLang="en-US"/>
          </a:p>
        </p:txBody>
      </p:sp>
      <p:sp>
        <p:nvSpPr>
          <p:cNvPr id="34819" name="Content Placeholder 2">
            <a:extLst>
              <a:ext uri="{FF2B5EF4-FFF2-40B4-BE49-F238E27FC236}">
                <a16:creationId xmlns:a16="http://schemas.microsoft.com/office/drawing/2014/main" id="{8E35D99A-0F41-48F8-AA52-AF0091FF6F9B}"/>
              </a:ext>
            </a:extLst>
          </p:cNvPr>
          <p:cNvSpPr>
            <a:spLocks noGrp="1" noChangeArrowheads="1"/>
          </p:cNvSpPr>
          <p:nvPr>
            <p:ph idx="1"/>
          </p:nvPr>
        </p:nvSpPr>
        <p:spPr/>
        <p:txBody>
          <a:bodyPr/>
          <a:lstStyle/>
          <a:p>
            <a:r>
              <a:rPr lang="en-US" altLang="en-US"/>
              <a:t>Comments in java</a:t>
            </a:r>
          </a:p>
          <a:p>
            <a:r>
              <a:rPr lang="en-US" altLang="en-US"/>
              <a:t>Format Specifiers</a:t>
            </a:r>
          </a:p>
          <a:p>
            <a:r>
              <a:rPr lang="en-AU" altLang="en-US"/>
              <a:t>Escape Sequence</a:t>
            </a:r>
          </a:p>
          <a:p>
            <a:r>
              <a:rPr lang="en-AU" altLang="en-US"/>
              <a:t>Math Class</a:t>
            </a:r>
          </a:p>
          <a:p>
            <a:r>
              <a:rPr lang="en-AU" altLang="en-US"/>
              <a:t>Casting</a:t>
            </a:r>
          </a:p>
          <a:p>
            <a:r>
              <a:rPr lang="en-AU" altLang="en-US"/>
              <a:t>Relational Operator</a:t>
            </a:r>
            <a:r>
              <a:rPr lang="en-US" altLang="en-US"/>
              <a:t> </a:t>
            </a:r>
            <a:endParaRPr lang="en-AE"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EE0B26C-5B7D-47D1-A240-5268FDD29AD3}"/>
              </a:ext>
            </a:extLst>
          </p:cNvPr>
          <p:cNvSpPr>
            <a:spLocks noGrp="1" noChangeArrowheads="1"/>
          </p:cNvSpPr>
          <p:nvPr>
            <p:ph type="title"/>
          </p:nvPr>
        </p:nvSpPr>
        <p:spPr/>
        <p:txBody>
          <a:bodyPr/>
          <a:lstStyle/>
          <a:p>
            <a:pPr eaLnBrk="1" hangingPunct="1"/>
            <a:r>
              <a:rPr lang="en-US" altLang="en-US" sz="4000" dirty="0"/>
              <a:t>Comments in Java</a:t>
            </a:r>
          </a:p>
        </p:txBody>
      </p:sp>
      <p:sp>
        <p:nvSpPr>
          <p:cNvPr id="35843" name="Text Placeholder 2">
            <a:extLst>
              <a:ext uri="{FF2B5EF4-FFF2-40B4-BE49-F238E27FC236}">
                <a16:creationId xmlns:a16="http://schemas.microsoft.com/office/drawing/2014/main" id="{825ADA1A-B10A-4431-BE12-4405805CF9A0}"/>
              </a:ext>
            </a:extLst>
          </p:cNvPr>
          <p:cNvSpPr>
            <a:spLocks noGrp="1" noChangeArrowheads="1"/>
          </p:cNvSpPr>
          <p:nvPr>
            <p:ph type="body" idx="1"/>
          </p:nvPr>
        </p:nvSpPr>
        <p:spPr/>
        <p:txBody>
          <a:bodyPr>
            <a:normAutofit lnSpcReduction="10000"/>
          </a:bodyPr>
          <a:lstStyle/>
          <a:p>
            <a:pPr eaLnBrk="1" hangingPunct="1"/>
            <a:r>
              <a:rPr lang="en-US" altLang="en-US" sz="2500" b="1" dirty="0"/>
              <a:t>Comments</a:t>
            </a:r>
          </a:p>
          <a:p>
            <a:pPr lvl="2" eaLnBrk="1" hangingPunct="1">
              <a:buFont typeface="Wingdings 2" panose="05020102010507070707" pitchFamily="18" charset="2"/>
              <a:buNone/>
            </a:pPr>
            <a:r>
              <a:rPr lang="en-US" altLang="en-US" sz="1900" dirty="0">
                <a:solidFill>
                  <a:srgbClr val="00BF00"/>
                </a:solidFill>
                <a:latin typeface="Lucida Console" panose="020B0609040504020204" pitchFamily="49" charset="0"/>
              </a:rPr>
              <a:t>	// Fig. 2.1: Welcome1.java</a:t>
            </a:r>
          </a:p>
          <a:p>
            <a:pPr lvl="1" eaLnBrk="1" hangingPunct="1"/>
            <a:r>
              <a:rPr lang="en-US" altLang="en-US" sz="2100" dirty="0">
                <a:solidFill>
                  <a:srgbClr val="0000FF"/>
                </a:solidFill>
                <a:latin typeface="LucidaSansTypewriter" pitchFamily="49" charset="0"/>
              </a:rPr>
              <a:t>//</a:t>
            </a:r>
            <a:r>
              <a:rPr lang="en-US" altLang="en-US" sz="2100" dirty="0">
                <a:solidFill>
                  <a:srgbClr val="000000"/>
                </a:solidFill>
              </a:rPr>
              <a:t> </a:t>
            </a:r>
            <a:r>
              <a:rPr lang="en-US" altLang="en-US" sz="2100" dirty="0"/>
              <a:t>indicates that the line is a </a:t>
            </a:r>
            <a:r>
              <a:rPr lang="en-US" altLang="en-US" sz="2100" dirty="0">
                <a:solidFill>
                  <a:srgbClr val="0000FF"/>
                </a:solidFill>
              </a:rPr>
              <a:t>comment</a:t>
            </a:r>
            <a:r>
              <a:rPr lang="en-US" altLang="en-US" sz="2100" dirty="0">
                <a:solidFill>
                  <a:srgbClr val="000000"/>
                </a:solidFill>
              </a:rPr>
              <a:t>. </a:t>
            </a:r>
          </a:p>
          <a:p>
            <a:pPr lvl="1" eaLnBrk="1" hangingPunct="1"/>
            <a:r>
              <a:rPr lang="en-US" altLang="en-US" sz="2100" dirty="0"/>
              <a:t>Used to </a:t>
            </a:r>
            <a:r>
              <a:rPr lang="en-US" altLang="en-US" sz="2100" dirty="0">
                <a:solidFill>
                  <a:srgbClr val="0000FF"/>
                </a:solidFill>
              </a:rPr>
              <a:t>document programs</a:t>
            </a:r>
            <a:r>
              <a:rPr lang="en-US" altLang="en-US" sz="2100" dirty="0">
                <a:solidFill>
                  <a:srgbClr val="000000"/>
                </a:solidFill>
              </a:rPr>
              <a:t> </a:t>
            </a:r>
            <a:r>
              <a:rPr lang="en-US" altLang="en-US" sz="2100" dirty="0"/>
              <a:t>and improve their readability.</a:t>
            </a:r>
          </a:p>
          <a:p>
            <a:pPr lvl="1" eaLnBrk="1" hangingPunct="1"/>
            <a:r>
              <a:rPr lang="en-US" altLang="en-US" sz="2100" dirty="0"/>
              <a:t>Compiler ignores comments.</a:t>
            </a:r>
          </a:p>
          <a:p>
            <a:pPr lvl="1" eaLnBrk="1" hangingPunct="1"/>
            <a:r>
              <a:rPr lang="en-US" altLang="en-US" sz="2100" dirty="0"/>
              <a:t>A comment that begins with </a:t>
            </a:r>
            <a:r>
              <a:rPr lang="en-US" altLang="en-US" sz="2100" dirty="0">
                <a:latin typeface="Lucida Console" panose="020B0609040504020204" pitchFamily="49" charset="0"/>
              </a:rPr>
              <a:t>//</a:t>
            </a:r>
            <a:r>
              <a:rPr lang="en-US" altLang="en-US" sz="2100" dirty="0"/>
              <a:t> is an </a:t>
            </a:r>
            <a:r>
              <a:rPr lang="en-US" altLang="en-US" sz="2100" dirty="0">
                <a:solidFill>
                  <a:srgbClr val="0000FF"/>
                </a:solidFill>
              </a:rPr>
              <a:t>end-of-line</a:t>
            </a:r>
            <a:r>
              <a:rPr lang="en-US" altLang="en-US" sz="2100" dirty="0">
                <a:solidFill>
                  <a:srgbClr val="000000"/>
                </a:solidFill>
              </a:rPr>
              <a:t> </a:t>
            </a:r>
            <a:r>
              <a:rPr lang="en-US" altLang="en-US" sz="2100" dirty="0">
                <a:solidFill>
                  <a:srgbClr val="0000FF"/>
                </a:solidFill>
              </a:rPr>
              <a:t>comment</a:t>
            </a:r>
            <a:r>
              <a:rPr lang="en-US" altLang="en-US" sz="2100" dirty="0">
                <a:solidFill>
                  <a:srgbClr val="000000"/>
                </a:solidFill>
              </a:rPr>
              <a:t>—</a:t>
            </a:r>
            <a:r>
              <a:rPr lang="en-US" altLang="en-US" sz="2100" dirty="0"/>
              <a:t>it terminates at the end of the line on which it appears. </a:t>
            </a:r>
          </a:p>
          <a:p>
            <a:pPr eaLnBrk="1" hangingPunct="1"/>
            <a:r>
              <a:rPr lang="en-US" altLang="en-US" sz="2500" dirty="0">
                <a:solidFill>
                  <a:srgbClr val="0000FF"/>
                </a:solidFill>
              </a:rPr>
              <a:t>Traditional comment</a:t>
            </a:r>
            <a:r>
              <a:rPr lang="en-US" altLang="en-US" sz="2500" dirty="0"/>
              <a:t>, can be spread over several lines as in</a:t>
            </a:r>
          </a:p>
          <a:p>
            <a:pPr lvl="2" eaLnBrk="1" hangingPunct="1">
              <a:buFont typeface="Wingdings 2" panose="05020102010507070707" pitchFamily="18" charset="2"/>
              <a:buNone/>
            </a:pPr>
            <a:r>
              <a:rPr lang="en-US" altLang="en-US" sz="1900" dirty="0">
                <a:solidFill>
                  <a:srgbClr val="00BF00"/>
                </a:solidFill>
                <a:latin typeface="Lucida Console" panose="020B0609040504020204" pitchFamily="49" charset="0"/>
              </a:rPr>
              <a:t>	/* This is a traditional comment. It</a:t>
            </a:r>
            <a:br>
              <a:rPr lang="en-US" altLang="en-US" sz="1900" dirty="0">
                <a:solidFill>
                  <a:srgbClr val="00BF00"/>
                </a:solidFill>
                <a:latin typeface="Lucida Console" panose="020B0609040504020204" pitchFamily="49" charset="0"/>
              </a:rPr>
            </a:br>
            <a:r>
              <a:rPr lang="en-US" altLang="en-US" sz="1900" dirty="0">
                <a:solidFill>
                  <a:srgbClr val="00BF00"/>
                </a:solidFill>
                <a:latin typeface="Lucida Console" panose="020B0609040504020204" pitchFamily="49" charset="0"/>
              </a:rPr>
              <a:t>   can be split over multiple lines */</a:t>
            </a:r>
          </a:p>
          <a:p>
            <a:pPr lvl="1" eaLnBrk="1" hangingPunct="1"/>
            <a:r>
              <a:rPr lang="en-US" altLang="en-US" sz="2100" dirty="0"/>
              <a:t>This type of comment begins with</a:t>
            </a:r>
            <a:r>
              <a:rPr lang="en-US" altLang="en-US" sz="2100" dirty="0">
                <a:solidFill>
                  <a:srgbClr val="000000"/>
                </a:solidFill>
              </a:rPr>
              <a:t> </a:t>
            </a:r>
            <a:r>
              <a:rPr lang="en-US" altLang="en-US" sz="2100" dirty="0">
                <a:solidFill>
                  <a:srgbClr val="0000FF"/>
                </a:solidFill>
              </a:rPr>
              <a:t>/*</a:t>
            </a:r>
            <a:r>
              <a:rPr lang="en-US" altLang="en-US" sz="2100" dirty="0">
                <a:solidFill>
                  <a:srgbClr val="000000"/>
                </a:solidFill>
              </a:rPr>
              <a:t> </a:t>
            </a:r>
            <a:r>
              <a:rPr lang="en-US" altLang="en-US" sz="2100" dirty="0"/>
              <a:t>and ends with </a:t>
            </a:r>
            <a:r>
              <a:rPr lang="en-US" altLang="en-US" sz="2100" dirty="0">
                <a:solidFill>
                  <a:srgbClr val="0000FF"/>
                </a:solidFill>
              </a:rPr>
              <a:t>*/</a:t>
            </a:r>
            <a:r>
              <a:rPr lang="en-US" altLang="en-US" sz="2100" dirty="0">
                <a:solidFill>
                  <a:srgbClr val="000000"/>
                </a:solidFill>
              </a:rPr>
              <a:t>. </a:t>
            </a:r>
          </a:p>
          <a:p>
            <a:pPr lvl="1" eaLnBrk="1" hangingPunct="1"/>
            <a:r>
              <a:rPr lang="en-US" altLang="en-US" sz="2100" dirty="0"/>
              <a:t>All text between the delimiters is ignored by the compiler.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BE0C4E4-F1AA-423C-8FD9-AEEBBB6A1DE2}"/>
              </a:ext>
            </a:extLst>
          </p:cNvPr>
          <p:cNvSpPr>
            <a:spLocks noGrp="1" noChangeArrowheads="1"/>
          </p:cNvSpPr>
          <p:nvPr>
            <p:ph type="title"/>
          </p:nvPr>
        </p:nvSpPr>
        <p:spPr/>
        <p:txBody>
          <a:bodyPr/>
          <a:lstStyle/>
          <a:p>
            <a:pPr eaLnBrk="1" hangingPunct="1"/>
            <a:r>
              <a:rPr lang="en-US" altLang="en-US" sz="4000" dirty="0"/>
              <a:t>Continued…</a:t>
            </a:r>
          </a:p>
        </p:txBody>
      </p:sp>
      <p:sp>
        <p:nvSpPr>
          <p:cNvPr id="37891" name="Text Placeholder 2">
            <a:extLst>
              <a:ext uri="{FF2B5EF4-FFF2-40B4-BE49-F238E27FC236}">
                <a16:creationId xmlns:a16="http://schemas.microsoft.com/office/drawing/2014/main" id="{2A9AD687-2952-47A9-9887-8B3F370FF8F9}"/>
              </a:ext>
            </a:extLst>
          </p:cNvPr>
          <p:cNvSpPr>
            <a:spLocks noGrp="1" noChangeArrowheads="1"/>
          </p:cNvSpPr>
          <p:nvPr>
            <p:ph type="body" idx="1"/>
          </p:nvPr>
        </p:nvSpPr>
        <p:spPr/>
        <p:txBody>
          <a:bodyPr/>
          <a:lstStyle/>
          <a:p>
            <a:pPr eaLnBrk="1" hangingPunct="1"/>
            <a:r>
              <a:rPr lang="en-US" altLang="en-US" dirty="0">
                <a:solidFill>
                  <a:srgbClr val="0000FF"/>
                </a:solidFill>
              </a:rPr>
              <a:t>Javadoc comments</a:t>
            </a:r>
            <a:r>
              <a:rPr lang="en-US" altLang="en-US" dirty="0">
                <a:solidFill>
                  <a:srgbClr val="000000"/>
                </a:solidFill>
              </a:rPr>
              <a:t> </a:t>
            </a:r>
          </a:p>
          <a:p>
            <a:pPr lvl="1" eaLnBrk="1" hangingPunct="1"/>
            <a:r>
              <a:rPr lang="en-US" altLang="en-US" dirty="0"/>
              <a:t>Delimited by </a:t>
            </a:r>
            <a:r>
              <a:rPr lang="en-US" altLang="en-US" dirty="0">
                <a:solidFill>
                  <a:srgbClr val="0000FF"/>
                </a:solidFill>
                <a:latin typeface="LucidaSansTypewriter" pitchFamily="49" charset="0"/>
              </a:rPr>
              <a:t>/**</a:t>
            </a:r>
            <a:r>
              <a:rPr lang="en-US" altLang="en-US" dirty="0">
                <a:solidFill>
                  <a:srgbClr val="000000"/>
                </a:solidFill>
              </a:rPr>
              <a:t> </a:t>
            </a:r>
            <a:r>
              <a:rPr lang="en-US" altLang="en-US" dirty="0"/>
              <a:t>and</a:t>
            </a:r>
            <a:r>
              <a:rPr lang="en-US" altLang="en-US" dirty="0">
                <a:solidFill>
                  <a:srgbClr val="000000"/>
                </a:solidFill>
              </a:rPr>
              <a:t> </a:t>
            </a:r>
            <a:r>
              <a:rPr lang="en-US" altLang="en-US" dirty="0">
                <a:solidFill>
                  <a:srgbClr val="0000FF"/>
                </a:solidFill>
                <a:latin typeface="LucidaSansTypewriter" pitchFamily="49" charset="0"/>
              </a:rPr>
              <a:t>*/</a:t>
            </a:r>
            <a:r>
              <a:rPr lang="en-US" altLang="en-US" dirty="0">
                <a:solidFill>
                  <a:srgbClr val="000000"/>
                </a:solidFill>
              </a:rPr>
              <a:t>. </a:t>
            </a:r>
          </a:p>
          <a:p>
            <a:pPr lvl="1" eaLnBrk="1" hangingPunct="1"/>
            <a:r>
              <a:rPr lang="en-US" altLang="en-US" dirty="0"/>
              <a:t>All text between the Javadoc comment delimiters is ignored by the compiler. </a:t>
            </a:r>
          </a:p>
          <a:p>
            <a:pPr lvl="1" eaLnBrk="1" hangingPunct="1"/>
            <a:r>
              <a:rPr lang="en-US" altLang="en-US" dirty="0"/>
              <a:t>Enable you to embed program documentation directly in your programs. </a:t>
            </a:r>
          </a:p>
          <a:p>
            <a:pPr lvl="1" eaLnBrk="1" hangingPunct="1"/>
            <a:r>
              <a:rPr lang="en-US" altLang="en-US" dirty="0"/>
              <a:t>The </a:t>
            </a:r>
            <a:r>
              <a:rPr lang="en-US" altLang="en-US" b="1" dirty="0" err="1">
                <a:latin typeface="LucidaSansTypewriter" pitchFamily="49" charset="0"/>
              </a:rPr>
              <a:t>javadoc</a:t>
            </a:r>
            <a:r>
              <a:rPr lang="en-US" altLang="en-US" b="1" dirty="0"/>
              <a:t> utility program </a:t>
            </a:r>
            <a:r>
              <a:rPr lang="en-US" altLang="en-US" dirty="0"/>
              <a:t>(Appendix M) reads Javadoc comments and uses them to prepare your program’s documentation in HTML format. </a:t>
            </a:r>
          </a:p>
        </p:txBody>
      </p:sp>
      <p:sp>
        <p:nvSpPr>
          <p:cNvPr id="37892" name="Footer Placeholder 3">
            <a:extLst>
              <a:ext uri="{FF2B5EF4-FFF2-40B4-BE49-F238E27FC236}">
                <a16:creationId xmlns:a16="http://schemas.microsoft.com/office/drawing/2014/main" id="{0C12C936-9075-46A8-9F89-707CAD5C873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a:extLst>
              <a:ext uri="{FF2B5EF4-FFF2-40B4-BE49-F238E27FC236}">
                <a16:creationId xmlns:a16="http://schemas.microsoft.com/office/drawing/2014/main" id="{20492FBE-4B78-4B27-B940-0A57ACBA12D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p>
        </p:txBody>
      </p:sp>
      <p:pic>
        <p:nvPicPr>
          <p:cNvPr id="39939" name="Picture 1">
            <a:extLst>
              <a:ext uri="{FF2B5EF4-FFF2-40B4-BE49-F238E27FC236}">
                <a16:creationId xmlns:a16="http://schemas.microsoft.com/office/drawing/2014/main" id="{C35F00F3-7865-45EE-8491-1E70AEB2A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
            <a:ext cx="476250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a:extLst>
              <a:ext uri="{FF2B5EF4-FFF2-40B4-BE49-F238E27FC236}">
                <a16:creationId xmlns:a16="http://schemas.microsoft.com/office/drawing/2014/main" id="{B9BF2375-D7C8-4B97-AAFC-DDBB53D78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922714"/>
            <a:ext cx="4876800"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63CBB16-0959-44D4-AD30-D10B3CF5EE1A}"/>
              </a:ext>
            </a:extLst>
          </p:cNvPr>
          <p:cNvSpPr>
            <a:spLocks noGrp="1" noChangeArrowheads="1"/>
          </p:cNvSpPr>
          <p:nvPr>
            <p:ph type="title"/>
          </p:nvPr>
        </p:nvSpPr>
        <p:spPr/>
        <p:txBody>
          <a:bodyPr/>
          <a:lstStyle/>
          <a:p>
            <a:r>
              <a:rPr lang="en-AU" altLang="en-US"/>
              <a:t>Format Specifiers</a:t>
            </a:r>
          </a:p>
        </p:txBody>
      </p:sp>
      <p:sp>
        <p:nvSpPr>
          <p:cNvPr id="40963" name="Text Placeholder 2">
            <a:extLst>
              <a:ext uri="{FF2B5EF4-FFF2-40B4-BE49-F238E27FC236}">
                <a16:creationId xmlns:a16="http://schemas.microsoft.com/office/drawing/2014/main" id="{50F43867-5A01-419A-9AA3-B6717479FB9B}"/>
              </a:ext>
            </a:extLst>
          </p:cNvPr>
          <p:cNvSpPr>
            <a:spLocks noGrp="1" noChangeArrowheads="1"/>
          </p:cNvSpPr>
          <p:nvPr>
            <p:ph type="body" idx="1"/>
          </p:nvPr>
        </p:nvSpPr>
        <p:spPr/>
        <p:txBody>
          <a:bodyPr/>
          <a:lstStyle/>
          <a:p>
            <a:r>
              <a:rPr lang="en-AU" altLang="en-US"/>
              <a:t>d: decimal integer [byte, short, int, long]</a:t>
            </a:r>
          </a:p>
          <a:p>
            <a:r>
              <a:rPr lang="en-AU" altLang="en-US"/>
              <a:t>f : floating-point number [float, double]</a:t>
            </a:r>
          </a:p>
          <a:p>
            <a:r>
              <a:rPr lang="en-AU" altLang="en-US"/>
              <a:t>c : characterCapital C will uppercase the letter </a:t>
            </a:r>
          </a:p>
          <a:p>
            <a:r>
              <a:rPr lang="en-AU" altLang="en-US"/>
              <a:t>s : StringCapital S will uppercase all the letters in the string </a:t>
            </a:r>
          </a:p>
          <a:p>
            <a:r>
              <a:rPr lang="en-AU" altLang="en-US"/>
              <a:t>b: To </a:t>
            </a:r>
            <a:r>
              <a:rPr lang="en-AU" altLang="en-US" b="1"/>
              <a:t>format boolean</a:t>
            </a:r>
            <a:r>
              <a:rPr lang="en-AU" altLang="en-US"/>
              <a:t> values, we use the %b </a:t>
            </a:r>
            <a:r>
              <a:rPr lang="en-AU" altLang="en-US" b="1"/>
              <a:t>format</a:t>
            </a:r>
            <a:r>
              <a:rPr lang="en-AU" altLang="en-US"/>
              <a:t>.</a:t>
            </a:r>
          </a:p>
          <a:p>
            <a:endParaRPr lang="en-AU" altLang="en-US"/>
          </a:p>
          <a:p>
            <a:endParaRPr lang="en-AU" altLang="en-US"/>
          </a:p>
          <a:p>
            <a:endParaRPr lang="en-AU" altLang="en-US"/>
          </a:p>
        </p:txBody>
      </p:sp>
      <p:sp>
        <p:nvSpPr>
          <p:cNvPr id="40964" name="Footer Placeholder 3">
            <a:extLst>
              <a:ext uri="{FF2B5EF4-FFF2-40B4-BE49-F238E27FC236}">
                <a16:creationId xmlns:a16="http://schemas.microsoft.com/office/drawing/2014/main" id="{A2B04D27-A0AD-41AC-88B6-C39614EE3F0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57887BD-D689-4D7F-8EED-C8EA845ED07A}"/>
              </a:ext>
            </a:extLst>
          </p:cNvPr>
          <p:cNvSpPr>
            <a:spLocks noGrp="1" noChangeArrowheads="1"/>
          </p:cNvSpPr>
          <p:nvPr>
            <p:ph type="title"/>
          </p:nvPr>
        </p:nvSpPr>
        <p:spPr/>
        <p:txBody>
          <a:bodyPr/>
          <a:lstStyle/>
          <a:p>
            <a:r>
              <a:rPr lang="en-US" altLang="en-US"/>
              <a:t>How to Read Char variable</a:t>
            </a:r>
            <a:endParaRPr lang="en-AE" altLang="en-US"/>
          </a:p>
        </p:txBody>
      </p:sp>
      <p:sp>
        <p:nvSpPr>
          <p:cNvPr id="41987" name="Text Placeholder 2">
            <a:extLst>
              <a:ext uri="{FF2B5EF4-FFF2-40B4-BE49-F238E27FC236}">
                <a16:creationId xmlns:a16="http://schemas.microsoft.com/office/drawing/2014/main" id="{79FE0F32-1921-4A29-95AB-D502BE33F86A}"/>
              </a:ext>
            </a:extLst>
          </p:cNvPr>
          <p:cNvSpPr>
            <a:spLocks noGrp="1" noChangeArrowheads="1"/>
          </p:cNvSpPr>
          <p:nvPr>
            <p:ph type="body" idx="1"/>
          </p:nvPr>
        </p:nvSpPr>
        <p:spPr/>
        <p:txBody>
          <a:bodyPr/>
          <a:lstStyle/>
          <a:p>
            <a:r>
              <a:rPr lang="en-US" altLang="en-US"/>
              <a:t> Scanner input=new Scanner(System.in);</a:t>
            </a:r>
          </a:p>
          <a:p>
            <a:r>
              <a:rPr lang="en-US" altLang="en-US"/>
              <a:t>        char b=input.next().charAt(0);</a:t>
            </a:r>
          </a:p>
          <a:p>
            <a:r>
              <a:rPr lang="en-US" altLang="en-US"/>
              <a:t>        System.out.printf("%C",b);</a:t>
            </a:r>
            <a:endParaRPr lang="en-AE" alt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5540FE1-E1E2-48C4-A195-7C42FF0C872C}"/>
              </a:ext>
            </a:extLst>
          </p:cNvPr>
          <p:cNvSpPr>
            <a:spLocks noGrp="1" noChangeArrowheads="1"/>
          </p:cNvSpPr>
          <p:nvPr>
            <p:ph type="title"/>
          </p:nvPr>
        </p:nvSpPr>
        <p:spPr/>
        <p:txBody>
          <a:bodyPr/>
          <a:lstStyle/>
          <a:p>
            <a:r>
              <a:rPr lang="en-AU" altLang="en-US"/>
              <a:t>Escape Sequence</a:t>
            </a:r>
          </a:p>
        </p:txBody>
      </p:sp>
      <p:sp>
        <p:nvSpPr>
          <p:cNvPr id="43011" name="Text Placeholder 2">
            <a:extLst>
              <a:ext uri="{FF2B5EF4-FFF2-40B4-BE49-F238E27FC236}">
                <a16:creationId xmlns:a16="http://schemas.microsoft.com/office/drawing/2014/main" id="{0C296262-CAED-4C5B-8FF0-85318CC0B45C}"/>
              </a:ext>
            </a:extLst>
          </p:cNvPr>
          <p:cNvSpPr>
            <a:spLocks noGrp="1" noChangeArrowheads="1"/>
          </p:cNvSpPr>
          <p:nvPr>
            <p:ph type="body" idx="1"/>
          </p:nvPr>
        </p:nvSpPr>
        <p:spPr>
          <a:xfrm>
            <a:off x="1524000" y="815976"/>
            <a:ext cx="9906000" cy="5699125"/>
          </a:xfrm>
        </p:spPr>
        <p:txBody>
          <a:bodyPr/>
          <a:lstStyle/>
          <a:p>
            <a:endParaRPr lang="en-AU" altLang="en-US"/>
          </a:p>
          <a:p>
            <a:endParaRPr lang="en-AU" altLang="en-US"/>
          </a:p>
          <a:p>
            <a:endParaRPr lang="en-AU" altLang="en-US"/>
          </a:p>
        </p:txBody>
      </p:sp>
      <p:pic>
        <p:nvPicPr>
          <p:cNvPr id="43013" name="Picture 1" descr="ch02imageslides_Page_25.png">
            <a:extLst>
              <a:ext uri="{FF2B5EF4-FFF2-40B4-BE49-F238E27FC236}">
                <a16:creationId xmlns:a16="http://schemas.microsoft.com/office/drawing/2014/main" id="{6B835D1D-ACD6-430F-8115-AB8EF4246B67}"/>
              </a:ext>
            </a:extLst>
          </p:cNvPr>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1401418" y="342900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248FB0F3-69FC-3E26-EC94-08E4322C60E1}"/>
              </a:ext>
            </a:extLst>
          </p:cNvPr>
          <p:cNvSpPr txBox="1"/>
          <p:nvPr/>
        </p:nvSpPr>
        <p:spPr>
          <a:xfrm>
            <a:off x="993913" y="2324736"/>
            <a:ext cx="10558669" cy="1200329"/>
          </a:xfrm>
          <a:prstGeom prst="rect">
            <a:avLst/>
          </a:prstGeom>
          <a:noFill/>
        </p:spPr>
        <p:txBody>
          <a:bodyPr wrap="square">
            <a:spAutoFit/>
          </a:bodyPr>
          <a:lstStyle/>
          <a:p>
            <a:r>
              <a:rPr lang="en-US" sz="2400" dirty="0">
                <a:latin typeface="Verdana" panose="020B0604030504040204" pitchFamily="34" charset="0"/>
              </a:rPr>
              <a:t>E</a:t>
            </a:r>
            <a:r>
              <a:rPr lang="en-US" sz="2400" b="1" i="0" dirty="0">
                <a:effectLst/>
                <a:latin typeface="Verdana" panose="020B0604030504040204" pitchFamily="34" charset="0"/>
              </a:rPr>
              <a:t>scape sequence</a:t>
            </a:r>
            <a:r>
              <a:rPr lang="en-US" sz="2400" b="0" i="0" dirty="0">
                <a:effectLst/>
                <a:latin typeface="Verdana" panose="020B0604030504040204" pitchFamily="34" charset="0"/>
              </a:rPr>
              <a:t> is two or more </a:t>
            </a:r>
            <a:r>
              <a:rPr lang="en-US" sz="2400" b="0" i="0" u="none" strike="noStrike" dirty="0">
                <a:effectLst/>
                <a:latin typeface="Verdana" panose="020B0604030504040204" pitchFamily="34" charset="0"/>
                <a:hlinkClick r:id="rId4">
                  <a:extLst>
                    <a:ext uri="{A12FA001-AC4F-418D-AE19-62706E023703}">
                      <ahyp:hlinkClr xmlns:ahyp="http://schemas.microsoft.com/office/drawing/2018/hyperlinkcolor" val="tx"/>
                    </a:ext>
                  </a:extLst>
                </a:hlinkClick>
              </a:rPr>
              <a:t>characters</a:t>
            </a:r>
            <a:r>
              <a:rPr lang="en-US" sz="2400" b="0" i="0" dirty="0">
                <a:effectLst/>
                <a:latin typeface="Verdana" panose="020B0604030504040204" pitchFamily="34" charset="0"/>
              </a:rPr>
              <a:t> that often begin with an </a:t>
            </a:r>
            <a:r>
              <a:rPr lang="en-US" sz="2400" b="0" i="0" u="none" strike="noStrike" dirty="0">
                <a:effectLst/>
                <a:latin typeface="Verdana" panose="020B0604030504040204" pitchFamily="34" charset="0"/>
                <a:hlinkClick r:id="rId5">
                  <a:extLst>
                    <a:ext uri="{A12FA001-AC4F-418D-AE19-62706E023703}">
                      <ahyp:hlinkClr xmlns:ahyp="http://schemas.microsoft.com/office/drawing/2018/hyperlinkcolor" val="tx"/>
                    </a:ext>
                  </a:extLst>
                </a:hlinkClick>
              </a:rPr>
              <a:t>escape character</a:t>
            </a:r>
            <a:r>
              <a:rPr lang="en-US" sz="2400" b="0" i="0" dirty="0">
                <a:effectLst/>
                <a:latin typeface="Verdana" panose="020B0604030504040204" pitchFamily="34" charset="0"/>
              </a:rPr>
              <a:t> that tell the computer to perform some action. </a:t>
            </a:r>
            <a:endParaRPr lang="en-AE"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574BFAB-67F3-4F42-B6A2-EE8CCF2D3C4E}"/>
              </a:ext>
            </a:extLst>
          </p:cNvPr>
          <p:cNvSpPr>
            <a:spLocks noGrp="1" noChangeArrowheads="1"/>
          </p:cNvSpPr>
          <p:nvPr>
            <p:ph type="title"/>
          </p:nvPr>
        </p:nvSpPr>
        <p:spPr/>
        <p:txBody>
          <a:bodyPr/>
          <a:lstStyle/>
          <a:p>
            <a:r>
              <a:rPr lang="en-US" altLang="en-US"/>
              <a:t>The Math class</a:t>
            </a:r>
          </a:p>
        </p:txBody>
      </p:sp>
      <p:sp>
        <p:nvSpPr>
          <p:cNvPr id="44035" name="Rectangle 3">
            <a:extLst>
              <a:ext uri="{FF2B5EF4-FFF2-40B4-BE49-F238E27FC236}">
                <a16:creationId xmlns:a16="http://schemas.microsoft.com/office/drawing/2014/main" id="{D70D55DD-5B2E-41CF-9EFC-6609DA0A9D80}"/>
              </a:ext>
            </a:extLst>
          </p:cNvPr>
          <p:cNvSpPr>
            <a:spLocks noGrp="1" noChangeArrowheads="1"/>
          </p:cNvSpPr>
          <p:nvPr>
            <p:ph type="body" idx="1"/>
          </p:nvPr>
        </p:nvSpPr>
        <p:spPr/>
        <p:txBody>
          <a:bodyPr/>
          <a:lstStyle/>
          <a:p>
            <a:pPr>
              <a:buFont typeface="Monotype Sorts" pitchFamily="2" charset="2"/>
              <a:buNone/>
            </a:pPr>
            <a:endParaRPr lang="en-US" altLang="en-US"/>
          </a:p>
        </p:txBody>
      </p:sp>
      <p:graphicFrame>
        <p:nvGraphicFramePr>
          <p:cNvPr id="372783" name="Group 47">
            <a:extLst>
              <a:ext uri="{FF2B5EF4-FFF2-40B4-BE49-F238E27FC236}">
                <a16:creationId xmlns:a16="http://schemas.microsoft.com/office/drawing/2014/main" id="{8B7470C7-6C4B-4534-8E1D-06C1E857539C}"/>
              </a:ext>
            </a:extLst>
          </p:cNvPr>
          <p:cNvGraphicFramePr>
            <a:graphicFrameLocks noGrp="1"/>
          </p:cNvGraphicFramePr>
          <p:nvPr>
            <p:extLst>
              <p:ext uri="{D42A27DB-BD31-4B8C-83A1-F6EECF244321}">
                <p14:modId xmlns:p14="http://schemas.microsoft.com/office/powerpoint/2010/main" val="1782677157"/>
              </p:ext>
            </p:extLst>
          </p:nvPr>
        </p:nvGraphicFramePr>
        <p:xfrm>
          <a:off x="1497496" y="2146850"/>
          <a:ext cx="9355138" cy="5303840"/>
        </p:xfrm>
        <a:graphic>
          <a:graphicData uri="http://schemas.openxmlformats.org/drawingml/2006/table">
            <a:tbl>
              <a:tblPr/>
              <a:tblGrid>
                <a:gridCol w="2420938">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PI</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The best approximate value of PI</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abs</a:t>
                      </a:r>
                      <a:r>
                        <a:rPr kumimoji="0" lang="en-US" sz="2000" b="0" i="0" u="none" strike="noStrike" cap="none" normalizeH="0" baseline="0">
                          <a:ln>
                            <a:noFill/>
                          </a:ln>
                          <a:solidFill>
                            <a:schemeClr val="accent2"/>
                          </a:solidFill>
                          <a:effectLst/>
                          <a:latin typeface="Courier New" pitchFamily="49" charset="0"/>
                          <a:cs typeface="Courier New" pitchFamily="49" charset="0"/>
                        </a:rPr>
                        <a:t>(a)</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the absolute value of a,  a can be double, float, int or long.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12782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dirty="0">
                          <a:ln>
                            <a:noFill/>
                          </a:ln>
                          <a:solidFill>
                            <a:schemeClr val="accent2"/>
                          </a:solidFill>
                          <a:effectLst/>
                          <a:latin typeface="Times New Roman" charset="0"/>
                          <a:cs typeface="Courier New" pitchFamily="49" charset="0"/>
                        </a:rPr>
                        <a:t>cos</a:t>
                      </a:r>
                      <a:r>
                        <a:rPr kumimoji="0" lang="en-US" sz="2000" b="0" i="0" u="none" strike="noStrike" cap="none" normalizeH="0" baseline="0" dirty="0">
                          <a:ln>
                            <a:noFill/>
                          </a:ln>
                          <a:solidFill>
                            <a:schemeClr val="accent2"/>
                          </a:solidFill>
                          <a:effectLst/>
                          <a:latin typeface="Courier New" pitchFamily="49" charset="0"/>
                          <a:cs typeface="Courier New" pitchFamily="49" charset="0"/>
                        </a:rPr>
                        <a:t>(a)</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dirty="0">
                          <a:ln>
                            <a:noFill/>
                          </a:ln>
                          <a:solidFill>
                            <a:schemeClr val="accent2"/>
                          </a:solidFill>
                          <a:effectLst/>
                          <a:latin typeface="Times New Roman" charset="0"/>
                          <a:cs typeface="Courier New" pitchFamily="49" charset="0"/>
                        </a:rPr>
                        <a:t>sin</a:t>
                      </a:r>
                      <a:r>
                        <a:rPr kumimoji="0" lang="en-US" sz="2000" b="0" i="0" u="none" strike="noStrike" cap="none" normalizeH="0" baseline="0" dirty="0">
                          <a:ln>
                            <a:noFill/>
                          </a:ln>
                          <a:solidFill>
                            <a:schemeClr val="accent2"/>
                          </a:solidFill>
                          <a:effectLst/>
                          <a:latin typeface="Courier New" pitchFamily="49" charset="0"/>
                          <a:cs typeface="Courier New" pitchFamily="49" charset="0"/>
                        </a:rPr>
                        <a:t>(a)</a:t>
                      </a:r>
                    </a:p>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dirty="0">
                          <a:ln>
                            <a:noFill/>
                          </a:ln>
                          <a:solidFill>
                            <a:schemeClr val="accent2"/>
                          </a:solidFill>
                          <a:effectLst/>
                          <a:latin typeface="Times New Roman" charset="0"/>
                          <a:cs typeface="Courier New" pitchFamily="49" charset="0"/>
                        </a:rPr>
                        <a:t>tan</a:t>
                      </a:r>
                      <a:r>
                        <a:rPr kumimoji="0" lang="en-US" sz="2000" b="0" i="0" u="none" strike="noStrike" cap="none" normalizeH="0" baseline="0" dirty="0">
                          <a:ln>
                            <a:noFill/>
                          </a:ln>
                          <a:solidFill>
                            <a:schemeClr val="accent2"/>
                          </a:solidFill>
                          <a:effectLst/>
                          <a:latin typeface="Courier New" pitchFamily="49" charset="0"/>
                          <a:cs typeface="Courier New" pitchFamily="49" charset="0"/>
                        </a:rPr>
                        <a:t>(a)</a:t>
                      </a:r>
                      <a:r>
                        <a:rPr kumimoji="0" lang="en-US" sz="2000" b="0" i="0" u="none" strike="noStrike" cap="none" normalizeH="0" baseline="0" dirty="0">
                          <a:ln>
                            <a:noFill/>
                          </a:ln>
                          <a:solidFill>
                            <a:schemeClr val="accent2"/>
                          </a:solidFill>
                          <a:effectLst/>
                          <a:latin typeface="Times New Roman" charset="0"/>
                          <a:cs typeface="Times New Roman" charset="0"/>
                        </a:rPr>
                        <a:t>  </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the trigonometric cosine/sine/tangent of an angle given in radians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exp</a:t>
                      </a:r>
                      <a:r>
                        <a:rPr kumimoji="0" lang="en-US" sz="2000" b="0" i="0" u="none" strike="noStrike" cap="none" normalizeH="0" baseline="0">
                          <a:ln>
                            <a:noFill/>
                          </a:ln>
                          <a:solidFill>
                            <a:schemeClr val="accent2"/>
                          </a:solidFill>
                          <a:effectLst/>
                          <a:latin typeface="Courier New" pitchFamily="49" charset="0"/>
                          <a:cs typeface="Courier New" pitchFamily="49" charset="0"/>
                        </a:rPr>
                        <a:t>(a)</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the exponential number e raised to the power of a</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log</a:t>
                      </a:r>
                      <a:r>
                        <a:rPr kumimoji="0" lang="en-US" sz="2000" b="0" i="0" u="none" strike="noStrike" cap="none" normalizeH="0" baseline="0">
                          <a:ln>
                            <a:noFill/>
                          </a:ln>
                          <a:solidFill>
                            <a:schemeClr val="accent2"/>
                          </a:solidFill>
                          <a:effectLst/>
                          <a:latin typeface="Courier New" pitchFamily="49" charset="0"/>
                          <a:cs typeface="Courier New" pitchFamily="49" charset="0"/>
                        </a:rPr>
                        <a:t>(a)</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the natural logarithm (base e) of a</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0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max</a:t>
                      </a:r>
                      <a:r>
                        <a:rPr kumimoji="0" lang="en-US" sz="2000" b="0" i="0" u="none" strike="noStrike" cap="none" normalizeH="0" baseline="0">
                          <a:ln>
                            <a:noFill/>
                          </a:ln>
                          <a:solidFill>
                            <a:schemeClr val="accent2"/>
                          </a:solidFill>
                          <a:effectLst/>
                          <a:latin typeface="Courier New" pitchFamily="49" charset="0"/>
                          <a:cs typeface="Courier New" pitchFamily="49" charset="0"/>
                        </a:rPr>
                        <a:t>(a, b) </a:t>
                      </a:r>
                      <a:r>
                        <a:rPr kumimoji="0" lang="en-US" sz="2000" b="1" i="0" u="none" strike="noStrike" cap="none" normalizeH="0" baseline="0">
                          <a:ln>
                            <a:noFill/>
                          </a:ln>
                          <a:solidFill>
                            <a:schemeClr val="accent2"/>
                          </a:solidFill>
                          <a:effectLst/>
                          <a:latin typeface="Times New Roman" charset="0"/>
                          <a:cs typeface="Courier New" pitchFamily="49" charset="0"/>
                        </a:rPr>
                        <a:t>min</a:t>
                      </a:r>
                      <a:r>
                        <a:rPr kumimoji="0" lang="en-US" sz="2000" b="0" i="0" u="none" strike="noStrike" cap="none" normalizeH="0" baseline="0">
                          <a:ln>
                            <a:noFill/>
                          </a:ln>
                          <a:solidFill>
                            <a:schemeClr val="accent2"/>
                          </a:solidFill>
                          <a:effectLst/>
                          <a:latin typeface="Courier New" pitchFamily="49" charset="0"/>
                          <a:cs typeface="Courier New" pitchFamily="49" charset="0"/>
                        </a:rPr>
                        <a:t>(a, b)</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the greater/smaller of two values, a and b can double, float, int or long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pow</a:t>
                      </a:r>
                      <a:r>
                        <a:rPr kumimoji="0" lang="en-US" sz="2000" b="0" i="0" u="none" strike="noStrike" cap="none" normalizeH="0" baseline="0">
                          <a:ln>
                            <a:noFill/>
                          </a:ln>
                          <a:solidFill>
                            <a:schemeClr val="accent2"/>
                          </a:solidFill>
                          <a:effectLst/>
                          <a:latin typeface="Courier New" pitchFamily="49" charset="0"/>
                          <a:cs typeface="Courier New" pitchFamily="49" charset="0"/>
                        </a:rPr>
                        <a:t>(a, b)</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the first argument raised to the power of the second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random</a:t>
                      </a:r>
                      <a:r>
                        <a:rPr kumimoji="0" lang="en-US" sz="2000" b="0" i="0" u="none" strike="noStrike" cap="none" normalizeH="0" baseline="0">
                          <a:ln>
                            <a:noFill/>
                          </a:ln>
                          <a:solidFill>
                            <a:schemeClr val="accent2"/>
                          </a:solidFill>
                          <a:effectLst/>
                          <a:latin typeface="Courier New" pitchFamily="49" charset="0"/>
                          <a:cs typeface="Courier New" pitchFamily="49" charset="0"/>
                        </a:rPr>
                        <a:t>()</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a random value in the range  0.0 and 1.0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64">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a:ln>
                            <a:noFill/>
                          </a:ln>
                          <a:solidFill>
                            <a:schemeClr val="accent2"/>
                          </a:solidFill>
                          <a:effectLst/>
                          <a:latin typeface="Times New Roman" charset="0"/>
                          <a:cs typeface="Courier New" pitchFamily="49" charset="0"/>
                        </a:rPr>
                        <a:t>round</a:t>
                      </a:r>
                      <a:r>
                        <a:rPr kumimoji="0" lang="en-US" sz="2000" b="0" i="0" u="none" strike="noStrike" cap="none" normalizeH="0" baseline="0">
                          <a:ln>
                            <a:noFill/>
                          </a:ln>
                          <a:solidFill>
                            <a:schemeClr val="accent2"/>
                          </a:solidFill>
                          <a:effectLst/>
                          <a:latin typeface="Courier New" pitchFamily="49" charset="0"/>
                          <a:cs typeface="Courier New" pitchFamily="49" charset="0"/>
                        </a:rPr>
                        <a:t>(a)</a:t>
                      </a:r>
                      <a:endParaRPr kumimoji="0" lang="en-US" sz="2000" b="0" i="0" u="none" strike="noStrike" cap="none" normalizeH="0" baseline="0">
                        <a:ln>
                          <a:noFill/>
                        </a:ln>
                        <a:solidFill>
                          <a:schemeClr val="accent2"/>
                        </a:solidFill>
                        <a:effectLst/>
                        <a:latin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accent2"/>
                          </a:solidFill>
                          <a:effectLst/>
                          <a:latin typeface="Times New Roman" charset="0"/>
                          <a:cs typeface="Times New Roman" charset="0"/>
                        </a:rPr>
                        <a:t>Returns the closest long to the argument (double or float)</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70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1" i="0" u="none" strike="noStrike" cap="none" normalizeH="0" baseline="0" dirty="0" err="1">
                          <a:ln>
                            <a:noFill/>
                          </a:ln>
                          <a:solidFill>
                            <a:schemeClr val="accent2"/>
                          </a:solidFill>
                          <a:effectLst/>
                          <a:latin typeface="Times New Roman" charset="0"/>
                          <a:cs typeface="Courier New" pitchFamily="49" charset="0"/>
                        </a:rPr>
                        <a:t>toDegrees</a:t>
                      </a:r>
                      <a:r>
                        <a:rPr kumimoji="0" lang="en-US" sz="2000" b="1" i="0" u="none" strike="noStrike" cap="none" normalizeH="0" baseline="0" dirty="0">
                          <a:ln>
                            <a:noFill/>
                          </a:ln>
                          <a:solidFill>
                            <a:schemeClr val="accent2"/>
                          </a:solidFill>
                          <a:effectLst/>
                          <a:latin typeface="Times New Roman" charset="0"/>
                          <a:cs typeface="Courier New" pitchFamily="49" charset="0"/>
                        </a:rPr>
                        <a:t>(a) </a:t>
                      </a:r>
                      <a:r>
                        <a:rPr kumimoji="0" lang="en-US" sz="2000" b="1" i="0" u="none" strike="noStrike" cap="none" normalizeH="0" baseline="0" dirty="0" err="1">
                          <a:ln>
                            <a:noFill/>
                          </a:ln>
                          <a:solidFill>
                            <a:schemeClr val="accent2"/>
                          </a:solidFill>
                          <a:effectLst/>
                          <a:latin typeface="Times New Roman" charset="0"/>
                          <a:cs typeface="Courier New" pitchFamily="49" charset="0"/>
                        </a:rPr>
                        <a:t>toRadians</a:t>
                      </a:r>
                      <a:r>
                        <a:rPr kumimoji="0" lang="en-US" sz="2000" b="1" i="0" u="none" strike="noStrike" cap="none" normalizeH="0" baseline="0" dirty="0">
                          <a:ln>
                            <a:noFill/>
                          </a:ln>
                          <a:solidFill>
                            <a:schemeClr val="accent2"/>
                          </a:solidFill>
                          <a:effectLst/>
                          <a:latin typeface="Times New Roman" charset="0"/>
                          <a:cs typeface="Times New Roman" charset="0"/>
                        </a:rPr>
                        <a:t>(a)</a:t>
                      </a:r>
                      <a:endParaRPr kumimoji="0" lang="en-US" sz="2000" b="0" i="0" u="none" strike="noStrike" cap="none" normalizeH="0" baseline="0" dirty="0">
                        <a:ln>
                          <a:noFill/>
                        </a:ln>
                        <a:solidFill>
                          <a:schemeClr val="accent2"/>
                        </a:solidFill>
                        <a:effectLst/>
                        <a:latin typeface="Times New Roman" charset="0"/>
                        <a:cs typeface="Times New Roman"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dirty="0">
                          <a:ln>
                            <a:noFill/>
                          </a:ln>
                          <a:solidFill>
                            <a:schemeClr val="accent2"/>
                          </a:solidFill>
                          <a:effectLst/>
                          <a:latin typeface="Times New Roman" charset="0"/>
                          <a:cs typeface="Times New Roman" charset="0"/>
                        </a:rPr>
                        <a:t>Converts an angle in radians to the degrees Converts an angle in degrees to the radians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1CC874A-9BEB-4BF5-AC00-C881575F5F1D}"/>
              </a:ext>
            </a:extLst>
          </p:cNvPr>
          <p:cNvSpPr>
            <a:spLocks noGrp="1" noChangeArrowheads="1"/>
          </p:cNvSpPr>
          <p:nvPr>
            <p:ph type="title"/>
          </p:nvPr>
        </p:nvSpPr>
        <p:spPr/>
        <p:txBody>
          <a:bodyPr/>
          <a:lstStyle/>
          <a:p>
            <a:r>
              <a:rPr lang="en-US" altLang="en-US"/>
              <a:t>Math Functions Example</a:t>
            </a:r>
          </a:p>
        </p:txBody>
      </p:sp>
      <p:sp>
        <p:nvSpPr>
          <p:cNvPr id="45059" name="Rectangle 3">
            <a:extLst>
              <a:ext uri="{FF2B5EF4-FFF2-40B4-BE49-F238E27FC236}">
                <a16:creationId xmlns:a16="http://schemas.microsoft.com/office/drawing/2014/main" id="{F2498D90-D20F-4570-A2E9-9F9CA5F3CEFE}"/>
              </a:ext>
            </a:extLst>
          </p:cNvPr>
          <p:cNvSpPr>
            <a:spLocks noGrp="1" noChangeArrowheads="1"/>
          </p:cNvSpPr>
          <p:nvPr>
            <p:ph type="body" idx="1"/>
          </p:nvPr>
        </p:nvSpPr>
        <p:spPr/>
        <p:txBody>
          <a:bodyPr>
            <a:normAutofit fontScale="70000" lnSpcReduction="20000"/>
          </a:bodyPr>
          <a:lstStyle/>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Public class Expressions </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public static void main(String[]args) </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double area, circumference;</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int radius=3;</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area = Math.PI * Math.pow(radius, 2);</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circumference = 2 * Math.PI * radius;</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System.out.println("Area = " + area);</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System.out.println("Circum. =" + circumference);</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	}</a:t>
            </a:r>
          </a:p>
          <a:p>
            <a:pPr>
              <a:buFont typeface="Monotype Sorts" pitchFamily="2" charset="2"/>
              <a:buNone/>
            </a:pPr>
            <a:r>
              <a:rPr lang="en-US" altLang="en-US" sz="2000">
                <a:solidFill>
                  <a:schemeClr val="accent2"/>
                </a:solidFill>
                <a:latin typeface="Courier New" panose="02070309020205020404" pitchFamily="49" charset="0"/>
                <a:cs typeface="Courier New" panose="02070309020205020404" pitchFamily="49" charset="0"/>
              </a:rPr>
              <a:t>}</a:t>
            </a:r>
          </a:p>
          <a:p>
            <a:r>
              <a:rPr lang="en-US" altLang="en-US" sz="2000">
                <a:latin typeface="Courier New" panose="02070309020205020404" pitchFamily="49" charset="0"/>
                <a:cs typeface="Courier New" panose="02070309020205020404" pitchFamily="49" charset="0"/>
              </a:rPr>
              <a:t>java.lang package is by default included in the project.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0BD05D3-CF94-4B02-9E7B-04255DE95439}"/>
              </a:ext>
            </a:extLst>
          </p:cNvPr>
          <p:cNvSpPr>
            <a:spLocks noGrp="1" noChangeArrowheads="1"/>
          </p:cNvSpPr>
          <p:nvPr>
            <p:ph type="title"/>
          </p:nvPr>
        </p:nvSpPr>
        <p:spPr/>
        <p:txBody>
          <a:bodyPr/>
          <a:lstStyle/>
          <a:p>
            <a:r>
              <a:rPr lang="en-US" altLang="en-US" dirty="0"/>
              <a:t>Example</a:t>
            </a:r>
          </a:p>
        </p:txBody>
      </p:sp>
      <p:sp>
        <p:nvSpPr>
          <p:cNvPr id="28675" name="Rectangle 3">
            <a:extLst>
              <a:ext uri="{FF2B5EF4-FFF2-40B4-BE49-F238E27FC236}">
                <a16:creationId xmlns:a16="http://schemas.microsoft.com/office/drawing/2014/main" id="{E0171216-3B9B-407D-88A0-676835C6469E}"/>
              </a:ext>
            </a:extLst>
          </p:cNvPr>
          <p:cNvSpPr>
            <a:spLocks noGrp="1" noChangeArrowheads="1"/>
          </p:cNvSpPr>
          <p:nvPr>
            <p:ph type="body" idx="1"/>
          </p:nvPr>
        </p:nvSpPr>
        <p:spPr/>
        <p:txBody>
          <a:bodyPr>
            <a:normAutofit fontScale="92500" lnSpcReduction="20000"/>
          </a:bodyPr>
          <a:lstStyle/>
          <a:p>
            <a:r>
              <a:rPr lang="en-US" altLang="en-US"/>
              <a:t>The following example computes the roots of a quadratic equation, assuming that the equation has real roots.</a:t>
            </a:r>
          </a:p>
          <a:p>
            <a:r>
              <a:rPr lang="en-US" altLang="en-US"/>
              <a:t>It uses the formula: </a:t>
            </a:r>
          </a:p>
          <a:p>
            <a:pPr lvl="1">
              <a:buFontTx/>
              <a:buNone/>
            </a:pPr>
            <a:endParaRPr lang="en-US" altLang="en-US" sz="2400">
              <a:latin typeface="Courier New" panose="02070309020205020404" pitchFamily="49" charset="0"/>
            </a:endParaRPr>
          </a:p>
          <a:p>
            <a:pPr lvl="1">
              <a:buFontTx/>
              <a:buNone/>
            </a:pPr>
            <a:r>
              <a:rPr lang="en-US" altLang="en-US">
                <a:solidFill>
                  <a:schemeClr val="accent2"/>
                </a:solidFill>
                <a:latin typeface="Courier New" panose="02070309020205020404" pitchFamily="49" charset="0"/>
                <a:cs typeface="Courier New" panose="02070309020205020404" pitchFamily="49" charset="0"/>
              </a:rPr>
              <a:t>public class QuadraticEquation </a:t>
            </a:r>
          </a:p>
          <a:p>
            <a:pPr lvl="1">
              <a:buFontTx/>
              <a:buNone/>
            </a:pPr>
            <a:r>
              <a:rPr lang="en-US" altLang="en-US">
                <a:solidFill>
                  <a:schemeClr val="accent2"/>
                </a:solidFill>
                <a:latin typeface="Courier New" panose="02070309020205020404" pitchFamily="49" charset="0"/>
                <a:cs typeface="Courier New" panose="02070309020205020404" pitchFamily="49" charset="0"/>
              </a:rPr>
              <a:t>{</a:t>
            </a:r>
          </a:p>
          <a:p>
            <a:pPr lvl="1">
              <a:buFontTx/>
              <a:buNone/>
            </a:pPr>
            <a:r>
              <a:rPr lang="en-US" altLang="en-US">
                <a:solidFill>
                  <a:schemeClr val="accent2"/>
                </a:solidFill>
                <a:latin typeface="Courier New" panose="02070309020205020404" pitchFamily="49" charset="0"/>
                <a:cs typeface="Courier New" panose="02070309020205020404" pitchFamily="49" charset="0"/>
              </a:rPr>
              <a:t>	public static void main(String[] args) </a:t>
            </a:r>
          </a:p>
          <a:p>
            <a:pPr lvl="1">
              <a:buFontTx/>
              <a:buNone/>
            </a:pPr>
            <a:r>
              <a:rPr lang="en-US" altLang="en-US">
                <a:solidFill>
                  <a:schemeClr val="accent2"/>
                </a:solidFill>
                <a:latin typeface="Courier New" panose="02070309020205020404" pitchFamily="49" charset="0"/>
                <a:cs typeface="Courier New" panose="02070309020205020404" pitchFamily="49" charset="0"/>
              </a:rPr>
              <a:t>{</a:t>
            </a:r>
          </a:p>
          <a:p>
            <a:pPr lvl="1">
              <a:buFontTx/>
              <a:buNone/>
            </a:pPr>
            <a:r>
              <a:rPr lang="en-US" altLang="en-US">
                <a:solidFill>
                  <a:schemeClr val="accent2"/>
                </a:solidFill>
                <a:latin typeface="Courier New" panose="02070309020205020404" pitchFamily="49" charset="0"/>
                <a:cs typeface="Courier New" panose="02070309020205020404" pitchFamily="49" charset="0"/>
              </a:rPr>
              <a:t>		double a = 1, b = -5, c=6;</a:t>
            </a:r>
          </a:p>
          <a:p>
            <a:pPr lvl="1">
              <a:buFontTx/>
              <a:buNone/>
            </a:pPr>
            <a:r>
              <a:rPr lang="en-US" altLang="en-US">
                <a:solidFill>
                  <a:schemeClr val="accent2"/>
                </a:solidFill>
                <a:latin typeface="Courier New" panose="02070309020205020404" pitchFamily="49" charset="0"/>
                <a:cs typeface="Courier New" panose="02070309020205020404" pitchFamily="49" charset="0"/>
              </a:rPr>
              <a:t>		double root1 = (-b + Math.sqrt(b*b - 4*a*c))/(2*a);</a:t>
            </a:r>
          </a:p>
          <a:p>
            <a:pPr lvl="1">
              <a:buFontTx/>
              <a:buNone/>
            </a:pPr>
            <a:r>
              <a:rPr lang="en-US" altLang="en-US">
                <a:solidFill>
                  <a:schemeClr val="accent2"/>
                </a:solidFill>
                <a:latin typeface="Courier New" panose="02070309020205020404" pitchFamily="49" charset="0"/>
                <a:cs typeface="Courier New" panose="02070309020205020404" pitchFamily="49" charset="0"/>
              </a:rPr>
              <a:t>		double root2 = (-b - Math.sqrt(b*b - 4*a*c))/(2*a);</a:t>
            </a:r>
          </a:p>
          <a:p>
            <a:pPr lvl="1">
              <a:buFontTx/>
              <a:buNone/>
            </a:pPr>
            <a:r>
              <a:rPr lang="en-US" altLang="en-US">
                <a:solidFill>
                  <a:schemeClr val="accent2"/>
                </a:solidFill>
                <a:latin typeface="Courier New" panose="02070309020205020404" pitchFamily="49" charset="0"/>
                <a:cs typeface="Courier New" panose="02070309020205020404" pitchFamily="49" charset="0"/>
              </a:rPr>
              <a:t>		System.out.println("The roots are: "+root1 + " ,"+root2);</a:t>
            </a:r>
          </a:p>
          <a:p>
            <a:pPr lvl="1">
              <a:buFontTx/>
              <a:buNone/>
            </a:pPr>
            <a:r>
              <a:rPr lang="en-US" altLang="en-US">
                <a:solidFill>
                  <a:schemeClr val="accent2"/>
                </a:solidFill>
                <a:latin typeface="Courier New" panose="02070309020205020404" pitchFamily="49" charset="0"/>
                <a:cs typeface="Courier New" panose="02070309020205020404" pitchFamily="49" charset="0"/>
              </a:rPr>
              <a:t>	}</a:t>
            </a:r>
          </a:p>
          <a:p>
            <a:pPr lvl="1">
              <a:buFontTx/>
              <a:buNone/>
            </a:pPr>
            <a:r>
              <a:rPr lang="en-US" altLang="en-US">
                <a:solidFill>
                  <a:schemeClr val="accent2"/>
                </a:solidFill>
                <a:latin typeface="Courier New" panose="02070309020205020404" pitchFamily="49" charset="0"/>
                <a:cs typeface="Courier New" panose="02070309020205020404" pitchFamily="49" charset="0"/>
              </a:rPr>
              <a:t>}  </a:t>
            </a:r>
          </a:p>
          <a:p>
            <a:pPr lvl="1">
              <a:buFontTx/>
              <a:buNone/>
            </a:pPr>
            <a:endParaRPr lang="en-US" altLang="en-US">
              <a:latin typeface="Courier New" panose="02070309020205020404" pitchFamily="49" charset="0"/>
              <a:cs typeface="Courier New" panose="02070309020205020404" pitchFamily="49" charset="0"/>
            </a:endParaRPr>
          </a:p>
        </p:txBody>
      </p:sp>
      <p:pic>
        <p:nvPicPr>
          <p:cNvPr id="28676" name="Picture 5" descr="F:\002\ICS102\lect3_1.gif">
            <a:extLst>
              <a:ext uri="{FF2B5EF4-FFF2-40B4-BE49-F238E27FC236}">
                <a16:creationId xmlns:a16="http://schemas.microsoft.com/office/drawing/2014/main" id="{C11B128F-589F-4631-99F9-504D9AD3B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426" y="2829340"/>
            <a:ext cx="42926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44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11EE375-65C2-4A6F-B1E3-74D8D8ADF505}"/>
              </a:ext>
            </a:extLst>
          </p:cNvPr>
          <p:cNvSpPr>
            <a:spLocks noGrp="1" noChangeArrowheads="1"/>
          </p:cNvSpPr>
          <p:nvPr>
            <p:ph type="title"/>
          </p:nvPr>
        </p:nvSpPr>
        <p:spPr/>
        <p:txBody>
          <a:bodyPr/>
          <a:lstStyle/>
          <a:p>
            <a:r>
              <a:rPr lang="en-US" altLang="en-US"/>
              <a:t>Parameters used in First Java Program</a:t>
            </a:r>
          </a:p>
        </p:txBody>
      </p:sp>
      <p:sp>
        <p:nvSpPr>
          <p:cNvPr id="7171" name="Content Placeholder 2">
            <a:extLst>
              <a:ext uri="{FF2B5EF4-FFF2-40B4-BE49-F238E27FC236}">
                <a16:creationId xmlns:a16="http://schemas.microsoft.com/office/drawing/2014/main" id="{E400C086-032D-4B28-BEB1-E0A857CDC2E2}"/>
              </a:ext>
            </a:extLst>
          </p:cNvPr>
          <p:cNvSpPr>
            <a:spLocks noGrp="1" noChangeArrowheads="1"/>
          </p:cNvSpPr>
          <p:nvPr>
            <p:ph idx="1"/>
          </p:nvPr>
        </p:nvSpPr>
        <p:spPr/>
        <p:txBody>
          <a:bodyPr/>
          <a:lstStyle/>
          <a:p>
            <a:r>
              <a:rPr lang="en-US" altLang="en-US" b="1"/>
              <a:t>class</a:t>
            </a:r>
            <a:r>
              <a:rPr lang="en-US" altLang="en-US"/>
              <a:t> keyword is used to declare a class in Java.</a:t>
            </a:r>
          </a:p>
          <a:p>
            <a:r>
              <a:rPr lang="en-US" altLang="en-US" b="1"/>
              <a:t>public</a:t>
            </a:r>
            <a:r>
              <a:rPr lang="en-US" altLang="en-US"/>
              <a:t> keyword is an access modifier that represents visibility. It means it is visible to all.</a:t>
            </a:r>
          </a:p>
          <a:p>
            <a:r>
              <a:rPr lang="en-US" altLang="en-US" b="1"/>
              <a:t>static</a:t>
            </a:r>
            <a:r>
              <a:rPr lang="en-US" altLang="en-US"/>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altLang="en-US" b="1"/>
              <a:t>void</a:t>
            </a:r>
            <a:r>
              <a:rPr lang="en-US" altLang="en-US"/>
              <a:t> is the return type of the method. It means it doesn't return any value.</a:t>
            </a:r>
          </a:p>
          <a:p>
            <a:endParaRPr lang="en-AE"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B9C5EF2-64CE-4A22-9D5C-29396F060919}"/>
              </a:ext>
            </a:extLst>
          </p:cNvPr>
          <p:cNvSpPr>
            <a:spLocks noGrp="1" noChangeArrowheads="1"/>
          </p:cNvSpPr>
          <p:nvPr>
            <p:ph type="title"/>
          </p:nvPr>
        </p:nvSpPr>
        <p:spPr/>
        <p:txBody>
          <a:bodyPr/>
          <a:lstStyle/>
          <a:p>
            <a:r>
              <a:rPr lang="en-US" altLang="en-US"/>
              <a:t>Casting</a:t>
            </a:r>
          </a:p>
        </p:txBody>
      </p:sp>
      <p:sp>
        <p:nvSpPr>
          <p:cNvPr id="46083" name="Rectangle 3">
            <a:extLst>
              <a:ext uri="{FF2B5EF4-FFF2-40B4-BE49-F238E27FC236}">
                <a16:creationId xmlns:a16="http://schemas.microsoft.com/office/drawing/2014/main" id="{D68E5FEA-762C-49E0-B511-D780005A681E}"/>
              </a:ext>
            </a:extLst>
          </p:cNvPr>
          <p:cNvSpPr>
            <a:spLocks noGrp="1" noChangeArrowheads="1"/>
          </p:cNvSpPr>
          <p:nvPr>
            <p:ph type="body" idx="1"/>
          </p:nvPr>
        </p:nvSpPr>
        <p:spPr/>
        <p:txBody>
          <a:bodyPr>
            <a:normAutofit fontScale="92500" lnSpcReduction="20000"/>
          </a:bodyPr>
          <a:lstStyle/>
          <a:p>
            <a:pPr>
              <a:lnSpc>
                <a:spcPct val="90000"/>
              </a:lnSpc>
              <a:spcBef>
                <a:spcPct val="0"/>
              </a:spcBef>
              <a:buClrTx/>
              <a:buSzTx/>
              <a:buFontTx/>
              <a:buChar char="•"/>
            </a:pPr>
            <a:r>
              <a:rPr lang="en-US" altLang="en-US"/>
              <a:t>We learnt earlier that the following division</a:t>
            </a:r>
          </a:p>
          <a:p>
            <a:pPr>
              <a:lnSpc>
                <a:spcPct val="90000"/>
              </a:lnSpc>
              <a:spcBef>
                <a:spcPct val="0"/>
              </a:spcBef>
              <a:buClrTx/>
              <a:buSzTx/>
              <a:buFontTx/>
              <a:buNone/>
            </a:pPr>
            <a:r>
              <a:rPr lang="en-US" altLang="en-US"/>
              <a:t>			</a:t>
            </a:r>
            <a:r>
              <a:rPr lang="en-US" altLang="en-US">
                <a:solidFill>
                  <a:schemeClr val="accent2"/>
                </a:solidFill>
                <a:latin typeface="Courier New" panose="02070309020205020404" pitchFamily="49" charset="0"/>
              </a:rPr>
              <a:t>5 / 2</a:t>
            </a:r>
            <a:r>
              <a:rPr lang="en-US" altLang="en-US"/>
              <a:t>  </a:t>
            </a:r>
          </a:p>
          <a:p>
            <a:pPr>
              <a:lnSpc>
                <a:spcPct val="90000"/>
              </a:lnSpc>
              <a:spcBef>
                <a:spcPct val="0"/>
              </a:spcBef>
              <a:buClrTx/>
              <a:buSzTx/>
              <a:buFontTx/>
              <a:buNone/>
            </a:pPr>
            <a:r>
              <a:rPr lang="en-US" altLang="en-US"/>
              <a:t>	results in  </a:t>
            </a:r>
            <a:r>
              <a:rPr lang="en-US" altLang="en-US">
                <a:latin typeface="Courier New" panose="02070309020205020404" pitchFamily="49" charset="0"/>
              </a:rPr>
              <a:t>2</a:t>
            </a:r>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Because the / operator is operating between </a:t>
            </a:r>
            <a:r>
              <a:rPr lang="en-US" altLang="en-US">
                <a:latin typeface="Courier New" panose="02070309020205020404" pitchFamily="49" charset="0"/>
              </a:rPr>
              <a:t>2</a:t>
            </a:r>
            <a:r>
              <a:rPr lang="en-US" altLang="en-US"/>
              <a:t> integer type constants, the result will be an integer.</a:t>
            </a:r>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To get </a:t>
            </a:r>
            <a:r>
              <a:rPr lang="en-US" altLang="en-US">
                <a:latin typeface="Courier New" panose="02070309020205020404" pitchFamily="49" charset="0"/>
              </a:rPr>
              <a:t>2.5</a:t>
            </a:r>
            <a:r>
              <a:rPr lang="en-US" altLang="en-US"/>
              <a:t> , we need to convert either </a:t>
            </a:r>
            <a:r>
              <a:rPr lang="en-US" altLang="en-US">
                <a:latin typeface="Courier New" panose="02070309020205020404" pitchFamily="49" charset="0"/>
              </a:rPr>
              <a:t>one</a:t>
            </a:r>
            <a:r>
              <a:rPr lang="en-US" altLang="en-US"/>
              <a:t> or both the operands to double . Then the division will look like </a:t>
            </a:r>
          </a:p>
          <a:p>
            <a:pPr>
              <a:lnSpc>
                <a:spcPct val="90000"/>
              </a:lnSpc>
              <a:spcBef>
                <a:spcPct val="0"/>
              </a:spcBef>
              <a:buClrTx/>
              <a:buSzTx/>
              <a:buFontTx/>
              <a:buNone/>
            </a:pPr>
            <a:r>
              <a:rPr lang="en-US" altLang="en-US"/>
              <a:t>			</a:t>
            </a:r>
            <a:r>
              <a:rPr lang="en-US" altLang="en-US">
                <a:solidFill>
                  <a:schemeClr val="accent2"/>
                </a:solidFill>
                <a:latin typeface="Courier New" panose="02070309020205020404" pitchFamily="49" charset="0"/>
              </a:rPr>
              <a:t>5.0 / 2.0</a:t>
            </a:r>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But what if we have integer </a:t>
            </a:r>
            <a:r>
              <a:rPr lang="en-US" altLang="en-US" i="1">
                <a:solidFill>
                  <a:schemeClr val="accent2"/>
                </a:solidFill>
              </a:rPr>
              <a:t>variables</a:t>
            </a:r>
            <a:r>
              <a:rPr lang="en-US" altLang="en-US"/>
              <a:t> to divide each other, like </a:t>
            </a:r>
            <a:r>
              <a:rPr lang="en-US" altLang="en-US">
                <a:solidFill>
                  <a:schemeClr val="accent2"/>
                </a:solidFill>
                <a:latin typeface="Courier New" panose="02070309020205020404" pitchFamily="49" charset="0"/>
              </a:rPr>
              <a:t>a / b</a:t>
            </a:r>
            <a:r>
              <a:rPr lang="en-US" altLang="en-US"/>
              <a:t> ?</a:t>
            </a:r>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For this, cast operator is used .</a:t>
            </a:r>
          </a:p>
          <a:p>
            <a:pPr>
              <a:lnSpc>
                <a:spcPct val="90000"/>
              </a:lnSpc>
              <a:spcBef>
                <a:spcPct val="0"/>
              </a:spcBef>
              <a:buClrTx/>
              <a:buSzTx/>
              <a:buFontTx/>
              <a:buNone/>
            </a:pPr>
            <a:endParaRPr lang="en-US" altLang="en-US"/>
          </a:p>
          <a:p>
            <a:pPr>
              <a:lnSpc>
                <a:spcPct val="90000"/>
              </a:lnSpc>
              <a:spcBef>
                <a:spcPct val="0"/>
              </a:spcBef>
              <a:buClrTx/>
              <a:buSzTx/>
              <a:buFontTx/>
              <a:buNone/>
            </a:pPr>
            <a:r>
              <a:rPr lang="en-US" altLang="en-US"/>
              <a:t>		     </a:t>
            </a:r>
            <a:r>
              <a:rPr lang="en-US" altLang="en-US">
                <a:solidFill>
                  <a:schemeClr val="accent2"/>
                </a:solidFill>
                <a:latin typeface="Courier New" panose="02070309020205020404" pitchFamily="49" charset="0"/>
              </a:rPr>
              <a:t>(double) a / (double) 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37E23AF-62F6-4076-A381-7E79E6690F4E}"/>
              </a:ext>
            </a:extLst>
          </p:cNvPr>
          <p:cNvSpPr>
            <a:spLocks noGrp="1" noChangeArrowheads="1"/>
          </p:cNvSpPr>
          <p:nvPr>
            <p:ph type="title"/>
          </p:nvPr>
        </p:nvSpPr>
        <p:spPr/>
        <p:txBody>
          <a:bodyPr/>
          <a:lstStyle/>
          <a:p>
            <a:r>
              <a:rPr lang="en-US" altLang="en-US"/>
              <a:t>Casting (cont.)</a:t>
            </a:r>
          </a:p>
        </p:txBody>
      </p:sp>
      <p:sp>
        <p:nvSpPr>
          <p:cNvPr id="47107" name="Rectangle 3">
            <a:extLst>
              <a:ext uri="{FF2B5EF4-FFF2-40B4-BE49-F238E27FC236}">
                <a16:creationId xmlns:a16="http://schemas.microsoft.com/office/drawing/2014/main" id="{CEBAFC0E-75B2-4024-B4BF-D34EBA774145}"/>
              </a:ext>
            </a:extLst>
          </p:cNvPr>
          <p:cNvSpPr>
            <a:spLocks noGrp="1" noChangeArrowheads="1"/>
          </p:cNvSpPr>
          <p:nvPr>
            <p:ph type="body" idx="1"/>
          </p:nvPr>
        </p:nvSpPr>
        <p:spPr>
          <a:xfrm>
            <a:off x="1143000" y="1974575"/>
            <a:ext cx="9906000" cy="5699125"/>
          </a:xfrm>
        </p:spPr>
        <p:txBody>
          <a:bodyPr/>
          <a:lstStyle/>
          <a:p>
            <a:pPr>
              <a:spcBef>
                <a:spcPct val="0"/>
              </a:spcBef>
              <a:buClrTx/>
              <a:buSzTx/>
              <a:buFontTx/>
              <a:buChar char="•"/>
            </a:pPr>
            <a:endParaRPr lang="en-US" altLang="en-US" sz="2000" b="1" dirty="0">
              <a:latin typeface="Courier New" panose="02070309020205020404" pitchFamily="49" charset="0"/>
            </a:endParaRPr>
          </a:p>
          <a:p>
            <a:pPr>
              <a:spcBef>
                <a:spcPct val="0"/>
              </a:spcBef>
              <a:buClrTx/>
              <a:buSzTx/>
              <a:buFontTx/>
              <a:buChar char="•"/>
            </a:pPr>
            <a:r>
              <a:rPr lang="en-US" altLang="en-US" dirty="0"/>
              <a:t>Conversion of primitives is accomplished by (1) assignment and/or (2) explicit casting:</a:t>
            </a:r>
          </a:p>
          <a:p>
            <a:pPr>
              <a:spcBef>
                <a:spcPct val="0"/>
              </a:spcBef>
              <a:buClrTx/>
              <a:buSzTx/>
              <a:buFontTx/>
              <a:buNone/>
            </a:pPr>
            <a:endParaRPr lang="en-US" altLang="en-US" dirty="0"/>
          </a:p>
          <a:p>
            <a:pPr lvl="2">
              <a:spcBef>
                <a:spcPct val="0"/>
              </a:spcBef>
              <a:buClrTx/>
              <a:buSzTx/>
              <a:buFontTx/>
              <a:buNone/>
            </a:pPr>
            <a:r>
              <a:rPr lang="en-US" altLang="en-US" dirty="0">
                <a:solidFill>
                  <a:schemeClr val="accent2"/>
                </a:solidFill>
                <a:latin typeface="Courier New" panose="02070309020205020404" pitchFamily="49" charset="0"/>
              </a:rPr>
              <a:t>int total = 100;</a:t>
            </a:r>
          </a:p>
          <a:p>
            <a:pPr lvl="2">
              <a:spcBef>
                <a:spcPct val="0"/>
              </a:spcBef>
              <a:buClrTx/>
              <a:buSzTx/>
              <a:buFontTx/>
              <a:buNone/>
            </a:pPr>
            <a:r>
              <a:rPr lang="en-US" altLang="en-US" dirty="0">
                <a:solidFill>
                  <a:schemeClr val="accent2"/>
                </a:solidFill>
                <a:latin typeface="Courier New" panose="02070309020205020404" pitchFamily="49" charset="0"/>
              </a:rPr>
              <a:t>float temp = total;       //temp now holds 100.0</a:t>
            </a:r>
          </a:p>
          <a:p>
            <a:pPr lvl="2">
              <a:spcBef>
                <a:spcPct val="0"/>
              </a:spcBef>
              <a:buClrTx/>
              <a:buSzTx/>
              <a:buFontTx/>
              <a:buNone/>
            </a:pPr>
            <a:endParaRPr lang="en-US" altLang="en-US" b="1" dirty="0">
              <a:latin typeface="Courier New" panose="02070309020205020404" pitchFamily="49" charset="0"/>
            </a:endParaRPr>
          </a:p>
          <a:p>
            <a:pPr>
              <a:spcBef>
                <a:spcPct val="0"/>
              </a:spcBef>
              <a:buClrTx/>
              <a:buSzTx/>
              <a:buFontTx/>
              <a:buChar char="•"/>
            </a:pPr>
            <a:r>
              <a:rPr lang="en-US" altLang="en-US" dirty="0"/>
              <a:t>When changing type that will result in a loss of precision, an explicit ‘cast’ is needed.  This is done by placing the new type in</a:t>
            </a:r>
            <a:r>
              <a:rPr lang="en-US" altLang="en-US" b="1" dirty="0"/>
              <a:t> parenthesis:</a:t>
            </a:r>
          </a:p>
          <a:p>
            <a:pPr>
              <a:spcBef>
                <a:spcPct val="0"/>
              </a:spcBef>
              <a:buClrTx/>
              <a:buSzTx/>
              <a:buFontTx/>
              <a:buChar char="•"/>
            </a:pPr>
            <a:endParaRPr lang="en-US" altLang="en-US" dirty="0"/>
          </a:p>
          <a:p>
            <a:pPr>
              <a:spcBef>
                <a:spcPct val="0"/>
              </a:spcBef>
              <a:buClrTx/>
              <a:buSzTx/>
              <a:buFontTx/>
              <a:buNone/>
            </a:pPr>
            <a:r>
              <a:rPr lang="en-US" altLang="en-US" dirty="0">
                <a:latin typeface="Courier New" panose="02070309020205020404" pitchFamily="49" charset="0"/>
              </a:rPr>
              <a:t>	</a:t>
            </a:r>
            <a:r>
              <a:rPr lang="en-US" altLang="en-US" dirty="0">
                <a:solidFill>
                  <a:schemeClr val="accent2"/>
                </a:solidFill>
                <a:latin typeface="Courier New" panose="02070309020205020404" pitchFamily="49" charset="0"/>
              </a:rPr>
              <a:t>float total = 100F;</a:t>
            </a:r>
          </a:p>
          <a:p>
            <a:pPr>
              <a:spcBef>
                <a:spcPct val="0"/>
              </a:spcBef>
              <a:buClrTx/>
              <a:buSzTx/>
              <a:buFontTx/>
              <a:buNone/>
            </a:pPr>
            <a:r>
              <a:rPr lang="en-US" altLang="en-US" dirty="0">
                <a:solidFill>
                  <a:schemeClr val="accent2"/>
                </a:solidFill>
                <a:latin typeface="Courier New" panose="02070309020205020404" pitchFamily="49" charset="0"/>
              </a:rPr>
              <a:t>	int temp  = total;  // ERROR!</a:t>
            </a:r>
          </a:p>
          <a:p>
            <a:pPr>
              <a:spcBef>
                <a:spcPct val="0"/>
              </a:spcBef>
              <a:buClrTx/>
              <a:buSzTx/>
              <a:buFontTx/>
              <a:buNone/>
            </a:pPr>
            <a:r>
              <a:rPr lang="en-US" altLang="en-US" dirty="0">
                <a:solidFill>
                  <a:schemeClr val="accent2"/>
                </a:solidFill>
                <a:latin typeface="Courier New" panose="02070309020205020404" pitchFamily="49" charset="0"/>
              </a:rPr>
              <a:t>	int start  = (int) total;</a:t>
            </a:r>
          </a:p>
          <a:p>
            <a:pPr>
              <a:spcBef>
                <a:spcPct val="0"/>
              </a:spcBef>
              <a:buClrTx/>
              <a:buSzTx/>
              <a:buFontTx/>
              <a:buNone/>
            </a:pPr>
            <a:endParaRPr lang="en-US" altLang="en-US" dirty="0">
              <a:solidFill>
                <a:schemeClr val="accent2"/>
              </a:solidFill>
              <a:latin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9057FE6-B36B-43E8-8407-4A5C70916053}"/>
              </a:ext>
            </a:extLst>
          </p:cNvPr>
          <p:cNvSpPr>
            <a:spLocks noGrp="1" noChangeArrowheads="1"/>
          </p:cNvSpPr>
          <p:nvPr>
            <p:ph type="title"/>
          </p:nvPr>
        </p:nvSpPr>
        <p:spPr/>
        <p:txBody>
          <a:bodyPr/>
          <a:lstStyle/>
          <a:p>
            <a:pPr eaLnBrk="1" hangingPunct="1"/>
            <a:r>
              <a:rPr lang="en-US" altLang="en-US" sz="2800" dirty="0">
                <a:solidFill>
                  <a:srgbClr val="3380E6"/>
                </a:solidFill>
                <a:latin typeface="Arial" panose="020B0604020202020204" pitchFamily="34" charset="0"/>
              </a:rPr>
              <a:t>Decision Making: Equality and Relational Operators</a:t>
            </a:r>
          </a:p>
        </p:txBody>
      </p:sp>
      <p:sp>
        <p:nvSpPr>
          <p:cNvPr id="49155" name="Text Placeholder 2">
            <a:extLst>
              <a:ext uri="{FF2B5EF4-FFF2-40B4-BE49-F238E27FC236}">
                <a16:creationId xmlns:a16="http://schemas.microsoft.com/office/drawing/2014/main" id="{83788DC3-512E-4367-8B00-D3492CF24150}"/>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sz="2400" dirty="0"/>
              <a:t>Condition </a:t>
            </a:r>
          </a:p>
          <a:p>
            <a:pPr lvl="1" eaLnBrk="1" hangingPunct="1">
              <a:lnSpc>
                <a:spcPct val="90000"/>
              </a:lnSpc>
            </a:pPr>
            <a:r>
              <a:rPr lang="en-US" altLang="en-US" dirty="0"/>
              <a:t>An expression that can be </a:t>
            </a:r>
            <a:r>
              <a:rPr lang="en-US" altLang="en-US" dirty="0">
                <a:latin typeface="LucidaSansTypewriter" pitchFamily="49" charset="0"/>
              </a:rPr>
              <a:t>true</a:t>
            </a:r>
            <a:r>
              <a:rPr lang="en-US" altLang="en-US" dirty="0"/>
              <a:t> or </a:t>
            </a:r>
            <a:r>
              <a:rPr lang="en-US" altLang="en-US" dirty="0">
                <a:latin typeface="LucidaSansTypewriter" pitchFamily="49" charset="0"/>
              </a:rPr>
              <a:t>false</a:t>
            </a:r>
            <a:r>
              <a:rPr lang="en-US" altLang="en-US" dirty="0"/>
              <a:t>. </a:t>
            </a:r>
          </a:p>
          <a:p>
            <a:pPr eaLnBrk="1" hangingPunct="1">
              <a:lnSpc>
                <a:spcPct val="90000"/>
              </a:lnSpc>
            </a:pPr>
            <a:r>
              <a:rPr lang="en-US" altLang="en-US" sz="2400" dirty="0">
                <a:latin typeface="LucidaSansTypewriter" pitchFamily="49" charset="0"/>
              </a:rPr>
              <a:t>if</a:t>
            </a:r>
            <a:r>
              <a:rPr lang="en-US" altLang="en-US" sz="2400" dirty="0"/>
              <a:t> selection statement </a:t>
            </a:r>
          </a:p>
          <a:p>
            <a:pPr lvl="1" eaLnBrk="1" hangingPunct="1">
              <a:lnSpc>
                <a:spcPct val="90000"/>
              </a:lnSpc>
            </a:pPr>
            <a:r>
              <a:rPr lang="en-US" altLang="en-US" dirty="0"/>
              <a:t>Allows a program to make a decision based on a condition’s value. </a:t>
            </a:r>
          </a:p>
          <a:p>
            <a:pPr eaLnBrk="1" hangingPunct="1">
              <a:lnSpc>
                <a:spcPct val="90000"/>
              </a:lnSpc>
            </a:pPr>
            <a:r>
              <a:rPr lang="en-US" altLang="en-US" sz="2400" dirty="0"/>
              <a:t>Equality operators (</a:t>
            </a:r>
            <a:r>
              <a:rPr lang="en-US" altLang="en-US" sz="2400" dirty="0">
                <a:latin typeface="LucidaSansTypewriter" pitchFamily="49" charset="0"/>
              </a:rPr>
              <a:t>==</a:t>
            </a:r>
            <a:r>
              <a:rPr lang="en-US" altLang="en-US" sz="2400" dirty="0"/>
              <a:t> and </a:t>
            </a:r>
            <a:r>
              <a:rPr lang="en-US" altLang="en-US" sz="2400" dirty="0">
                <a:latin typeface="LucidaSansTypewriter" pitchFamily="49" charset="0"/>
              </a:rPr>
              <a:t>!=</a:t>
            </a:r>
            <a:r>
              <a:rPr lang="en-US" altLang="en-US" sz="2400" dirty="0"/>
              <a:t>)</a:t>
            </a:r>
          </a:p>
          <a:p>
            <a:pPr eaLnBrk="1" hangingPunct="1">
              <a:lnSpc>
                <a:spcPct val="90000"/>
              </a:lnSpc>
            </a:pPr>
            <a:r>
              <a:rPr lang="en-US" altLang="en-US" sz="2400" dirty="0"/>
              <a:t>Relational operators (</a:t>
            </a:r>
            <a:r>
              <a:rPr lang="en-US" altLang="en-US" sz="2400" dirty="0">
                <a:latin typeface="LucidaSansTypewriter" pitchFamily="49" charset="0"/>
              </a:rPr>
              <a:t>&gt;</a:t>
            </a:r>
            <a:r>
              <a:rPr lang="en-US" altLang="en-US" sz="2400" dirty="0"/>
              <a:t>, </a:t>
            </a:r>
            <a:r>
              <a:rPr lang="en-US" altLang="en-US" sz="2400" dirty="0">
                <a:latin typeface="LucidaSansTypewriter" pitchFamily="49" charset="0"/>
              </a:rPr>
              <a:t>&lt;</a:t>
            </a:r>
            <a:r>
              <a:rPr lang="en-US" altLang="en-US" sz="2400" dirty="0"/>
              <a:t>, </a:t>
            </a:r>
            <a:r>
              <a:rPr lang="en-US" altLang="en-US" sz="2400" dirty="0">
                <a:latin typeface="LucidaSansTypewriter" pitchFamily="49" charset="0"/>
              </a:rPr>
              <a:t>&gt;=</a:t>
            </a:r>
            <a:r>
              <a:rPr lang="en-US" altLang="en-US" sz="2400" dirty="0"/>
              <a:t> and </a:t>
            </a:r>
            <a:r>
              <a:rPr lang="en-US" altLang="en-US" sz="2400" dirty="0">
                <a:latin typeface="LucidaSansTypewriter" pitchFamily="49" charset="0"/>
              </a:rPr>
              <a:t>&lt;=</a:t>
            </a:r>
            <a:r>
              <a:rPr lang="en-US" altLang="en-US" sz="2400" dirty="0"/>
              <a:t>) </a:t>
            </a:r>
          </a:p>
          <a:p>
            <a:pPr eaLnBrk="1" hangingPunct="1">
              <a:lnSpc>
                <a:spcPct val="90000"/>
              </a:lnSpc>
            </a:pPr>
            <a:r>
              <a:rPr lang="en-US" altLang="en-US" sz="2400" dirty="0"/>
              <a:t>Both equality operators have the same level of precedence, which is lower than that of the relational operators. </a:t>
            </a:r>
          </a:p>
          <a:p>
            <a:pPr eaLnBrk="1" hangingPunct="1">
              <a:lnSpc>
                <a:spcPct val="90000"/>
              </a:lnSpc>
            </a:pPr>
            <a:r>
              <a:rPr lang="en-US" altLang="en-US" sz="2400" dirty="0"/>
              <a:t>The equality operators associate from left to right. </a:t>
            </a:r>
          </a:p>
          <a:p>
            <a:pPr eaLnBrk="1" hangingPunct="1">
              <a:lnSpc>
                <a:spcPct val="90000"/>
              </a:lnSpc>
            </a:pPr>
            <a:r>
              <a:rPr lang="en-US" altLang="en-US" sz="2400" dirty="0"/>
              <a:t>The relational operators all have the same level of precedence and also associate from left to right. </a:t>
            </a:r>
          </a:p>
        </p:txBody>
      </p:sp>
      <p:sp>
        <p:nvSpPr>
          <p:cNvPr id="49156" name="Footer Placeholder 3">
            <a:extLst>
              <a:ext uri="{FF2B5EF4-FFF2-40B4-BE49-F238E27FC236}">
                <a16:creationId xmlns:a16="http://schemas.microsoft.com/office/drawing/2014/main" id="{8940F0E9-73D3-4C31-8721-20061C18AE0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l"/>
              <a:defRPr sz="2400">
                <a:solidFill>
                  <a:schemeClr val="tx1"/>
                </a:solidFill>
                <a:latin typeface="Times New Roman" panose="02020603050405020304" pitchFamily="18" charset="0"/>
              </a:defRPr>
            </a:lvl1pPr>
            <a:lvl2pPr marL="742950" indent="-285750">
              <a:spcBef>
                <a:spcPct val="20000"/>
              </a:spcBef>
              <a:buClr>
                <a:schemeClr val="folHlink"/>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1"/>
              </a:buClr>
              <a:buSzPct val="100000"/>
              <a:buChar char="–"/>
              <a:defRPr sz="24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l"/>
              <a:defRPr sz="1600">
                <a:solidFill>
                  <a:schemeClr val="tx1"/>
                </a:solidFill>
                <a:latin typeface="Times New Roman" panose="02020603050405020304" pitchFamily="18" charset="0"/>
              </a:defRPr>
            </a:lvl4pPr>
            <a:lvl5pPr marL="2057400" indent="-228600">
              <a:spcBef>
                <a:spcPct val="20000"/>
              </a:spcBef>
              <a:buClr>
                <a:schemeClr val="folHlink"/>
              </a:buClr>
              <a:buSzPct val="100000"/>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folHlink"/>
              </a:buClr>
              <a:buSzPct val="100000"/>
              <a:buChar char="»"/>
              <a:defRPr sz="1400">
                <a:solidFill>
                  <a:schemeClr val="tx1"/>
                </a:solidFill>
                <a:latin typeface="Times New Roman" panose="02020603050405020304" pitchFamily="18" charset="0"/>
              </a:defRPr>
            </a:lvl9pPr>
          </a:lstStyle>
          <a:p>
            <a:pPr>
              <a:spcBef>
                <a:spcPct val="0"/>
              </a:spcBef>
              <a:buClrTx/>
              <a:buSzTx/>
              <a:buFontTx/>
              <a:buNone/>
            </a:pPr>
            <a:r>
              <a:rPr lang="en-US" altLang="en-US" sz="1400">
                <a:latin typeface="Bookman Old Style" panose="02050604050505020204" pitchFamily="18" charset="0"/>
              </a:rPr>
              <a:t>© Copyright 1992-2012 by Pearson Education, Inc. All Rights Reserved.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descr="ch02imageslides_Page_44.png">
            <a:extLst>
              <a:ext uri="{FF2B5EF4-FFF2-40B4-BE49-F238E27FC236}">
                <a16:creationId xmlns:a16="http://schemas.microsoft.com/office/drawing/2014/main" id="{2F5F5584-D347-48A3-8C30-1C1808EF78A7}"/>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728870" y="901148"/>
            <a:ext cx="10946295" cy="648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BC6CADB-5B61-4CC8-9F28-92F45FD41F0C}"/>
              </a:ext>
            </a:extLst>
          </p:cNvPr>
          <p:cNvSpPr>
            <a:spLocks noGrp="1" noChangeArrowheads="1"/>
          </p:cNvSpPr>
          <p:nvPr>
            <p:ph type="title"/>
          </p:nvPr>
        </p:nvSpPr>
        <p:spPr/>
        <p:txBody>
          <a:bodyPr/>
          <a:lstStyle/>
          <a:p>
            <a:r>
              <a:rPr lang="en-US" altLang="en-US"/>
              <a:t>Continued…</a:t>
            </a:r>
            <a:endParaRPr lang="en-AE" altLang="en-US"/>
          </a:p>
        </p:txBody>
      </p:sp>
      <p:sp>
        <p:nvSpPr>
          <p:cNvPr id="8195" name="Content Placeholder 2">
            <a:extLst>
              <a:ext uri="{FF2B5EF4-FFF2-40B4-BE49-F238E27FC236}">
                <a16:creationId xmlns:a16="http://schemas.microsoft.com/office/drawing/2014/main" id="{27506B12-DEC4-44C9-9191-A069C1F89D6A}"/>
              </a:ext>
            </a:extLst>
          </p:cNvPr>
          <p:cNvSpPr>
            <a:spLocks noGrp="1" noChangeArrowheads="1"/>
          </p:cNvSpPr>
          <p:nvPr>
            <p:ph idx="1"/>
          </p:nvPr>
        </p:nvSpPr>
        <p:spPr/>
        <p:txBody>
          <a:bodyPr/>
          <a:lstStyle/>
          <a:p>
            <a:r>
              <a:rPr lang="en-US" altLang="en-US" b="1"/>
              <a:t>main</a:t>
            </a:r>
            <a:r>
              <a:rPr lang="en-US" altLang="en-US"/>
              <a:t> represents the starting point of the program.</a:t>
            </a:r>
          </a:p>
          <a:p>
            <a:r>
              <a:rPr lang="en-US" altLang="en-US" b="1"/>
              <a:t>String[] args</a:t>
            </a:r>
            <a:r>
              <a:rPr lang="en-US" altLang="en-US"/>
              <a:t> or </a:t>
            </a:r>
            <a:r>
              <a:rPr lang="en-US" altLang="en-US" b="1"/>
              <a:t>String args[]</a:t>
            </a:r>
            <a:r>
              <a:rPr lang="en-US" altLang="en-US"/>
              <a:t> is used for </a:t>
            </a:r>
            <a:r>
              <a:rPr lang="en-US" altLang="en-US">
                <a:hlinkClick r:id="rId3"/>
              </a:rPr>
              <a:t>command line argument</a:t>
            </a:r>
            <a:r>
              <a:rPr lang="en-US" altLang="en-US"/>
              <a:t>. We will discuss it in coming section.</a:t>
            </a:r>
          </a:p>
          <a:p>
            <a:r>
              <a:rPr lang="en-US" altLang="en-US" b="1"/>
              <a:t>System.out.println()</a:t>
            </a:r>
            <a:r>
              <a:rPr lang="en-US" altLang="en-US"/>
              <a:t> is used to print statement. Here, System is a class, out is an object of the PrintStream class, println() is a method of the PrintStream class. We will discuss the internal working of </a:t>
            </a:r>
            <a:r>
              <a:rPr lang="en-US" altLang="en-US">
                <a:hlinkClick r:id="rId4"/>
              </a:rPr>
              <a:t>System.out.println()</a:t>
            </a:r>
            <a:r>
              <a:rPr lang="en-US" altLang="en-US"/>
              <a:t> statement in the coming section.</a:t>
            </a:r>
          </a:p>
          <a:p>
            <a:endParaRPr lang="en-AE"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5D34758-AFD2-4951-A900-51E3A16403A6}"/>
              </a:ext>
            </a:extLst>
          </p:cNvPr>
          <p:cNvSpPr>
            <a:spLocks noGrp="1" noChangeArrowheads="1"/>
          </p:cNvSpPr>
          <p:nvPr>
            <p:ph type="title"/>
          </p:nvPr>
        </p:nvSpPr>
        <p:spPr/>
        <p:txBody>
          <a:bodyPr/>
          <a:lstStyle/>
          <a:p>
            <a:r>
              <a:rPr lang="en-US" altLang="en-US"/>
              <a:t>Primitive Data Types</a:t>
            </a:r>
          </a:p>
        </p:txBody>
      </p:sp>
      <p:sp>
        <p:nvSpPr>
          <p:cNvPr id="10243" name="Rectangle 3">
            <a:extLst>
              <a:ext uri="{FF2B5EF4-FFF2-40B4-BE49-F238E27FC236}">
                <a16:creationId xmlns:a16="http://schemas.microsoft.com/office/drawing/2014/main" id="{9EA507C2-0DDC-4FF7-AFFA-07958815ADE9}"/>
              </a:ext>
            </a:extLst>
          </p:cNvPr>
          <p:cNvSpPr>
            <a:spLocks noGrp="1" noChangeArrowheads="1"/>
          </p:cNvSpPr>
          <p:nvPr>
            <p:ph type="body" idx="1"/>
          </p:nvPr>
        </p:nvSpPr>
        <p:spPr>
          <a:xfrm>
            <a:off x="1143000" y="1106554"/>
            <a:ext cx="9906000" cy="5699125"/>
          </a:xfrm>
        </p:spPr>
        <p:txBody>
          <a:bodyPr>
            <a:normAutofit lnSpcReduction="10000"/>
          </a:bodyPr>
          <a:lstStyle/>
          <a:p>
            <a:pPr>
              <a:buFont typeface="Monotype Sorts" pitchFamily="2" charset="2"/>
              <a:buNone/>
            </a:pPr>
            <a:r>
              <a:rPr lang="en-US" altLang="en-US" sz="2800" b="1" dirty="0"/>
              <a:t>Java has eight primitive data types as described below.</a:t>
            </a:r>
          </a:p>
          <a:p>
            <a:pPr>
              <a:buFont typeface="Monotype Sorts" pitchFamily="2" charset="2"/>
              <a:buNone/>
            </a:pPr>
            <a:endParaRPr lang="en-US" altLang="en-US" sz="2800" b="1"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endParaRPr lang="en-US" altLang="en-US" sz="2800" dirty="0"/>
          </a:p>
          <a:p>
            <a:pPr>
              <a:buFont typeface="Monotype Sorts" pitchFamily="2" charset="2"/>
              <a:buNone/>
            </a:pPr>
            <a:r>
              <a:rPr lang="en-US" altLang="en-US" sz="2800" dirty="0"/>
              <a:t>Other information is represented in Java as an Object.</a:t>
            </a:r>
          </a:p>
        </p:txBody>
      </p:sp>
      <p:graphicFrame>
        <p:nvGraphicFramePr>
          <p:cNvPr id="356469" name="Group 117">
            <a:extLst>
              <a:ext uri="{FF2B5EF4-FFF2-40B4-BE49-F238E27FC236}">
                <a16:creationId xmlns:a16="http://schemas.microsoft.com/office/drawing/2014/main" id="{DB0CE2C2-5C0F-4205-8125-105181037BAF}"/>
              </a:ext>
            </a:extLst>
          </p:cNvPr>
          <p:cNvGraphicFramePr>
            <a:graphicFrameLocks noGrp="1"/>
          </p:cNvGraphicFramePr>
          <p:nvPr>
            <p:extLst>
              <p:ext uri="{D42A27DB-BD31-4B8C-83A1-F6EECF244321}">
                <p14:modId xmlns:p14="http://schemas.microsoft.com/office/powerpoint/2010/main" val="2694796342"/>
              </p:ext>
            </p:extLst>
          </p:nvPr>
        </p:nvGraphicFramePr>
        <p:xfrm>
          <a:off x="1434548" y="1875183"/>
          <a:ext cx="9067800" cy="4430714"/>
        </p:xfrm>
        <a:graphic>
          <a:graphicData uri="http://schemas.openxmlformats.org/drawingml/2006/table">
            <a:tbl>
              <a:tblPr/>
              <a:tblGrid>
                <a:gridCol w="1600200">
                  <a:extLst>
                    <a:ext uri="{9D8B030D-6E8A-4147-A177-3AD203B41FA5}">
                      <a16:colId xmlns:a16="http://schemas.microsoft.com/office/drawing/2014/main" val="20000"/>
                    </a:ext>
                  </a:extLst>
                </a:gridCol>
                <a:gridCol w="3749675">
                  <a:extLst>
                    <a:ext uri="{9D8B030D-6E8A-4147-A177-3AD203B41FA5}">
                      <a16:colId xmlns:a16="http://schemas.microsoft.com/office/drawing/2014/main" val="20001"/>
                    </a:ext>
                  </a:extLst>
                </a:gridCol>
                <a:gridCol w="3717925">
                  <a:extLst>
                    <a:ext uri="{9D8B030D-6E8A-4147-A177-3AD203B41FA5}">
                      <a16:colId xmlns:a16="http://schemas.microsoft.com/office/drawing/2014/main" val="20002"/>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1" i="0" u="none" strike="noStrike" cap="none" normalizeH="0" baseline="0" dirty="0">
                          <a:ln>
                            <a:noFill/>
                          </a:ln>
                          <a:solidFill>
                            <a:schemeClr val="tx1"/>
                          </a:solidFill>
                          <a:effectLst/>
                          <a:latin typeface="Times New Roman"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1" i="0" u="none" strike="noStrike" cap="none" normalizeH="0" baseline="0">
                          <a:ln>
                            <a:noFill/>
                          </a:ln>
                          <a:solidFill>
                            <a:schemeClr val="tx1"/>
                          </a:solidFill>
                          <a:effectLst/>
                          <a:latin typeface="Times New Roman" charset="0"/>
                        </a:rPr>
                        <a:t>Size/Format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1" i="0" u="none" strike="noStrike" cap="none" normalizeH="0" baseline="0">
                          <a:ln>
                            <a:noFill/>
                          </a:ln>
                          <a:solidFill>
                            <a:schemeClr val="tx1"/>
                          </a:solidFill>
                          <a:effectLst/>
                          <a:latin typeface="Times New Roman" charset="0"/>
                        </a:rPr>
                        <a:t>Range</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rgbClr val="00FF00"/>
                          </a:solidFill>
                          <a:effectLst/>
                          <a:latin typeface="Courier New" pitchFamily="49" charset="0"/>
                        </a:rPr>
                        <a:t>byte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8-bit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-128 to 127</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rgbClr val="00FF00"/>
                          </a:solidFill>
                          <a:effectLst/>
                          <a:latin typeface="Courier New" pitchFamily="49" charset="0"/>
                        </a:rPr>
                        <a:t>short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16-bit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-32,768 to 32,767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rgbClr val="00FF00"/>
                          </a:solidFill>
                          <a:effectLst/>
                          <a:latin typeface="Courier New" pitchFamily="49" charset="0"/>
                        </a:rPr>
                        <a: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32-bit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latin typeface="Times New Roman" charset="0"/>
                        </a:rPr>
                        <a:t>about –2 billion to 2billion</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905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rgbClr val="00FF00"/>
                          </a:solidFill>
                          <a:effectLst/>
                          <a:latin typeface="Courier New" pitchFamily="49" charset="0"/>
                        </a:rPr>
                        <a:t>long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64-bit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latin typeface="Times New Roman" charset="0"/>
                        </a:rPr>
                        <a:t>about –10E18 to +10E18</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905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rgbClr val="00FF00"/>
                          </a:solidFill>
                          <a:effectLst/>
                          <a:latin typeface="Courier New" pitchFamily="49" charset="0"/>
                        </a:rPr>
                        <a:t>float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32-bit 	</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latin typeface="Times New Roman" charset="0"/>
                        </a:rPr>
                        <a:t>-3.4E38 to +3.4E38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rgbClr val="00FF00"/>
                          </a:solidFill>
                          <a:effectLst/>
                          <a:latin typeface="Courier New" pitchFamily="49" charset="0"/>
                        </a:rPr>
                        <a: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64-bit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latin typeface="Times New Roman" charset="0"/>
                        </a:rPr>
                        <a:t>1.7E308 to 1.7E308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05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rgbClr val="00FF00"/>
                          </a:solidFill>
                          <a:effectLst/>
                          <a:latin typeface="Courier New" pitchFamily="49" charset="0"/>
                        </a:rPr>
                        <a:t>char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16-bit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latin typeface="Times New Roman" charset="0"/>
                        </a:rPr>
                        <a:t>A single character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889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err="1">
                          <a:ln>
                            <a:noFill/>
                          </a:ln>
                          <a:solidFill>
                            <a:srgbClr val="00FF00"/>
                          </a:solidFill>
                          <a:effectLst/>
                          <a:latin typeface="Courier New" pitchFamily="49" charset="0"/>
                        </a:rPr>
                        <a:t>boolean</a:t>
                      </a:r>
                      <a:endParaRPr kumimoji="0" lang="en-US" sz="2400" b="0" i="0" u="none" strike="noStrike" cap="none" normalizeH="0" baseline="0" dirty="0">
                        <a:ln>
                          <a:noFill/>
                        </a:ln>
                        <a:solidFill>
                          <a:srgbClr val="00FF00"/>
                        </a:solidFill>
                        <a:effectLst/>
                        <a:latin typeface="Courier New" pitchFamily="4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a:ln>
                            <a:noFill/>
                          </a:ln>
                          <a:solidFill>
                            <a:schemeClr val="tx1"/>
                          </a:solidFill>
                          <a:effectLst/>
                          <a:latin typeface="Times New Roman" charset="0"/>
                        </a:rPr>
                        <a:t>true or false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Times New Roman" charset="0"/>
                        </a:rPr>
                        <a:t>true or false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D4C62AF-0337-4368-B930-513594D3411F}"/>
              </a:ext>
            </a:extLst>
          </p:cNvPr>
          <p:cNvSpPr>
            <a:spLocks noGrp="1" noChangeArrowheads="1"/>
          </p:cNvSpPr>
          <p:nvPr>
            <p:ph type="title"/>
          </p:nvPr>
        </p:nvSpPr>
        <p:spPr/>
        <p:txBody>
          <a:bodyPr/>
          <a:lstStyle/>
          <a:p>
            <a:r>
              <a:rPr lang="en-AU" altLang="en-US"/>
              <a:t>Format Specifiers</a:t>
            </a:r>
          </a:p>
        </p:txBody>
      </p:sp>
      <p:sp>
        <p:nvSpPr>
          <p:cNvPr id="11267" name="Text Placeholder 2">
            <a:extLst>
              <a:ext uri="{FF2B5EF4-FFF2-40B4-BE49-F238E27FC236}">
                <a16:creationId xmlns:a16="http://schemas.microsoft.com/office/drawing/2014/main" id="{2FEB278B-7D6E-4F1A-A627-C0FDD921BBE5}"/>
              </a:ext>
            </a:extLst>
          </p:cNvPr>
          <p:cNvSpPr>
            <a:spLocks noGrp="1" noChangeArrowheads="1"/>
          </p:cNvSpPr>
          <p:nvPr>
            <p:ph type="body" idx="1"/>
          </p:nvPr>
        </p:nvSpPr>
        <p:spPr/>
        <p:txBody>
          <a:bodyPr/>
          <a:lstStyle/>
          <a:p>
            <a:r>
              <a:rPr lang="en-AU" altLang="en-US"/>
              <a:t>d: decimal integer [byte, short, int, long]</a:t>
            </a:r>
          </a:p>
          <a:p>
            <a:r>
              <a:rPr lang="en-AU" altLang="en-US"/>
              <a:t>f : floating-point number [float, double]</a:t>
            </a:r>
          </a:p>
          <a:p>
            <a:r>
              <a:rPr lang="en-AU" altLang="en-US"/>
              <a:t>c : characterCapital C will uppercase the letter </a:t>
            </a:r>
          </a:p>
          <a:p>
            <a:r>
              <a:rPr lang="en-AU" altLang="en-US"/>
              <a:t>s : StringCapital S will uppercase all the letters in the string </a:t>
            </a:r>
          </a:p>
          <a:p>
            <a:r>
              <a:rPr lang="en-AU" altLang="en-US"/>
              <a:t>b: To </a:t>
            </a:r>
            <a:r>
              <a:rPr lang="en-AU" altLang="en-US" b="1"/>
              <a:t>format boolean</a:t>
            </a:r>
            <a:r>
              <a:rPr lang="en-AU" altLang="en-US"/>
              <a:t> values, we use the %b </a:t>
            </a:r>
            <a:r>
              <a:rPr lang="en-AU" altLang="en-US" b="1"/>
              <a:t>format</a:t>
            </a:r>
            <a:r>
              <a:rPr lang="en-AU" altLang="en-US"/>
              <a:t>.</a:t>
            </a:r>
          </a:p>
          <a:p>
            <a:endParaRPr lang="en-AU" altLang="en-US"/>
          </a:p>
          <a:p>
            <a:endParaRPr lang="en-AU" altLang="en-US"/>
          </a:p>
          <a:p>
            <a:endParaRPr lang="en-AU" altLang="en-US"/>
          </a:p>
        </p:txBody>
      </p:sp>
      <p:pic>
        <p:nvPicPr>
          <p:cNvPr id="11269" name="Picture 4">
            <a:extLst>
              <a:ext uri="{FF2B5EF4-FFF2-40B4-BE49-F238E27FC236}">
                <a16:creationId xmlns:a16="http://schemas.microsoft.com/office/drawing/2014/main" id="{356DE9DB-A7BB-4ECE-A9F3-F7905CBD94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2856" y="4579289"/>
            <a:ext cx="58674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75A908E-6353-4485-AB49-62C800C5304B}"/>
              </a:ext>
            </a:extLst>
          </p:cNvPr>
          <p:cNvSpPr>
            <a:spLocks noGrp="1" noChangeArrowheads="1"/>
          </p:cNvSpPr>
          <p:nvPr>
            <p:ph type="title"/>
          </p:nvPr>
        </p:nvSpPr>
        <p:spPr/>
        <p:txBody>
          <a:bodyPr/>
          <a:lstStyle/>
          <a:p>
            <a:r>
              <a:rPr lang="en-US" altLang="en-US"/>
              <a:t>Variable Declaration</a:t>
            </a:r>
          </a:p>
        </p:txBody>
      </p:sp>
      <p:sp>
        <p:nvSpPr>
          <p:cNvPr id="12291" name="Rectangle 3">
            <a:extLst>
              <a:ext uri="{FF2B5EF4-FFF2-40B4-BE49-F238E27FC236}">
                <a16:creationId xmlns:a16="http://schemas.microsoft.com/office/drawing/2014/main" id="{EC2575BC-B276-4A19-B823-A943F6097933}"/>
              </a:ext>
            </a:extLst>
          </p:cNvPr>
          <p:cNvSpPr>
            <a:spLocks noGrp="1" noChangeArrowheads="1"/>
          </p:cNvSpPr>
          <p:nvPr>
            <p:ph type="body" idx="1"/>
          </p:nvPr>
        </p:nvSpPr>
        <p:spPr/>
        <p:txBody>
          <a:bodyPr>
            <a:normAutofit fontScale="62500" lnSpcReduction="20000"/>
          </a:bodyPr>
          <a:lstStyle/>
          <a:p>
            <a:pPr>
              <a:lnSpc>
                <a:spcPct val="90000"/>
              </a:lnSpc>
              <a:buFont typeface="Monotype Sorts" pitchFamily="2" charset="2"/>
              <a:buNone/>
            </a:pPr>
            <a:r>
              <a:rPr lang="en-US" altLang="en-US">
                <a:cs typeface="Times New Roman" panose="02020603050405020304" pitchFamily="18" charset="0"/>
              </a:rPr>
              <a:t>You can declare a variable to hold a data value of any of the primitive types.</a:t>
            </a:r>
          </a:p>
          <a:p>
            <a:pPr>
              <a:lnSpc>
                <a:spcPct val="90000"/>
              </a:lnSpc>
              <a:buFont typeface="Monotype Sorts" pitchFamily="2" charset="2"/>
              <a:buNone/>
            </a:pPr>
            <a:r>
              <a:rPr lang="en-US" altLang="en-US">
                <a:solidFill>
                  <a:srgbClr val="00FF00"/>
                </a:solidFill>
                <a:latin typeface="Courier New" panose="02070309020205020404" pitchFamily="49" charset="0"/>
              </a:rPr>
              <a:t>int</a:t>
            </a:r>
            <a:r>
              <a:rPr lang="en-US" altLang="en-US">
                <a:latin typeface="Courier New" panose="02070309020205020404" pitchFamily="49" charset="0"/>
              </a:rPr>
              <a:t> 		counter;</a:t>
            </a:r>
          </a:p>
          <a:p>
            <a:pPr>
              <a:lnSpc>
                <a:spcPct val="90000"/>
              </a:lnSpc>
              <a:buFont typeface="Monotype Sorts" pitchFamily="2" charset="2"/>
              <a:buNone/>
            </a:pPr>
            <a:r>
              <a:rPr lang="en-US" altLang="en-US">
                <a:solidFill>
                  <a:srgbClr val="00FF00"/>
                </a:solidFill>
                <a:latin typeface="Courier New" panose="02070309020205020404" pitchFamily="49" charset="0"/>
              </a:rPr>
              <a:t>int</a:t>
            </a:r>
            <a:r>
              <a:rPr lang="en-US" altLang="en-US">
                <a:latin typeface="Courier New" panose="02070309020205020404" pitchFamily="49" charset="0"/>
              </a:rPr>
              <a:t> 		numStudents = 583;</a:t>
            </a:r>
          </a:p>
          <a:p>
            <a:pPr>
              <a:lnSpc>
                <a:spcPct val="90000"/>
              </a:lnSpc>
              <a:buFont typeface="Monotype Sorts" pitchFamily="2" charset="2"/>
              <a:buNone/>
            </a:pPr>
            <a:r>
              <a:rPr lang="en-US" altLang="en-US">
                <a:solidFill>
                  <a:srgbClr val="00FF00"/>
                </a:solidFill>
                <a:latin typeface="Courier New" panose="02070309020205020404" pitchFamily="49" charset="0"/>
              </a:rPr>
              <a:t>long</a:t>
            </a:r>
            <a:r>
              <a:rPr lang="en-US" altLang="en-US">
                <a:latin typeface="Courier New" panose="02070309020205020404" pitchFamily="49" charset="0"/>
              </a:rPr>
              <a:t> 		longValue;</a:t>
            </a:r>
          </a:p>
          <a:p>
            <a:pPr>
              <a:lnSpc>
                <a:spcPct val="90000"/>
              </a:lnSpc>
              <a:buFont typeface="Monotype Sorts" pitchFamily="2" charset="2"/>
              <a:buNone/>
            </a:pPr>
            <a:r>
              <a:rPr lang="en-US" altLang="en-US">
                <a:solidFill>
                  <a:srgbClr val="00FF00"/>
                </a:solidFill>
                <a:latin typeface="Courier New" panose="02070309020205020404" pitchFamily="49" charset="0"/>
              </a:rPr>
              <a:t>long</a:t>
            </a:r>
            <a:r>
              <a:rPr lang="en-US" altLang="en-US">
                <a:latin typeface="Courier New" panose="02070309020205020404" pitchFamily="49" charset="0"/>
              </a:rPr>
              <a:t> 		numberOfAtoms = 1237890</a:t>
            </a:r>
            <a:r>
              <a:rPr lang="en-US" altLang="en-US">
                <a:solidFill>
                  <a:schemeClr val="accent2"/>
                </a:solidFill>
                <a:latin typeface="Courier New" panose="02070309020205020404" pitchFamily="49" charset="0"/>
              </a:rPr>
              <a:t>L</a:t>
            </a:r>
            <a:r>
              <a:rPr lang="en-US" altLang="en-US">
                <a:latin typeface="Courier New" panose="02070309020205020404" pitchFamily="49" charset="0"/>
              </a:rPr>
              <a:t>;</a:t>
            </a:r>
          </a:p>
          <a:p>
            <a:pPr>
              <a:lnSpc>
                <a:spcPct val="90000"/>
              </a:lnSpc>
              <a:buFont typeface="Monotype Sorts" pitchFamily="2" charset="2"/>
              <a:buNone/>
            </a:pPr>
            <a:r>
              <a:rPr lang="en-US" altLang="en-US">
                <a:solidFill>
                  <a:srgbClr val="00FF00"/>
                </a:solidFill>
                <a:latin typeface="Courier New" panose="02070309020205020404" pitchFamily="49" charset="0"/>
              </a:rPr>
              <a:t>float</a:t>
            </a:r>
            <a:r>
              <a:rPr lang="en-US" altLang="en-US">
                <a:latin typeface="Courier New" panose="02070309020205020404" pitchFamily="49" charset="0"/>
              </a:rPr>
              <a:t> 	gpa;</a:t>
            </a:r>
          </a:p>
          <a:p>
            <a:pPr>
              <a:lnSpc>
                <a:spcPct val="90000"/>
              </a:lnSpc>
              <a:buFont typeface="Monotype Sorts" pitchFamily="2" charset="2"/>
              <a:buNone/>
            </a:pPr>
            <a:r>
              <a:rPr lang="en-US" altLang="en-US">
                <a:solidFill>
                  <a:srgbClr val="00FF00"/>
                </a:solidFill>
                <a:latin typeface="Courier New" panose="02070309020205020404" pitchFamily="49" charset="0"/>
              </a:rPr>
              <a:t>float</a:t>
            </a:r>
            <a:r>
              <a:rPr lang="en-US" altLang="en-US">
                <a:latin typeface="Courier New" panose="02070309020205020404" pitchFamily="49" charset="0"/>
              </a:rPr>
              <a:t> 	batchAverage = 0.406</a:t>
            </a:r>
            <a:r>
              <a:rPr lang="en-US" altLang="en-US">
                <a:solidFill>
                  <a:schemeClr val="accent2"/>
                </a:solidFill>
                <a:latin typeface="Courier New" panose="02070309020205020404" pitchFamily="49" charset="0"/>
              </a:rPr>
              <a:t>F</a:t>
            </a:r>
            <a:r>
              <a:rPr lang="en-US" altLang="en-US">
                <a:latin typeface="Courier New" panose="02070309020205020404" pitchFamily="49" charset="0"/>
              </a:rPr>
              <a:t>;</a:t>
            </a:r>
          </a:p>
          <a:p>
            <a:pPr>
              <a:lnSpc>
                <a:spcPct val="90000"/>
              </a:lnSpc>
              <a:buFont typeface="Monotype Sorts" pitchFamily="2" charset="2"/>
              <a:buNone/>
            </a:pPr>
            <a:r>
              <a:rPr lang="en-US" altLang="en-US">
                <a:solidFill>
                  <a:srgbClr val="00FF00"/>
                </a:solidFill>
                <a:latin typeface="Courier New" panose="02070309020205020404" pitchFamily="49" charset="0"/>
              </a:rPr>
              <a:t>double</a:t>
            </a:r>
            <a:r>
              <a:rPr lang="en-US" altLang="en-US">
                <a:latin typeface="Courier New" panose="02070309020205020404" pitchFamily="49" charset="0"/>
              </a:rPr>
              <a:t> 	e;</a:t>
            </a:r>
          </a:p>
          <a:p>
            <a:pPr>
              <a:lnSpc>
                <a:spcPct val="90000"/>
              </a:lnSpc>
              <a:buFont typeface="Monotype Sorts" pitchFamily="2" charset="2"/>
              <a:buNone/>
            </a:pPr>
            <a:r>
              <a:rPr lang="en-US" altLang="en-US">
                <a:solidFill>
                  <a:srgbClr val="00FF00"/>
                </a:solidFill>
                <a:latin typeface="Courier New" panose="02070309020205020404" pitchFamily="49" charset="0"/>
              </a:rPr>
              <a:t>double</a:t>
            </a:r>
            <a:r>
              <a:rPr lang="en-US" altLang="en-US">
                <a:latin typeface="Courier New" panose="02070309020205020404" pitchFamily="49" charset="0"/>
              </a:rPr>
              <a:t>	pi = 0.314;</a:t>
            </a:r>
          </a:p>
          <a:p>
            <a:pPr>
              <a:lnSpc>
                <a:spcPct val="90000"/>
              </a:lnSpc>
              <a:buFont typeface="Monotype Sorts" pitchFamily="2" charset="2"/>
              <a:buNone/>
            </a:pPr>
            <a:r>
              <a:rPr lang="en-US" altLang="en-US">
                <a:solidFill>
                  <a:srgbClr val="00FF00"/>
                </a:solidFill>
                <a:latin typeface="Courier New" panose="02070309020205020404" pitchFamily="49" charset="0"/>
              </a:rPr>
              <a:t>char</a:t>
            </a:r>
            <a:r>
              <a:rPr lang="en-US" altLang="en-US">
                <a:latin typeface="Courier New" panose="02070309020205020404" pitchFamily="49" charset="0"/>
              </a:rPr>
              <a:t> 		gender;</a:t>
            </a:r>
          </a:p>
          <a:p>
            <a:pPr>
              <a:lnSpc>
                <a:spcPct val="90000"/>
              </a:lnSpc>
              <a:buFont typeface="Monotype Sorts" pitchFamily="2" charset="2"/>
              <a:buNone/>
            </a:pPr>
            <a:r>
              <a:rPr lang="en-US" altLang="en-US">
                <a:solidFill>
                  <a:srgbClr val="00FF00"/>
                </a:solidFill>
                <a:latin typeface="Courier New" panose="02070309020205020404" pitchFamily="49" charset="0"/>
              </a:rPr>
              <a:t>char</a:t>
            </a:r>
            <a:r>
              <a:rPr lang="en-US" altLang="en-US">
                <a:latin typeface="Courier New" panose="02070309020205020404" pitchFamily="49" charset="0"/>
              </a:rPr>
              <a:t> 		grade = ‘B’;</a:t>
            </a:r>
          </a:p>
          <a:p>
            <a:pPr>
              <a:lnSpc>
                <a:spcPct val="90000"/>
              </a:lnSpc>
              <a:buFont typeface="Monotype Sorts" pitchFamily="2" charset="2"/>
              <a:buNone/>
            </a:pPr>
            <a:r>
              <a:rPr lang="en-US" altLang="en-US">
                <a:solidFill>
                  <a:srgbClr val="00FF00"/>
                </a:solidFill>
                <a:latin typeface="Courier New" panose="02070309020205020404" pitchFamily="49" charset="0"/>
              </a:rPr>
              <a:t>boolean</a:t>
            </a:r>
            <a:r>
              <a:rPr lang="en-US" altLang="en-US">
                <a:latin typeface="Courier New" panose="02070309020205020404" pitchFamily="49" charset="0"/>
              </a:rPr>
              <a:t> 	safe;</a:t>
            </a:r>
          </a:p>
          <a:p>
            <a:pPr>
              <a:lnSpc>
                <a:spcPct val="90000"/>
              </a:lnSpc>
              <a:buFont typeface="Monotype Sorts" pitchFamily="2" charset="2"/>
              <a:buNone/>
            </a:pPr>
            <a:r>
              <a:rPr lang="en-US" altLang="en-US">
                <a:solidFill>
                  <a:srgbClr val="00FF00"/>
                </a:solidFill>
                <a:latin typeface="Courier New" panose="02070309020205020404" pitchFamily="49" charset="0"/>
              </a:rPr>
              <a:t>boolean</a:t>
            </a:r>
            <a:r>
              <a:rPr lang="en-US" altLang="en-US">
                <a:latin typeface="Courier New" panose="02070309020205020404" pitchFamily="49" charset="0"/>
              </a:rPr>
              <a:t> 	isEmpty = true;</a:t>
            </a:r>
          </a:p>
          <a:p>
            <a:pPr>
              <a:lnSpc>
                <a:spcPct val="90000"/>
              </a:lnSpc>
              <a:buFont typeface="Monotype Sorts" pitchFamily="2" charset="2"/>
              <a:buNone/>
            </a:pPr>
            <a:endParaRPr lang="en-US" altLang="en-US">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E7FFDE5-D54D-4C92-9D93-B7D15EF4B5FC}"/>
              </a:ext>
            </a:extLst>
          </p:cNvPr>
          <p:cNvSpPr>
            <a:spLocks noGrp="1" noChangeArrowheads="1"/>
          </p:cNvSpPr>
          <p:nvPr>
            <p:ph type="title"/>
          </p:nvPr>
        </p:nvSpPr>
        <p:spPr/>
        <p:txBody>
          <a:bodyPr/>
          <a:lstStyle/>
          <a:p>
            <a:r>
              <a:rPr lang="en-US" altLang="en-US"/>
              <a:t>Variable Declaration (cont.)</a:t>
            </a:r>
          </a:p>
        </p:txBody>
      </p:sp>
      <p:sp>
        <p:nvSpPr>
          <p:cNvPr id="13315" name="Rectangle 3">
            <a:extLst>
              <a:ext uri="{FF2B5EF4-FFF2-40B4-BE49-F238E27FC236}">
                <a16:creationId xmlns:a16="http://schemas.microsoft.com/office/drawing/2014/main" id="{9C224BD6-25DC-4380-89CD-C2300AAB8953}"/>
              </a:ext>
            </a:extLst>
          </p:cNvPr>
          <p:cNvSpPr>
            <a:spLocks noGrp="1" noChangeArrowheads="1"/>
          </p:cNvSpPr>
          <p:nvPr>
            <p:ph type="body" idx="1"/>
          </p:nvPr>
        </p:nvSpPr>
        <p:spPr/>
        <p:txBody>
          <a:bodyPr/>
          <a:lstStyle/>
          <a:p>
            <a:pPr>
              <a:buFont typeface="Monotype Sorts" pitchFamily="2" charset="2"/>
              <a:buNone/>
            </a:pPr>
            <a:r>
              <a:rPr lang="en-US" altLang="en-US" sz="2000" dirty="0">
                <a:latin typeface="Courier New" panose="02070309020205020404" pitchFamily="49" charset="0"/>
              </a:rPr>
              <a:t>public class Example1</a:t>
            </a:r>
          </a:p>
          <a:p>
            <a:pPr>
              <a:buFont typeface="Monotype Sorts" pitchFamily="2" charset="2"/>
              <a:buNone/>
            </a:pPr>
            <a:r>
              <a:rPr lang="en-US" altLang="en-US" sz="2000" dirty="0">
                <a:latin typeface="Courier New" panose="02070309020205020404" pitchFamily="49" charset="0"/>
              </a:rPr>
              <a:t>{</a:t>
            </a:r>
          </a:p>
          <a:p>
            <a:pPr>
              <a:buFont typeface="Monotype Sorts" pitchFamily="2" charset="2"/>
              <a:buNone/>
            </a:pPr>
            <a:r>
              <a:rPr lang="en-US" altLang="en-US" sz="2000" dirty="0">
                <a:latin typeface="Courier New" panose="02070309020205020404" pitchFamily="49" charset="0"/>
              </a:rPr>
              <a:t>  public static void main ( String[] </a:t>
            </a:r>
            <a:r>
              <a:rPr lang="en-US" altLang="en-US" sz="2000" dirty="0" err="1">
                <a:latin typeface="Courier New" panose="02070309020205020404" pitchFamily="49" charset="0"/>
              </a:rPr>
              <a:t>args</a:t>
            </a:r>
            <a:r>
              <a:rPr lang="en-US" altLang="en-US" sz="2000" dirty="0">
                <a:latin typeface="Courier New" panose="02070309020205020404" pitchFamily="49" charset="0"/>
              </a:rPr>
              <a:t> )</a:t>
            </a:r>
          </a:p>
          <a:p>
            <a:pPr>
              <a:buFont typeface="Monotype Sorts" pitchFamily="2" charset="2"/>
              <a:buNone/>
            </a:pPr>
            <a:r>
              <a:rPr lang="en-US" altLang="en-US" sz="2000" dirty="0">
                <a:latin typeface="Courier New" panose="02070309020205020404" pitchFamily="49" charset="0"/>
              </a:rPr>
              <a:t>  {</a:t>
            </a:r>
          </a:p>
          <a:p>
            <a:pPr>
              <a:buFont typeface="Monotype Sorts" pitchFamily="2" charset="2"/>
              <a:buNone/>
            </a:pPr>
            <a:r>
              <a:rPr lang="en-US" altLang="en-US" sz="2000" dirty="0">
                <a:latin typeface="Courier New" panose="02070309020205020404" pitchFamily="49" charset="0"/>
              </a:rPr>
              <a:t>    int </a:t>
            </a:r>
            <a:r>
              <a:rPr lang="en-US" altLang="en-US" sz="2000" dirty="0" err="1">
                <a:latin typeface="Courier New" panose="02070309020205020404" pitchFamily="49" charset="0"/>
              </a:rPr>
              <a:t>payAmount</a:t>
            </a:r>
            <a:r>
              <a:rPr lang="en-US" altLang="en-US" sz="2000" dirty="0">
                <a:latin typeface="Courier New" panose="02070309020205020404" pitchFamily="49" charset="0"/>
              </a:rPr>
              <a:t> = 123; </a:t>
            </a:r>
          </a:p>
          <a:p>
            <a:pPr>
              <a:buFont typeface="Monotype Sorts"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("The variable contains: " + </a:t>
            </a:r>
            <a:r>
              <a:rPr lang="en-US" altLang="en-US" sz="2000" dirty="0" err="1">
                <a:latin typeface="Courier New" panose="02070309020205020404" pitchFamily="49" charset="0"/>
              </a:rPr>
              <a:t>payAmount</a:t>
            </a:r>
            <a:r>
              <a:rPr lang="en-US" altLang="en-US" sz="2000" dirty="0">
                <a:latin typeface="Courier New" panose="02070309020205020404" pitchFamily="49" charset="0"/>
              </a:rPr>
              <a:t> );</a:t>
            </a:r>
          </a:p>
          <a:p>
            <a:pPr>
              <a:buFont typeface="Monotype Sorts" pitchFamily="2" charset="2"/>
              <a:buNone/>
            </a:pPr>
            <a:r>
              <a:rPr lang="en-US" altLang="en-US" sz="2000" dirty="0">
                <a:latin typeface="Courier New" panose="02070309020205020404" pitchFamily="49" charset="0"/>
              </a:rPr>
              <a:t>  }</a:t>
            </a:r>
          </a:p>
          <a:p>
            <a:pPr>
              <a:buFont typeface="Monotype Sorts" pitchFamily="2" charset="2"/>
              <a:buNone/>
            </a:pPr>
            <a:r>
              <a:rPr lang="en-US" altLang="en-US" sz="2000" dirty="0">
                <a:latin typeface="Courier New" panose="02070309020205020404" pitchFamily="49" charset="0"/>
              </a:rPr>
              <a:t>}</a:t>
            </a:r>
          </a:p>
          <a:p>
            <a:pPr>
              <a:buFont typeface="Monotype Sorts" pitchFamily="2" charset="2"/>
              <a:buNone/>
            </a:pPr>
            <a:endParaRPr lang="en-US" altLang="en-US" sz="2000" dirty="0"/>
          </a:p>
          <a:p>
            <a:pPr>
              <a:buFont typeface="Monotype Sorts" pitchFamily="2" charset="2"/>
              <a:buNone/>
            </a:pPr>
            <a:endParaRPr lang="en-US" altLang="en-US" sz="2800" dirty="0">
              <a:latin typeface="Courier New" panose="02070309020205020404" pitchFamily="49"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44DC964-E234-4B9B-8BD9-301F4460F572}">
  <ds:schemaRefs>
    <ds:schemaRef ds:uri="http://schemas.microsoft.com/sharepoint/v3/contenttype/forms"/>
  </ds:schemaRefs>
</ds:datastoreItem>
</file>

<file path=customXml/itemProps3.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464</TotalTime>
  <Words>3523</Words>
  <Application>Microsoft Office PowerPoint</Application>
  <PresentationFormat>Widescreen</PresentationFormat>
  <Paragraphs>435</Paragraphs>
  <Slides>43</Slides>
  <Notes>12</Notes>
  <HiddenSlides>4</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9" baseType="lpstr">
      <vt:lpstr>Arial</vt:lpstr>
      <vt:lpstr>Bookman Old Style</vt:lpstr>
      <vt:lpstr>Calibri</vt:lpstr>
      <vt:lpstr>Corbel</vt:lpstr>
      <vt:lpstr>Courier New</vt:lpstr>
      <vt:lpstr>Lucida Console</vt:lpstr>
      <vt:lpstr>LucidaSansTypewriter</vt:lpstr>
      <vt:lpstr>Monotype Sorts</vt:lpstr>
      <vt:lpstr>Roboto</vt:lpstr>
      <vt:lpstr>Times New Roman</vt:lpstr>
      <vt:lpstr>var(--font-din)</vt:lpstr>
      <vt:lpstr>Verdana</vt:lpstr>
      <vt:lpstr>Wingdings</vt:lpstr>
      <vt:lpstr>Wingdings 2</vt:lpstr>
      <vt:lpstr>Banded</vt:lpstr>
      <vt:lpstr>Bitmap Image</vt:lpstr>
      <vt:lpstr>Fundamental Data types</vt:lpstr>
      <vt:lpstr>Agenda</vt:lpstr>
      <vt:lpstr>Basic Structure of Java Program</vt:lpstr>
      <vt:lpstr>Parameters used in First Java Program</vt:lpstr>
      <vt:lpstr>Continued…</vt:lpstr>
      <vt:lpstr>Primitive Data Types</vt:lpstr>
      <vt:lpstr>Format Specifiers</vt:lpstr>
      <vt:lpstr>Variable Declaration</vt:lpstr>
      <vt:lpstr>Variable Declaration (cont.)</vt:lpstr>
      <vt:lpstr>Output functions</vt:lpstr>
      <vt:lpstr>Following are the Important Classes in Java.lang package </vt:lpstr>
      <vt:lpstr>Continued…</vt:lpstr>
      <vt:lpstr>System.in</vt:lpstr>
      <vt:lpstr>Import Declaration</vt:lpstr>
      <vt:lpstr>Scanner</vt:lpstr>
      <vt:lpstr>Memory allocation of object</vt:lpstr>
      <vt:lpstr>PowerPoint Presentation</vt:lpstr>
      <vt:lpstr>Continued…</vt:lpstr>
      <vt:lpstr>Example</vt:lpstr>
      <vt:lpstr>Arithmetic Operators</vt:lpstr>
      <vt:lpstr>Continued…</vt:lpstr>
      <vt:lpstr>Arithmetic Operation</vt:lpstr>
      <vt:lpstr>Arithmetic Expressions</vt:lpstr>
      <vt:lpstr>Associativity of Operators</vt:lpstr>
      <vt:lpstr>Assignment Statement</vt:lpstr>
      <vt:lpstr>Assignment Statement (cont.)</vt:lpstr>
      <vt:lpstr>Increment or Decrement Operators</vt:lpstr>
      <vt:lpstr>Increment or Decrement Operators (cont.)</vt:lpstr>
      <vt:lpstr>Shorthand Operators</vt:lpstr>
      <vt:lpstr>Agenda</vt:lpstr>
      <vt:lpstr>Comments in Java</vt:lpstr>
      <vt:lpstr>Continued…</vt:lpstr>
      <vt:lpstr>PowerPoint Presentation</vt:lpstr>
      <vt:lpstr>Format Specifiers</vt:lpstr>
      <vt:lpstr>How to Read Char variable</vt:lpstr>
      <vt:lpstr>Escape Sequence</vt:lpstr>
      <vt:lpstr>The Math class</vt:lpstr>
      <vt:lpstr>Math Functions Example</vt:lpstr>
      <vt:lpstr>Example</vt:lpstr>
      <vt:lpstr>Casting</vt:lpstr>
      <vt:lpstr>Casting (cont.)</vt:lpstr>
      <vt:lpstr>Decision Making: Equality and Relational Operators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Dr. Abdul Nasir</cp:lastModifiedBy>
  <cp:revision>57</cp:revision>
  <dcterms:created xsi:type="dcterms:W3CDTF">2022-02-24T07:33:24Z</dcterms:created>
  <dcterms:modified xsi:type="dcterms:W3CDTF">2023-03-17T06:27:02Z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