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5"/>
  </p:notesMasterIdLst>
  <p:sldIdLst>
    <p:sldId id="256" r:id="rId5"/>
    <p:sldId id="257" r:id="rId6"/>
    <p:sldId id="258" r:id="rId7"/>
    <p:sldId id="346" r:id="rId8"/>
    <p:sldId id="323" r:id="rId9"/>
    <p:sldId id="321" r:id="rId10"/>
    <p:sldId id="348" r:id="rId11"/>
    <p:sldId id="349" r:id="rId12"/>
    <p:sldId id="259" r:id="rId13"/>
    <p:sldId id="345" r:id="rId14"/>
    <p:sldId id="322"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1" r:id="rId32"/>
    <p:sldId id="318" r:id="rId33"/>
    <p:sldId id="306" r:id="rId34"/>
    <p:sldId id="309" r:id="rId35"/>
    <p:sldId id="307" r:id="rId36"/>
    <p:sldId id="347" r:id="rId37"/>
    <p:sldId id="313" r:id="rId38"/>
    <p:sldId id="340" r:id="rId39"/>
    <p:sldId id="342" r:id="rId40"/>
    <p:sldId id="343" r:id="rId41"/>
    <p:sldId id="344" r:id="rId42"/>
    <p:sldId id="265" r:id="rId43"/>
    <p:sldId id="31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27"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21/03/2024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Enterprise_resource_plann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Java_(programming_language)" TargetMode="External"/><Relationship Id="rId5" Type="http://schemas.openxmlformats.org/officeDocument/2006/relationships/hyperlink" Target="https://en.wikipedia.org/wiki/Sun_Microsystems" TargetMode="External"/><Relationship Id="rId4" Type="http://schemas.openxmlformats.org/officeDocument/2006/relationships/hyperlink" Target="https://en.wikipedia.org/wiki/Customer_relationship_managemen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b="0" i="0" dirty="0">
                <a:solidFill>
                  <a:srgbClr val="111111"/>
                </a:solidFill>
                <a:effectLst/>
                <a:latin typeface="Roboto" panose="02000000000000000000" pitchFamily="2" charset="0"/>
              </a:rPr>
              <a:t>An embedded system is a microprocessor- or microcontroller-based system of hardware and software designed to perform dedicated functions.</a:t>
            </a:r>
          </a:p>
          <a:p>
            <a:endParaRPr lang="en-US" b="0" i="0" dirty="0">
              <a:solidFill>
                <a:srgbClr val="111111"/>
              </a:solidFill>
              <a:effectLst/>
              <a:latin typeface="Roboto" panose="02000000000000000000" pitchFamily="2" charset="0"/>
            </a:endParaRPr>
          </a:p>
          <a:p>
            <a:r>
              <a:rPr lang="en-US" dirty="0"/>
              <a:t/>
            </a:r>
            <a:br>
              <a:rPr lang="en-US" dirty="0"/>
            </a:br>
            <a:r>
              <a:rPr lang="en-US" b="0" i="0" dirty="0">
                <a:solidFill>
                  <a:srgbClr val="666666"/>
                </a:solidFill>
                <a:effectLst/>
                <a:latin typeface="Roboto" panose="02000000000000000000" pitchFamily="2" charset="0"/>
              </a:rPr>
              <a:t>A set-top box (STB), also colloquially known as a cable box and historically television decoder, is an information appliance device that generally contains a TV-tuner input and displays output to a television set and an external source of signal, turning the source signal into content in a form that can then be displayed on the television screen or other display device. </a:t>
            </a:r>
          </a:p>
          <a:p>
            <a:endParaRPr lang="en-US" b="0" i="0" dirty="0">
              <a:solidFill>
                <a:srgbClr val="666666"/>
              </a:solidFill>
              <a:effectLst/>
              <a:latin typeface="Roboto" panose="02000000000000000000" pitchFamily="2" charset="0"/>
            </a:endParaRPr>
          </a:p>
          <a:p>
            <a:r>
              <a:rPr lang="en-US" b="0" i="0" dirty="0">
                <a:solidFill>
                  <a:srgbClr val="202122"/>
                </a:solidFill>
                <a:effectLst/>
                <a:latin typeface="Arial" panose="020B0604020202020204" pitchFamily="34" charset="0"/>
              </a:rPr>
              <a:t>In 2005, Oracle acquired PeopleSoft, an </a:t>
            </a:r>
            <a:r>
              <a:rPr lang="en-US" b="0" i="0" u="none" strike="noStrike" dirty="0">
                <a:solidFill>
                  <a:srgbClr val="0645AD"/>
                </a:solidFill>
                <a:effectLst/>
                <a:latin typeface="Arial" panose="020B0604020202020204" pitchFamily="34" charset="0"/>
                <a:hlinkClick r:id="rId3" tooltip="Enterprise resource planning"/>
              </a:rPr>
              <a:t>ERP</a:t>
            </a:r>
            <a:r>
              <a:rPr lang="en-US" b="0" i="0" dirty="0">
                <a:solidFill>
                  <a:srgbClr val="202122"/>
                </a:solidFill>
                <a:effectLst/>
                <a:latin typeface="Arial" panose="020B0604020202020204" pitchFamily="34" charset="0"/>
              </a:rPr>
              <a:t> company, and in 2006 Siebel, a </a:t>
            </a:r>
            <a:r>
              <a:rPr lang="en-US" b="0" i="0" u="none" strike="noStrike" dirty="0">
                <a:solidFill>
                  <a:srgbClr val="0645AD"/>
                </a:solidFill>
                <a:effectLst/>
                <a:latin typeface="Arial" panose="020B0604020202020204" pitchFamily="34" charset="0"/>
                <a:hlinkClick r:id="rId4" tooltip="Customer relationship management"/>
              </a:rPr>
              <a:t>CRM</a:t>
            </a:r>
            <a:r>
              <a:rPr lang="en-US" b="0" i="0" dirty="0">
                <a:solidFill>
                  <a:srgbClr val="202122"/>
                </a:solidFill>
                <a:effectLst/>
                <a:latin typeface="Arial" panose="020B0604020202020204" pitchFamily="34" charset="0"/>
              </a:rPr>
              <a:t> company. In 2008 Oracle acquired BEA Systems, an enterprise infrastructure software company and in 2010 it acquired </a:t>
            </a:r>
            <a:r>
              <a:rPr lang="en-US" b="0" i="0" u="none" strike="noStrike" dirty="0">
                <a:solidFill>
                  <a:srgbClr val="0645AD"/>
                </a:solidFill>
                <a:effectLst/>
                <a:latin typeface="Arial" panose="020B0604020202020204" pitchFamily="34" charset="0"/>
                <a:hlinkClick r:id="rId5" tooltip="Sun Microsystems"/>
              </a:rPr>
              <a:t>Sun Microsystems</a:t>
            </a:r>
            <a:r>
              <a:rPr lang="en-US" b="0" i="0" dirty="0">
                <a:solidFill>
                  <a:srgbClr val="202122"/>
                </a:solidFill>
                <a:effectLst/>
                <a:latin typeface="Arial" panose="020B0604020202020204" pitchFamily="34" charset="0"/>
              </a:rPr>
              <a:t>, a computer hardware and software company (famous for its </a:t>
            </a:r>
            <a:r>
              <a:rPr lang="en-US" b="0" i="0" u="sng" dirty="0">
                <a:solidFill>
                  <a:srgbClr val="0645AD"/>
                </a:solidFill>
                <a:effectLst/>
                <a:latin typeface="Arial" panose="020B0604020202020204" pitchFamily="34" charset="0"/>
                <a:hlinkClick r:id="rId6"/>
              </a:rPr>
              <a:t>Java programming language</a:t>
            </a:r>
            <a:r>
              <a:rPr lang="en-US" b="0" i="0" dirty="0">
                <a:solidFill>
                  <a:srgbClr val="202122"/>
                </a:solidFill>
                <a:effectLst/>
                <a:latin typeface="Arial" panose="020B0604020202020204" pitchFamily="34" charset="0"/>
              </a:rPr>
              <a:t>).</a:t>
            </a:r>
            <a:endParaRPr lang="en-GB" dirty="0"/>
          </a:p>
        </p:txBody>
      </p:sp>
    </p:spTree>
    <p:extLst>
      <p:ext uri="{BB962C8B-B14F-4D97-AF65-F5344CB8AC3E}">
        <p14:creationId xmlns:p14="http://schemas.microsoft.com/office/powerpoint/2010/main" val="262049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34</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dirty="0"/>
          </a:p>
          <a:p>
            <a:r>
              <a:rPr lang="en-GB" dirty="0"/>
              <a:t>Dynamic web pages are now typically the realm of Macromedia Flash and similar tools.</a:t>
            </a:r>
          </a:p>
        </p:txBody>
      </p:sp>
    </p:spTree>
    <p:extLst>
      <p:ext uri="{BB962C8B-B14F-4D97-AF65-F5344CB8AC3E}">
        <p14:creationId xmlns:p14="http://schemas.microsoft.com/office/powerpoint/2010/main" val="339331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5</a:t>
            </a:fld>
            <a:endParaRPr lang="en-GB"/>
          </a:p>
        </p:txBody>
      </p:sp>
    </p:spTree>
    <p:extLst>
      <p:ext uri="{BB962C8B-B14F-4D97-AF65-F5344CB8AC3E}">
        <p14:creationId xmlns:p14="http://schemas.microsoft.com/office/powerpoint/2010/main" val="31573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10</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dirty="0"/>
          </a:p>
          <a:p>
            <a:r>
              <a:rPr lang="en-GB" dirty="0"/>
              <a:t>Dynamic web pages are now typically the realm of Macromedia Flash and similar tools.</a:t>
            </a:r>
          </a:p>
        </p:txBody>
      </p:sp>
    </p:spTree>
    <p:extLst>
      <p:ext uri="{BB962C8B-B14F-4D97-AF65-F5344CB8AC3E}">
        <p14:creationId xmlns:p14="http://schemas.microsoft.com/office/powerpoint/2010/main" val="324258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r-PK" dirty="0"/>
              <a:t>مضبوط</a:t>
            </a:r>
            <a:r>
              <a:rPr lang="en-AU" dirty="0"/>
              <a:t>: Robust</a:t>
            </a:r>
          </a:p>
        </p:txBody>
      </p:sp>
      <p:sp>
        <p:nvSpPr>
          <p:cNvPr id="4" name="Slide Number Placeholder 3"/>
          <p:cNvSpPr>
            <a:spLocks noGrp="1"/>
          </p:cNvSpPr>
          <p:nvPr>
            <p:ph type="sldNum" sz="quarter" idx="10"/>
          </p:nvPr>
        </p:nvSpPr>
        <p:spPr/>
        <p:txBody>
          <a:bodyPr/>
          <a:lstStyle/>
          <a:p>
            <a:fld id="{1599DBD7-8175-4A9D-A7E3-8AE6C63A256B}" type="slidenum">
              <a:rPr lang="en-GB" smtClean="0"/>
              <a:pPr/>
              <a:t>11</a:t>
            </a:fld>
            <a:endParaRPr lang="en-GB"/>
          </a:p>
        </p:txBody>
      </p:sp>
    </p:spTree>
    <p:extLst>
      <p:ext uri="{BB962C8B-B14F-4D97-AF65-F5344CB8AC3E}">
        <p14:creationId xmlns:p14="http://schemas.microsoft.com/office/powerpoint/2010/main" val="307426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12</a:t>
            </a:fld>
            <a:endParaRPr lang="en-AE"/>
          </a:p>
        </p:txBody>
      </p:sp>
    </p:spTree>
    <p:extLst>
      <p:ext uri="{BB962C8B-B14F-4D97-AF65-F5344CB8AC3E}">
        <p14:creationId xmlns:p14="http://schemas.microsoft.com/office/powerpoint/2010/main" val="91001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16</a:t>
            </a:fld>
            <a:endParaRPr lang="en-GB"/>
          </a:p>
        </p:txBody>
      </p:sp>
    </p:spTree>
    <p:extLst>
      <p:ext uri="{BB962C8B-B14F-4D97-AF65-F5344CB8AC3E}">
        <p14:creationId xmlns:p14="http://schemas.microsoft.com/office/powerpoint/2010/main" val="145594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ED8AB-0FE5-40E8-ADE6-7EF7CF73A0C7}" type="slidenum">
              <a:rPr lang="en-GB"/>
              <a:pPr/>
              <a:t>29</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GB"/>
              <a:t>These two features provide some big advantages. Memory management can be error prone. Memory leaks are often difficult to diagnose properly (or even identify). Anyone who has worked with C/C++ is likely to have encountered these problems.</a:t>
            </a:r>
          </a:p>
          <a:p>
            <a:endParaRPr lang="en-GB"/>
          </a:p>
          <a:p>
            <a:r>
              <a:rPr lang="en-GB"/>
              <a:t>The JIT provides a task that the developer would otherwise have to do manually: profile the code to determine the performance critical sections. While this is still worthwhile, the basic JIT compiler in the JVM provides a good head-start. Again profiling is a tricky task as performance bottlenecks are never where you expect. Because the JVM has complete knowledge of what an application does, its in a position to adjust the code to provide some basic tuning.</a:t>
            </a:r>
          </a:p>
          <a:p>
            <a:endParaRPr lang="en-GB"/>
          </a:p>
          <a:p>
            <a:r>
              <a:rPr lang="en-GB"/>
              <a:t>This means performance testing a Java application needs to allow time for the JIT to kick in. Typically see slower performance early on, which then improves before reaching a plateau.</a:t>
            </a:r>
          </a:p>
        </p:txBody>
      </p:sp>
    </p:spTree>
    <p:extLst>
      <p:ext uri="{BB962C8B-B14F-4D97-AF65-F5344CB8AC3E}">
        <p14:creationId xmlns:p14="http://schemas.microsoft.com/office/powerpoint/2010/main" val="266271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31</a:t>
            </a:fld>
            <a:endParaRPr lang="en-GB"/>
          </a:p>
        </p:txBody>
      </p:sp>
    </p:spTree>
    <p:extLst>
      <p:ext uri="{BB962C8B-B14F-4D97-AF65-F5344CB8AC3E}">
        <p14:creationId xmlns:p14="http://schemas.microsoft.com/office/powerpoint/2010/main" val="27492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33</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dirty="0"/>
          </a:p>
          <a:p>
            <a:r>
              <a:rPr lang="en-GB" dirty="0"/>
              <a:t>Dynamic web pages are now typically the realm of Macromedia Flash and similar tools.</a:t>
            </a:r>
          </a:p>
        </p:txBody>
      </p:sp>
    </p:spTree>
    <p:extLst>
      <p:ext uri="{BB962C8B-B14F-4D97-AF65-F5344CB8AC3E}">
        <p14:creationId xmlns:p14="http://schemas.microsoft.com/office/powerpoint/2010/main" val="2560408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xmlns=""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xmlns=""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xmlns=""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xmlns=""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xmlns=""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xmlns=""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21/03/2024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xmlns="" id="{9916921A-4012-46B8-8EEE-1A467472A7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21/03/2024</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9FB9562-D005-416E-80F5-98722B999DBF}" type="datetime1">
              <a:rPr lang="en-US"/>
              <a:pPr>
                <a:defRPr/>
              </a:pPr>
              <a:t>3/21/2024</a:t>
            </a:fld>
            <a:endParaRPr lang="en-US"/>
          </a:p>
        </p:txBody>
      </p:sp>
      <p:sp>
        <p:nvSpPr>
          <p:cNvPr id="5" name="Footer Placeholder 21"/>
          <p:cNvSpPr>
            <a:spLocks noGrp="1"/>
          </p:cNvSpPr>
          <p:nvPr>
            <p:ph type="ftr" sz="quarter" idx="11"/>
          </p:nvPr>
        </p:nvSpPr>
        <p:spPr/>
        <p:txBody>
          <a:bodyPr/>
          <a:lstStyle>
            <a:lvl1pPr>
              <a:defRPr/>
            </a:lvl1pPr>
          </a:lstStyle>
          <a:p>
            <a:r>
              <a:rPr lang="en-US" altLang="en-US"/>
              <a:t>©1992-2012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52356C-A21D-4117-A8B3-B7A9434591E7}" type="slidenum">
              <a:rPr lang="en-US" altLang="en-US"/>
              <a:pPr/>
              <a:t>‹#›</a:t>
            </a:fld>
            <a:endParaRPr lang="en-US" altLang="en-US"/>
          </a:p>
        </p:txBody>
      </p:sp>
    </p:spTree>
    <p:extLst>
      <p:ext uri="{BB962C8B-B14F-4D97-AF65-F5344CB8AC3E}">
        <p14:creationId xmlns:p14="http://schemas.microsoft.com/office/powerpoint/2010/main" val="226455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21/03/2024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xmlns="" id="{1CC86C02-0657-4F8C-A868-CF42FF3481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21/03/2024</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xmlns="" id="{DEE50555-1670-4010-850E-EB419B3A33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21/03/2024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xmlns="" id="{48DD4833-2340-4618-9ED8-3C6880FCE31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21/03/2024</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xmlns="" id="{DEBD0E02-1135-4A33-8FEC-073CC5ADEB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21/03/2024</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xmlns="" id="{F200BB12-4278-49FC-A45A-AA0D3D9CC0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21/03/2024</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xmlns="" id="{A8E9833F-EBCA-46EC-A4B5-441EB7918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21/03/2024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21/03/2024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21/03/2024</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racle.com/technetwork/java/javase/downloads/jdk-netbeans-jsp-3413139-es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netbeans.apache.or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oracle.com/technetwork/java/javase/downloads/jdk-netbeans-jsp-3413139-es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javaworld.com/" TargetMode="External"/><Relationship Id="rId2" Type="http://schemas.openxmlformats.org/officeDocument/2006/relationships/hyperlink" Target="http://developer.java.su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Java_(programming_language)#cite_note-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Java_(programming_language)#cite_note-3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10547" y="3194958"/>
            <a:ext cx="6400800" cy="1752600"/>
          </a:xfrm>
        </p:spPr>
        <p:txBody>
          <a:bodyPr>
            <a:normAutofit/>
          </a:bodyPr>
          <a:lstStyle/>
          <a:p>
            <a:r>
              <a:rPr lang="en-GB" sz="4400" dirty="0"/>
              <a:t>Lab</a:t>
            </a:r>
            <a:r>
              <a:rPr lang="en-GB" sz="4400"/>
              <a:t># </a:t>
            </a:r>
            <a:r>
              <a:rPr lang="en-GB" sz="4400" smtClean="0"/>
              <a:t>01</a:t>
            </a:r>
            <a:endParaRPr lang="en-GB" sz="4400" dirty="0"/>
          </a:p>
        </p:txBody>
      </p:sp>
      <p:sp>
        <p:nvSpPr>
          <p:cNvPr id="2050" name="Rectangle 2"/>
          <p:cNvSpPr>
            <a:spLocks noGrp="1" noChangeArrowheads="1"/>
          </p:cNvSpPr>
          <p:nvPr>
            <p:ph type="ctrTitle"/>
          </p:nvPr>
        </p:nvSpPr>
        <p:spPr>
          <a:xfrm>
            <a:off x="647700" y="653143"/>
            <a:ext cx="6163647" cy="2133600"/>
          </a:xfrm>
        </p:spPr>
        <p:txBody>
          <a:bodyPr/>
          <a:lstStyle/>
          <a:p>
            <a:r>
              <a:rPr lang="en-GB" sz="4800" dirty="0"/>
              <a:t>Introduction to Java  Programming</a:t>
            </a:r>
          </a:p>
        </p:txBody>
      </p:sp>
      <p:sp>
        <p:nvSpPr>
          <p:cNvPr id="4" name="Slide Number Placeholder 3"/>
          <p:cNvSpPr>
            <a:spLocks noGrp="1"/>
          </p:cNvSpPr>
          <p:nvPr>
            <p:ph type="sldNum" sz="quarter" idx="12"/>
          </p:nvPr>
        </p:nvSpPr>
        <p:spPr>
          <a:xfrm>
            <a:off x="4343400" y="2199450"/>
            <a:ext cx="457200" cy="441325"/>
          </a:xfrm>
          <a:prstGeom prst="rect">
            <a:avLst/>
          </a:prstGeom>
        </p:spPr>
        <p:txBody>
          <a:bodyPr vert="horz" lIns="45720" rIns="45720" anchor="ctr">
            <a:normAutofit/>
          </a:bodyPr>
          <a:lstStyle>
            <a:defPPr>
              <a:defRPr lang="en-GB"/>
            </a:defPPr>
            <a:lvl1pPr algn="ctr" rtl="0" eaLnBrk="1" fontAlgn="base" latinLnBrk="0" hangingPunct="1">
              <a:spcBef>
                <a:spcPct val="0"/>
              </a:spcBef>
              <a:spcAft>
                <a:spcPct val="0"/>
              </a:spcAft>
              <a:defRPr kumimoji="0" sz="1600" kern="1200">
                <a:solidFill>
                  <a:schemeClr val="accent3">
                    <a:shade val="75000"/>
                  </a:schemeClr>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119D9B03-A703-43F6-8D85-D4ACD9F22C45}"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3"/>
            </a:endParaRPr>
          </a:p>
          <a:p>
            <a:pPr>
              <a:buNone/>
            </a:pPr>
            <a:r>
              <a:rPr lang="en-US" sz="2000" dirty="0">
                <a:hlinkClick r:id="rId4"/>
              </a:rPr>
              <a:t>https://netbeans.apache.org/</a:t>
            </a:r>
            <a:r>
              <a:rPr lang="en-US" sz="2000" dirty="0"/>
              <a:t> (Apache NetBeans)</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10</a:t>
            </a:fld>
            <a:endParaRPr lang="en-GB"/>
          </a:p>
        </p:txBody>
      </p:sp>
      <p:pic>
        <p:nvPicPr>
          <p:cNvPr id="7" name="Picture 6">
            <a:extLst>
              <a:ext uri="{FF2B5EF4-FFF2-40B4-BE49-F238E27FC236}">
                <a16:creationId xmlns:a16="http://schemas.microsoft.com/office/drawing/2014/main" xmlns="" id="{03791FC2-362C-DF98-A189-83211999BA51}"/>
              </a:ext>
            </a:extLst>
          </p:cNvPr>
          <p:cNvPicPr>
            <a:picLocks noChangeAspect="1"/>
          </p:cNvPicPr>
          <p:nvPr/>
        </p:nvPicPr>
        <p:blipFill>
          <a:blip r:embed="rId5"/>
          <a:stretch>
            <a:fillRect/>
          </a:stretch>
        </p:blipFill>
        <p:spPr>
          <a:xfrm>
            <a:off x="1752600" y="2411103"/>
            <a:ext cx="9564757" cy="4194313"/>
          </a:xfrm>
          <a:prstGeom prst="rect">
            <a:avLst/>
          </a:prstGeom>
        </p:spPr>
      </p:pic>
    </p:spTree>
    <p:extLst>
      <p:ext uri="{BB962C8B-B14F-4D97-AF65-F5344CB8AC3E}">
        <p14:creationId xmlns:p14="http://schemas.microsoft.com/office/powerpoint/2010/main" val="52161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Design objectives for the language</a:t>
            </a:r>
            <a:endParaRPr lang="en-AU" dirty="0"/>
          </a:p>
        </p:txBody>
      </p:sp>
      <p:sp>
        <p:nvSpPr>
          <p:cNvPr id="3" name="Slide Number Placeholder 2"/>
          <p:cNvSpPr>
            <a:spLocks noGrp="1"/>
          </p:cNvSpPr>
          <p:nvPr>
            <p:ph type="sldNum" sz="quarter" idx="12"/>
          </p:nvPr>
        </p:nvSpPr>
        <p:spPr/>
        <p:txBody>
          <a:bodyPr/>
          <a:lstStyle/>
          <a:p>
            <a:fld id="{D4B95B3B-2133-4CA5-8153-8B117948EDD6}" type="slidenum">
              <a:rPr lang="en-GB" smtClean="0"/>
              <a:pPr/>
              <a:t>11</a:t>
            </a:fld>
            <a:endParaRPr lang="en-GB"/>
          </a:p>
        </p:txBody>
      </p:sp>
      <p:sp>
        <p:nvSpPr>
          <p:cNvPr id="4" name="Content Placeholder 3"/>
          <p:cNvSpPr>
            <a:spLocks noGrp="1"/>
          </p:cNvSpPr>
          <p:nvPr>
            <p:ph sz="quarter" idx="1"/>
          </p:nvPr>
        </p:nvSpPr>
        <p:spPr/>
        <p:txBody>
          <a:bodyPr>
            <a:normAutofit fontScale="92500" lnSpcReduction="10000"/>
          </a:bodyPr>
          <a:lstStyle/>
          <a:p>
            <a:pPr lvl="1"/>
            <a:r>
              <a:rPr lang="en-GB" sz="2400" dirty="0"/>
              <a:t>Simple: </a:t>
            </a:r>
            <a:r>
              <a:rPr lang="en-AU" sz="2400" dirty="0"/>
              <a:t>The Java programming language is easy to learn. </a:t>
            </a:r>
            <a:endParaRPr lang="en-GB" sz="2400" dirty="0"/>
          </a:p>
          <a:p>
            <a:pPr lvl="1"/>
            <a:r>
              <a:rPr lang="en-GB" sz="2400" dirty="0"/>
              <a:t>Object-oriented: </a:t>
            </a:r>
            <a:r>
              <a:rPr lang="en-AU" sz="2400" dirty="0"/>
              <a:t>Java is a fully object-oriented programming language. It has all OOP features such as abstraction, encapsulation, inheritance and polymorphism.</a:t>
            </a:r>
            <a:r>
              <a:rPr lang="en-GB" sz="2400" dirty="0"/>
              <a:t> </a:t>
            </a:r>
          </a:p>
          <a:p>
            <a:pPr lvl="1"/>
            <a:r>
              <a:rPr lang="en-GB" sz="2400" dirty="0"/>
              <a:t>Distributed</a:t>
            </a:r>
          </a:p>
          <a:p>
            <a:pPr lvl="1"/>
            <a:r>
              <a:rPr lang="en-GB" sz="2400" dirty="0"/>
              <a:t>Multi-threaded</a:t>
            </a:r>
          </a:p>
          <a:p>
            <a:pPr lvl="1"/>
            <a:r>
              <a:rPr lang="en-GB" sz="2400" dirty="0"/>
              <a:t>Platform neutral</a:t>
            </a:r>
          </a:p>
          <a:p>
            <a:pPr lvl="1" algn="just"/>
            <a:r>
              <a:rPr lang="en-GB" sz="2400" dirty="0"/>
              <a:t>Robust: </a:t>
            </a:r>
            <a:r>
              <a:rPr lang="en-AU" sz="2400" dirty="0"/>
              <a:t>With automatic garbage collection and simple memory management model (no pointers like C/C++), Java guides programmer toward reliable programming habits for creating highly reliable applications.</a:t>
            </a:r>
            <a:endParaRPr lang="en-GB" sz="2400" dirty="0"/>
          </a:p>
          <a:p>
            <a:pPr lvl="1"/>
            <a:r>
              <a:rPr lang="en-GB" sz="2400" dirty="0"/>
              <a:t>Secure: </a:t>
            </a:r>
            <a:r>
              <a:rPr lang="en-AU" sz="2400" dirty="0"/>
              <a:t>A bytecode verifier is invoked to ensure that only legitimate bytecodes are executed in the Java runtime.</a:t>
            </a:r>
            <a:endParaRPr lang="en-GB" sz="2400" dirty="0"/>
          </a:p>
          <a:p>
            <a:endParaRPr lang="en-AU" dirty="0"/>
          </a:p>
        </p:txBody>
      </p:sp>
    </p:spTree>
    <p:extLst>
      <p:ext uri="{BB962C8B-B14F-4D97-AF65-F5344CB8AC3E}">
        <p14:creationId xmlns:p14="http://schemas.microsoft.com/office/powerpoint/2010/main" val="425648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50315"/>
            <a:ext cx="8534400" cy="758952"/>
          </a:xfrm>
        </p:spPr>
        <p:txBody>
          <a:bodyPr>
            <a:normAutofit fontScale="90000"/>
          </a:bodyPr>
          <a:lstStyle/>
          <a:p>
            <a:pPr>
              <a:defRPr/>
            </a:pPr>
            <a:r>
              <a:rPr lang="en-US" dirty="0">
                <a:solidFill>
                  <a:srgbClr val="3380E6"/>
                </a:solidFill>
                <a:latin typeface="Arial"/>
              </a:rPr>
              <a:t/>
            </a:r>
            <a:br>
              <a:rPr lang="en-US" dirty="0">
                <a:solidFill>
                  <a:srgbClr val="3380E6"/>
                </a:solidFill>
                <a:latin typeface="Arial"/>
              </a:rPr>
            </a:br>
            <a:r>
              <a:rPr lang="en-US" dirty="0">
                <a:solidFill>
                  <a:srgbClr val="3380E6"/>
                </a:solidFill>
                <a:latin typeface="Arial"/>
              </a:rPr>
              <a:t/>
            </a:r>
            <a:br>
              <a:rPr lang="en-US" dirty="0">
                <a:solidFill>
                  <a:srgbClr val="3380E6"/>
                </a:solidFill>
                <a:latin typeface="Arial"/>
              </a:rPr>
            </a:br>
            <a:r>
              <a:rPr lang="en-US" dirty="0">
                <a:solidFill>
                  <a:srgbClr val="3380E6"/>
                </a:solidFill>
                <a:latin typeface="Arial"/>
              </a:rPr>
              <a:t>Java and a Typical Java Development Environment (Cont.)</a:t>
            </a:r>
          </a:p>
        </p:txBody>
      </p:sp>
      <p:sp>
        <p:nvSpPr>
          <p:cNvPr id="94211" name="Text Placeholder 2"/>
          <p:cNvSpPr>
            <a:spLocks noGrp="1"/>
          </p:cNvSpPr>
          <p:nvPr>
            <p:ph type="body" idx="1"/>
          </p:nvPr>
        </p:nvSpPr>
        <p:spPr/>
        <p:txBody>
          <a:bodyPr>
            <a:normAutofit/>
          </a:bodyPr>
          <a:lstStyle/>
          <a:p>
            <a:pPr eaLnBrk="1" hangingPunct="1">
              <a:lnSpc>
                <a:spcPct val="80000"/>
              </a:lnSpc>
            </a:pPr>
            <a:r>
              <a:rPr lang="en-US" altLang="en-US" dirty="0"/>
              <a:t>Java programs normally go through five phases</a:t>
            </a:r>
          </a:p>
          <a:p>
            <a:pPr lvl="1" eaLnBrk="1" hangingPunct="1">
              <a:lnSpc>
                <a:spcPct val="80000"/>
              </a:lnSpc>
              <a:buFont typeface="Wingdings" panose="05000000000000000000" pitchFamily="2" charset="2"/>
              <a:buChar char="Ø"/>
            </a:pPr>
            <a:r>
              <a:rPr lang="en-US" altLang="en-US" sz="2200" dirty="0"/>
              <a:t>edit</a:t>
            </a:r>
          </a:p>
          <a:p>
            <a:pPr lvl="1" eaLnBrk="1" hangingPunct="1">
              <a:lnSpc>
                <a:spcPct val="80000"/>
              </a:lnSpc>
              <a:buFont typeface="Wingdings" panose="05000000000000000000" pitchFamily="2" charset="2"/>
              <a:buChar char="Ø"/>
            </a:pPr>
            <a:r>
              <a:rPr lang="en-US" altLang="en-US" sz="2200" dirty="0"/>
              <a:t>compile</a:t>
            </a:r>
          </a:p>
          <a:p>
            <a:pPr lvl="1" eaLnBrk="1" hangingPunct="1">
              <a:lnSpc>
                <a:spcPct val="80000"/>
              </a:lnSpc>
              <a:buFont typeface="Wingdings" panose="05000000000000000000" pitchFamily="2" charset="2"/>
              <a:buChar char="Ø"/>
            </a:pPr>
            <a:r>
              <a:rPr lang="en-US" altLang="en-US" sz="2200" dirty="0"/>
              <a:t>load</a:t>
            </a:r>
          </a:p>
          <a:p>
            <a:pPr lvl="1" eaLnBrk="1" hangingPunct="1">
              <a:lnSpc>
                <a:spcPct val="80000"/>
              </a:lnSpc>
              <a:buFont typeface="Wingdings" panose="05000000000000000000" pitchFamily="2" charset="2"/>
              <a:buChar char="Ø"/>
            </a:pPr>
            <a:r>
              <a:rPr lang="en-US" altLang="en-US" sz="2200" dirty="0"/>
              <a:t>verify</a:t>
            </a:r>
          </a:p>
          <a:p>
            <a:pPr lvl="1" eaLnBrk="1" hangingPunct="1">
              <a:lnSpc>
                <a:spcPct val="80000"/>
              </a:lnSpc>
              <a:buFont typeface="Wingdings" panose="05000000000000000000" pitchFamily="2" charset="2"/>
              <a:buChar char="Ø"/>
            </a:pPr>
            <a:r>
              <a:rPr lang="en-US" altLang="en-US" sz="2200" dirty="0"/>
              <a:t>execute.</a:t>
            </a:r>
          </a:p>
          <a:p>
            <a:pPr eaLnBrk="1" hangingPunct="1">
              <a:lnSpc>
                <a:spcPct val="80000"/>
              </a:lnSpc>
            </a:pPr>
            <a:r>
              <a:rPr lang="en-US" altLang="en-US" dirty="0"/>
              <a:t>Download the JDK and its documentation from</a:t>
            </a:r>
          </a:p>
          <a:p>
            <a:pPr lvl="1" eaLnBrk="1" hangingPunct="1">
              <a:lnSpc>
                <a:spcPct val="80000"/>
              </a:lnSpc>
            </a:pPr>
            <a:r>
              <a:rPr lang="en-US" altLang="en-US" sz="2200" dirty="0"/>
              <a:t>www.oracle.com/technetwork/java/javase/downloads/index.html</a:t>
            </a:r>
          </a:p>
        </p:txBody>
      </p:sp>
    </p:spTree>
    <p:extLst>
      <p:ext uri="{BB962C8B-B14F-4D97-AF65-F5344CB8AC3E}">
        <p14:creationId xmlns:p14="http://schemas.microsoft.com/office/powerpoint/2010/main" val="372452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5235" name="Text Placeholder 2"/>
          <p:cNvSpPr>
            <a:spLocks noGrp="1"/>
          </p:cNvSpPr>
          <p:nvPr>
            <p:ph type="body" idx="1"/>
          </p:nvPr>
        </p:nvSpPr>
        <p:spPr/>
        <p:txBody>
          <a:bodyPr/>
          <a:lstStyle/>
          <a:p>
            <a:pPr>
              <a:lnSpc>
                <a:spcPct val="80000"/>
              </a:lnSpc>
            </a:pPr>
            <a:r>
              <a:rPr lang="en-US" altLang="en-US" dirty="0"/>
              <a:t>Phase 1 consists of editing a file</a:t>
            </a:r>
          </a:p>
          <a:p>
            <a:pPr lvl="1">
              <a:lnSpc>
                <a:spcPct val="80000"/>
              </a:lnSpc>
            </a:pPr>
            <a:r>
              <a:rPr lang="en-US" altLang="en-US" sz="2200" dirty="0"/>
              <a:t>Type a Java program (source code) using the editor.</a:t>
            </a:r>
          </a:p>
          <a:p>
            <a:pPr lvl="1">
              <a:lnSpc>
                <a:spcPct val="80000"/>
              </a:lnSpc>
            </a:pPr>
            <a:r>
              <a:rPr lang="en-US" altLang="en-US" sz="2200" dirty="0"/>
              <a:t>Make any necessary corrections.</a:t>
            </a:r>
          </a:p>
          <a:p>
            <a:pPr lvl="1">
              <a:lnSpc>
                <a:spcPct val="80000"/>
              </a:lnSpc>
            </a:pPr>
            <a:r>
              <a:rPr lang="en-US" altLang="en-US" sz="2200" dirty="0"/>
              <a:t>Save the program.</a:t>
            </a:r>
          </a:p>
          <a:p>
            <a:pPr lvl="1">
              <a:lnSpc>
                <a:spcPct val="80000"/>
              </a:lnSpc>
            </a:pPr>
            <a:r>
              <a:rPr lang="en-US" altLang="en-US" sz="2200" dirty="0"/>
              <a:t>A file name ending with the .java extension indicates that the file contains Java source code. </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1785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jhtp_01_BoilDownImages_Page_36.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47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7283" name="Text Placeholder 2"/>
          <p:cNvSpPr>
            <a:spLocks noGrp="1"/>
          </p:cNvSpPr>
          <p:nvPr>
            <p:ph type="body" idx="1"/>
          </p:nvPr>
        </p:nvSpPr>
        <p:spPr/>
        <p:txBody>
          <a:bodyPr>
            <a:normAutofit lnSpcReduction="10000"/>
          </a:bodyPr>
          <a:lstStyle/>
          <a:p>
            <a:pPr eaLnBrk="1" hangingPunct="1"/>
            <a:r>
              <a:rPr lang="en-US" altLang="en-US" dirty="0"/>
              <a:t>Linux editors: vi and emacs.</a:t>
            </a:r>
          </a:p>
          <a:p>
            <a:pPr algn="l"/>
            <a:r>
              <a:rPr lang="en-US" altLang="en-US" dirty="0"/>
              <a:t>MAC Editors: </a:t>
            </a:r>
            <a:r>
              <a:rPr lang="en-US" dirty="0"/>
              <a:t>Sublime Text, BBEdit, </a:t>
            </a:r>
            <a:r>
              <a:rPr lang="en-US" dirty="0" err="1"/>
              <a:t>UltraEdit</a:t>
            </a:r>
            <a:endParaRPr lang="en-US" altLang="en-US" dirty="0"/>
          </a:p>
          <a:p>
            <a:pPr eaLnBrk="1" hangingPunct="1"/>
            <a:r>
              <a:rPr lang="en-US" altLang="en-US" dirty="0"/>
              <a:t>Windows editors: </a:t>
            </a:r>
          </a:p>
          <a:p>
            <a:pPr lvl="1" eaLnBrk="1" hangingPunct="1"/>
            <a:r>
              <a:rPr lang="en-US" altLang="en-US" sz="2200" dirty="0"/>
              <a:t>Notepad</a:t>
            </a:r>
          </a:p>
          <a:p>
            <a:pPr lvl="1" eaLnBrk="1" hangingPunct="1"/>
            <a:r>
              <a:rPr lang="en-US" altLang="en-US" sz="2200" dirty="0" err="1"/>
              <a:t>EditPlus</a:t>
            </a:r>
            <a:r>
              <a:rPr lang="en-US" altLang="en-US" sz="2200" dirty="0"/>
              <a:t> (www.editplus.com) </a:t>
            </a:r>
          </a:p>
          <a:p>
            <a:pPr lvl="1" eaLnBrk="1" hangingPunct="1"/>
            <a:r>
              <a:rPr lang="en-US" altLang="en-US" sz="2200" dirty="0" err="1"/>
              <a:t>TextPad</a:t>
            </a:r>
            <a:r>
              <a:rPr lang="en-US" altLang="en-US" sz="2200" dirty="0"/>
              <a:t> (www.textpad.com) </a:t>
            </a:r>
          </a:p>
          <a:p>
            <a:pPr lvl="1" eaLnBrk="1" hangingPunct="1"/>
            <a:r>
              <a:rPr lang="en-US" altLang="en-US" sz="2200" dirty="0" err="1"/>
              <a:t>jEdit</a:t>
            </a:r>
            <a:r>
              <a:rPr lang="en-US" altLang="en-US" sz="2200" dirty="0"/>
              <a:t> (www.jedit.org).</a:t>
            </a:r>
          </a:p>
          <a:p>
            <a:pPr eaLnBrk="1" hangingPunct="1"/>
            <a:r>
              <a:rPr lang="en-US" altLang="en-US" dirty="0"/>
              <a:t>Integrated Development Environments (IDEs) </a:t>
            </a:r>
          </a:p>
          <a:p>
            <a:pPr lvl="1" eaLnBrk="1" hangingPunct="1"/>
            <a:r>
              <a:rPr lang="en-US" altLang="en-US" sz="2200" dirty="0"/>
              <a:t>Provide tools that support the software development process, including editors for writing and editing programs and debuggers for locating logic errors—errors that cause programs to execute incorrectly.</a:t>
            </a:r>
          </a:p>
        </p:txBody>
      </p:sp>
    </p:spTree>
    <p:extLst>
      <p:ext uri="{BB962C8B-B14F-4D97-AF65-F5344CB8AC3E}">
        <p14:creationId xmlns:p14="http://schemas.microsoft.com/office/powerpoint/2010/main" val="225486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8307" name="Text Placeholder 2"/>
          <p:cNvSpPr>
            <a:spLocks noGrp="1"/>
          </p:cNvSpPr>
          <p:nvPr>
            <p:ph type="body" idx="1"/>
          </p:nvPr>
        </p:nvSpPr>
        <p:spPr/>
        <p:txBody>
          <a:bodyPr/>
          <a:lstStyle/>
          <a:p>
            <a:pPr eaLnBrk="1" hangingPunct="1"/>
            <a:r>
              <a:rPr lang="en-US" altLang="en-US" dirty="0"/>
              <a:t>Popular IDEs</a:t>
            </a:r>
          </a:p>
          <a:p>
            <a:pPr lvl="1" eaLnBrk="1" hangingPunct="1"/>
            <a:r>
              <a:rPr lang="en-US" altLang="en-US" sz="2200" dirty="0"/>
              <a:t>Eclipse (www.eclipse.org)</a:t>
            </a:r>
          </a:p>
          <a:p>
            <a:pPr lvl="1" eaLnBrk="1" hangingPunct="1"/>
            <a:r>
              <a:rPr lang="en-US" altLang="en-US" sz="2200" dirty="0"/>
              <a:t>NetBeans (www.netbeans.org).</a:t>
            </a:r>
          </a:p>
          <a:p>
            <a:pPr lvl="1" eaLnBrk="1" hangingPunct="1"/>
            <a:r>
              <a:rPr lang="en-US" altLang="en-US" sz="2200" dirty="0" err="1"/>
              <a:t>jGRASP</a:t>
            </a:r>
            <a:r>
              <a:rPr lang="en-US" altLang="en-US" sz="2200" dirty="0"/>
              <a:t>™ IDE (www.jgrasp.org)</a:t>
            </a:r>
          </a:p>
          <a:p>
            <a:pPr lvl="1" eaLnBrk="1" hangingPunct="1"/>
            <a:r>
              <a:rPr lang="en-US" altLang="en-US" sz="2200" dirty="0" err="1"/>
              <a:t>DrJava</a:t>
            </a:r>
            <a:r>
              <a:rPr lang="en-US" altLang="en-US" sz="2200" dirty="0"/>
              <a:t> IDE (www.drjava.org/download.shtml)</a:t>
            </a:r>
          </a:p>
          <a:p>
            <a:pPr lvl="1" eaLnBrk="1" hangingPunct="1"/>
            <a:r>
              <a:rPr lang="en-US" altLang="en-US" sz="2200" dirty="0" err="1"/>
              <a:t>BlueJ</a:t>
            </a:r>
            <a:r>
              <a:rPr lang="en-US" altLang="en-US" sz="2200" dirty="0"/>
              <a:t> IDE (www.bluej.org/)</a:t>
            </a:r>
          </a:p>
        </p:txBody>
      </p:sp>
    </p:spTree>
    <p:extLst>
      <p:ext uri="{BB962C8B-B14F-4D97-AF65-F5344CB8AC3E}">
        <p14:creationId xmlns:p14="http://schemas.microsoft.com/office/powerpoint/2010/main" val="270130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67568"/>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9331" name="Text Placeholder 2"/>
          <p:cNvSpPr>
            <a:spLocks noGrp="1"/>
          </p:cNvSpPr>
          <p:nvPr>
            <p:ph type="body" idx="1"/>
          </p:nvPr>
        </p:nvSpPr>
        <p:spPr/>
        <p:txBody>
          <a:bodyPr/>
          <a:lstStyle/>
          <a:p>
            <a:r>
              <a:rPr lang="en-US" altLang="en-US" dirty="0"/>
              <a:t>Phase 2: Compiling a Java Program into Bytecodes</a:t>
            </a:r>
          </a:p>
          <a:p>
            <a:pPr lvl="1"/>
            <a:r>
              <a:rPr lang="en-US" altLang="en-US" sz="2200" dirty="0"/>
              <a:t>Use the command </a:t>
            </a:r>
            <a:r>
              <a:rPr lang="en-US" altLang="en-US" sz="2200" dirty="0" err="1"/>
              <a:t>javac</a:t>
            </a:r>
            <a:r>
              <a:rPr lang="en-US" altLang="en-US" sz="2200" dirty="0"/>
              <a:t> (the Java compiler) to compile a program. For example, to compile a program called Welcome.java, you’d type</a:t>
            </a:r>
          </a:p>
          <a:p>
            <a:pPr lvl="2"/>
            <a:r>
              <a:rPr lang="en-US" altLang="en-US" sz="2200" dirty="0" err="1"/>
              <a:t>javac</a:t>
            </a:r>
            <a:r>
              <a:rPr lang="en-US" altLang="en-US" sz="2200" dirty="0"/>
              <a:t> Welcome.java</a:t>
            </a:r>
          </a:p>
          <a:p>
            <a:pPr lvl="1"/>
            <a:r>
              <a:rPr lang="en-US" altLang="en-US" sz="2200" dirty="0"/>
              <a:t>If the program compiles, the compiler produces a .class file called </a:t>
            </a:r>
            <a:r>
              <a:rPr lang="en-US" altLang="en-US" sz="2200" dirty="0" err="1"/>
              <a:t>Welcome.class</a:t>
            </a:r>
            <a:r>
              <a:rPr lang="en-US" altLang="en-US" sz="2200" dirty="0"/>
              <a:t> that contains the compiled version of the program. </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737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descr="jhtp_01_BoilDownImages_Page_37.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65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1379" name="Text Placeholder 2"/>
          <p:cNvSpPr>
            <a:spLocks noGrp="1"/>
          </p:cNvSpPr>
          <p:nvPr>
            <p:ph type="body" idx="1"/>
          </p:nvPr>
        </p:nvSpPr>
        <p:spPr/>
        <p:txBody>
          <a:bodyPr/>
          <a:lstStyle/>
          <a:p>
            <a:pPr eaLnBrk="1" hangingPunct="1">
              <a:lnSpc>
                <a:spcPct val="90000"/>
              </a:lnSpc>
            </a:pPr>
            <a:r>
              <a:rPr lang="en-US" altLang="en-US" dirty="0"/>
              <a:t>Java compiler translates Java source code into bytecodes that represent the tasks to execute.</a:t>
            </a:r>
          </a:p>
          <a:p>
            <a:pPr eaLnBrk="1" hangingPunct="1">
              <a:lnSpc>
                <a:spcPct val="90000"/>
              </a:lnSpc>
            </a:pPr>
            <a:r>
              <a:rPr lang="en-US" altLang="en-US" dirty="0"/>
              <a:t>Bytecodes are executed by the Java Virtual Machine (JVM)—a part of the JDK and the foundation of the Java platform.</a:t>
            </a:r>
          </a:p>
          <a:p>
            <a:pPr eaLnBrk="1" hangingPunct="1">
              <a:lnSpc>
                <a:spcPct val="90000"/>
              </a:lnSpc>
            </a:pPr>
            <a:r>
              <a:rPr lang="en-US" altLang="en-US" dirty="0"/>
              <a:t>Virtual machine (VM)—a software application that simulates a computer</a:t>
            </a:r>
          </a:p>
          <a:p>
            <a:pPr lvl="1" eaLnBrk="1" hangingPunct="1">
              <a:lnSpc>
                <a:spcPct val="90000"/>
              </a:lnSpc>
            </a:pPr>
            <a:r>
              <a:rPr lang="en-US" altLang="en-US" sz="2200" dirty="0"/>
              <a:t>Hides the underlying operating system and hardware from the programs that interact with it.</a:t>
            </a:r>
          </a:p>
          <a:p>
            <a:pPr eaLnBrk="1" hangingPunct="1">
              <a:lnSpc>
                <a:spcPct val="90000"/>
              </a:lnSpc>
            </a:pPr>
            <a:r>
              <a:rPr lang="en-US" altLang="en-US" dirty="0"/>
              <a:t>If the same VM is implemented on many computer platforms, applications that it executes can be used on all those platforms.</a:t>
            </a:r>
          </a:p>
        </p:txBody>
      </p:sp>
    </p:spTree>
    <p:extLst>
      <p:ext uri="{BB962C8B-B14F-4D97-AF65-F5344CB8AC3E}">
        <p14:creationId xmlns:p14="http://schemas.microsoft.com/office/powerpoint/2010/main" val="399405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GB" dirty="0"/>
              <a:t>Outline </a:t>
            </a:r>
          </a:p>
        </p:txBody>
      </p:sp>
      <p:sp>
        <p:nvSpPr>
          <p:cNvPr id="4099" name="Rectangle 3"/>
          <p:cNvSpPr>
            <a:spLocks noGrp="1" noChangeArrowheads="1"/>
          </p:cNvSpPr>
          <p:nvPr>
            <p:ph sz="quarter" idx="1"/>
          </p:nvPr>
        </p:nvSpPr>
        <p:spPr/>
        <p:txBody>
          <a:bodyPr/>
          <a:lstStyle/>
          <a:p>
            <a:r>
              <a:rPr lang="en-GB" sz="2800" dirty="0"/>
              <a:t>Introducing Java</a:t>
            </a:r>
          </a:p>
          <a:p>
            <a:pPr lvl="1"/>
            <a:r>
              <a:rPr lang="en-GB" dirty="0"/>
              <a:t>Key features of the language</a:t>
            </a:r>
          </a:p>
          <a:p>
            <a:pPr marL="342900" lvl="1" indent="-342900">
              <a:buChar char="•"/>
            </a:pPr>
            <a:r>
              <a:rPr lang="en-US" dirty="0"/>
              <a:t>Java Virtual Machine &amp; Runtime Environment</a:t>
            </a:r>
            <a:endParaRPr lang="en-GB" dirty="0">
              <a:ea typeface="+mn-ea"/>
              <a:cs typeface="+mn-cs"/>
            </a:endParaRPr>
          </a:p>
          <a:p>
            <a:pPr marL="342900" lvl="1" indent="-342900">
              <a:buChar char="•"/>
            </a:pPr>
            <a:r>
              <a:rPr lang="en-GB" dirty="0">
                <a:ea typeface="+mn-ea"/>
                <a:cs typeface="+mn-cs"/>
              </a:rPr>
              <a:t>Installation and Environment Setting </a:t>
            </a:r>
          </a:p>
          <a:p>
            <a:pPr marL="342900" lvl="1" indent="-342900">
              <a:buChar char="•"/>
            </a:pPr>
            <a:r>
              <a:rPr lang="en-GB" dirty="0">
                <a:ea typeface="+mn-ea"/>
                <a:cs typeface="+mn-cs"/>
              </a:rPr>
              <a:t>Useful Resources </a:t>
            </a:r>
          </a:p>
          <a:p>
            <a:pPr marL="342900" lvl="1" indent="-342900">
              <a:buChar char="•"/>
            </a:pPr>
            <a:endParaRPr lang="en-GB" dirty="0">
              <a:ea typeface="+mn-ea"/>
              <a:cs typeface="+mn-cs"/>
            </a:endParaRPr>
          </a:p>
        </p:txBody>
      </p:sp>
      <p:sp>
        <p:nvSpPr>
          <p:cNvPr id="4" name="Slide Number Placeholder 3"/>
          <p:cNvSpPr>
            <a:spLocks noGrp="1"/>
          </p:cNvSpPr>
          <p:nvPr>
            <p:ph type="sldNum" sz="quarter" idx="12"/>
          </p:nvPr>
        </p:nvSpPr>
        <p:spPr/>
        <p:txBody>
          <a:bodyPr/>
          <a:lstStyle/>
          <a:p>
            <a:fld id="{D4B95B3B-2133-4CA5-8153-8B117948EDD6}"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190" y="457200"/>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2403" name="Text Placeholder 2"/>
          <p:cNvSpPr>
            <a:spLocks noGrp="1"/>
          </p:cNvSpPr>
          <p:nvPr>
            <p:ph type="body" idx="1"/>
          </p:nvPr>
        </p:nvSpPr>
        <p:spPr/>
        <p:txBody>
          <a:bodyPr/>
          <a:lstStyle/>
          <a:p>
            <a:r>
              <a:rPr lang="en-US" altLang="en-US" dirty="0"/>
              <a:t>Bytecodes are platform independent</a:t>
            </a:r>
          </a:p>
          <a:p>
            <a:pPr lvl="1"/>
            <a:r>
              <a:rPr lang="en-US" altLang="en-US" sz="2200" dirty="0"/>
              <a:t>They do not depend on a particular hardware platform.</a:t>
            </a:r>
          </a:p>
          <a:p>
            <a:r>
              <a:rPr lang="en-US" altLang="en-US" dirty="0"/>
              <a:t>Bytecodes are portable</a:t>
            </a:r>
          </a:p>
          <a:p>
            <a:pPr lvl="1"/>
            <a:r>
              <a:rPr lang="en-US" altLang="en-US" sz="2200" dirty="0"/>
              <a:t>The same bytecodes can execute on any platform containing a JVM that understands the version of Java in which the bytecodes were compiled.</a:t>
            </a:r>
          </a:p>
          <a:p>
            <a:r>
              <a:rPr lang="en-US" altLang="en-US" dirty="0"/>
              <a:t>The JVM is invoked by the java command. For example, to execute a Java application called Welcome, you’d type the command</a:t>
            </a:r>
          </a:p>
          <a:p>
            <a:pPr lvl="2"/>
            <a:r>
              <a:rPr lang="en-US" altLang="en-US" sz="2200" dirty="0"/>
              <a:t>java Welcome</a:t>
            </a:r>
          </a:p>
        </p:txBody>
      </p:sp>
    </p:spTree>
    <p:extLst>
      <p:ext uri="{BB962C8B-B14F-4D97-AF65-F5344CB8AC3E}">
        <p14:creationId xmlns:p14="http://schemas.microsoft.com/office/powerpoint/2010/main" val="192921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27" y="467568"/>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3427" name="Text Placeholder 2"/>
          <p:cNvSpPr>
            <a:spLocks noGrp="1"/>
          </p:cNvSpPr>
          <p:nvPr>
            <p:ph type="body" idx="1"/>
          </p:nvPr>
        </p:nvSpPr>
        <p:spPr/>
        <p:txBody>
          <a:bodyPr/>
          <a:lstStyle/>
          <a:p>
            <a:pPr eaLnBrk="1" hangingPunct="1">
              <a:lnSpc>
                <a:spcPct val="90000"/>
              </a:lnSpc>
            </a:pPr>
            <a:r>
              <a:rPr lang="en-US" altLang="en-US" dirty="0"/>
              <a:t>Phase 3: Loading a Program into Memory</a:t>
            </a:r>
          </a:p>
          <a:p>
            <a:pPr lvl="1" eaLnBrk="1" hangingPunct="1">
              <a:lnSpc>
                <a:spcPct val="90000"/>
              </a:lnSpc>
            </a:pPr>
            <a:r>
              <a:rPr lang="en-US" altLang="en-US" sz="2200" dirty="0"/>
              <a:t>The JVM places the program in memory to execute it—this is known as loading.</a:t>
            </a:r>
          </a:p>
          <a:p>
            <a:pPr lvl="1" eaLnBrk="1" hangingPunct="1">
              <a:lnSpc>
                <a:spcPct val="90000"/>
              </a:lnSpc>
            </a:pPr>
            <a:r>
              <a:rPr lang="en-US" altLang="en-US" sz="2200" dirty="0"/>
              <a:t>Class loader takes the .class files containing the program’s bytecodes and transfers them to primary memory.</a:t>
            </a:r>
          </a:p>
          <a:p>
            <a:pPr lvl="1" eaLnBrk="1" hangingPunct="1">
              <a:lnSpc>
                <a:spcPct val="90000"/>
              </a:lnSpc>
            </a:pPr>
            <a:r>
              <a:rPr lang="en-US" altLang="en-US" sz="2200" dirty="0"/>
              <a:t>Also loads any of the .class files provided by Java that your program uses.</a:t>
            </a:r>
          </a:p>
          <a:p>
            <a:pPr eaLnBrk="1" hangingPunct="1">
              <a:lnSpc>
                <a:spcPct val="90000"/>
              </a:lnSpc>
            </a:pPr>
            <a:r>
              <a:rPr lang="en-US" altLang="en-US" dirty="0"/>
              <a:t>The .class files can be loaded from a disk on your system or over a network. </a:t>
            </a:r>
          </a:p>
          <a:p>
            <a:pPr eaLnBrk="1" hangingPunct="1">
              <a:lnSpc>
                <a:spcPct val="90000"/>
              </a:lnSpc>
            </a:pP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38565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jhtp_01_BoilDownImages_Page_38.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p>
        </p:txBody>
      </p:sp>
    </p:spTree>
    <p:extLst>
      <p:ext uri="{BB962C8B-B14F-4D97-AF65-F5344CB8AC3E}">
        <p14:creationId xmlns:p14="http://schemas.microsoft.com/office/powerpoint/2010/main" val="55197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5475" name="Text Placeholder 2"/>
          <p:cNvSpPr>
            <a:spLocks noGrp="1"/>
          </p:cNvSpPr>
          <p:nvPr>
            <p:ph type="body" idx="1"/>
          </p:nvPr>
        </p:nvSpPr>
        <p:spPr/>
        <p:txBody>
          <a:bodyPr/>
          <a:lstStyle/>
          <a:p>
            <a:r>
              <a:rPr lang="en-US" altLang="en-US" dirty="0"/>
              <a:t>Phase 4: Bytecode Verification</a:t>
            </a:r>
          </a:p>
          <a:p>
            <a:pPr lvl="1"/>
            <a:r>
              <a:rPr lang="en-US" altLang="en-US" sz="2200" dirty="0"/>
              <a:t>As the classes are loaded, the bytecode verifier examines their bytecodes </a:t>
            </a:r>
          </a:p>
          <a:p>
            <a:pPr lvl="1"/>
            <a:r>
              <a:rPr lang="en-US" altLang="en-US" sz="2200" dirty="0"/>
              <a:t>Ensures that they’re valid and do not violate Java’s security restrictions.</a:t>
            </a:r>
          </a:p>
          <a:p>
            <a:r>
              <a:rPr lang="en-US" altLang="en-US" dirty="0"/>
              <a:t>Java enforces strong security to make sure that Java programs arriving over the network do not damage your files or your system (as computer viruses and worms might).</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503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jhtp_01_BoilDownImages_Page_39.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p>
        </p:txBody>
      </p:sp>
    </p:spTree>
    <p:extLst>
      <p:ext uri="{BB962C8B-B14F-4D97-AF65-F5344CB8AC3E}">
        <p14:creationId xmlns:p14="http://schemas.microsoft.com/office/powerpoint/2010/main" val="1126142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443"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7523" name="Text Placeholder 2"/>
          <p:cNvSpPr>
            <a:spLocks noGrp="1"/>
          </p:cNvSpPr>
          <p:nvPr>
            <p:ph type="body" idx="1"/>
          </p:nvPr>
        </p:nvSpPr>
        <p:spPr/>
        <p:txBody>
          <a:bodyPr/>
          <a:lstStyle/>
          <a:p>
            <a:r>
              <a:rPr lang="en-US" altLang="en-US" dirty="0"/>
              <a:t>Phase 5: Execution</a:t>
            </a:r>
          </a:p>
          <a:p>
            <a:pPr lvl="1"/>
            <a:r>
              <a:rPr lang="en-US" altLang="en-US" sz="2200" dirty="0"/>
              <a:t>The JVM executes the program’s bytecodes.</a:t>
            </a:r>
          </a:p>
          <a:p>
            <a:pPr lvl="1"/>
            <a:endParaRPr lang="en-US" altLang="en-US" sz="2200" dirty="0"/>
          </a:p>
          <a:p>
            <a:pPr lvl="1"/>
            <a:r>
              <a:rPr lang="en-US" altLang="en-US" sz="2200" dirty="0"/>
              <a:t>JVMs typically execute bytecodes using a combination of interpretation and so-called just-in-time (JIT) compilation.</a:t>
            </a:r>
          </a:p>
          <a:p>
            <a:pPr lvl="1"/>
            <a:endParaRPr lang="en-US" altLang="en-US" sz="2200" dirty="0"/>
          </a:p>
          <a:p>
            <a:pPr lvl="1"/>
            <a:r>
              <a:rPr lang="en-US" altLang="en-US" sz="2200" dirty="0"/>
              <a:t>Analyzes the bytecodes as they’re interpreted</a:t>
            </a:r>
          </a:p>
          <a:p>
            <a:pPr lvl="1"/>
            <a:endParaRPr lang="en-US" altLang="en-US" sz="2200" dirty="0"/>
          </a:p>
          <a:p>
            <a:pPr lvl="1"/>
            <a:r>
              <a:rPr lang="en-US" altLang="en-US" sz="2200" dirty="0"/>
              <a:t>A just-in-time (JIT) compiler—known as the Java </a:t>
            </a:r>
            <a:r>
              <a:rPr lang="en-US" altLang="en-US" sz="2200" dirty="0" err="1"/>
              <a:t>HotSpot</a:t>
            </a:r>
            <a:r>
              <a:rPr lang="en-US" altLang="en-US" sz="2200" dirty="0"/>
              <a:t> compiler—translates the bytecodes into the underlying computer’s machine language.</a:t>
            </a:r>
          </a:p>
        </p:txBody>
      </p:sp>
    </p:spTree>
    <p:extLst>
      <p:ext uri="{BB962C8B-B14F-4D97-AF65-F5344CB8AC3E}">
        <p14:creationId xmlns:p14="http://schemas.microsoft.com/office/powerpoint/2010/main" val="1543594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4378"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8547" name="Text Placeholder 2"/>
          <p:cNvSpPr>
            <a:spLocks noGrp="1"/>
          </p:cNvSpPr>
          <p:nvPr>
            <p:ph type="body" idx="1"/>
          </p:nvPr>
        </p:nvSpPr>
        <p:spPr/>
        <p:txBody>
          <a:bodyPr>
            <a:normAutofit lnSpcReduction="10000"/>
          </a:bodyPr>
          <a:lstStyle/>
          <a:p>
            <a:pPr lvl="1" eaLnBrk="1" hangingPunct="1">
              <a:lnSpc>
                <a:spcPct val="80000"/>
              </a:lnSpc>
            </a:pPr>
            <a:r>
              <a:rPr lang="en-US" altLang="en-US" sz="2200" dirty="0"/>
              <a:t>When the JVM encounters these compiled parts again, the faster machine-language code executes.</a:t>
            </a:r>
          </a:p>
          <a:p>
            <a:pPr lvl="1" eaLnBrk="1" hangingPunct="1">
              <a:lnSpc>
                <a:spcPct val="80000"/>
              </a:lnSpc>
            </a:pPr>
            <a:endParaRPr lang="en-US" altLang="en-US" sz="2200" dirty="0"/>
          </a:p>
          <a:p>
            <a:pPr lvl="1" eaLnBrk="1" hangingPunct="1">
              <a:lnSpc>
                <a:spcPct val="80000"/>
              </a:lnSpc>
            </a:pPr>
            <a:r>
              <a:rPr lang="en-US" altLang="en-US" sz="2200" dirty="0"/>
              <a:t>Java programs go through two compilation phases</a:t>
            </a:r>
          </a:p>
          <a:p>
            <a:pPr lvl="1" eaLnBrk="1" hangingPunct="1">
              <a:lnSpc>
                <a:spcPct val="80000"/>
              </a:lnSpc>
            </a:pPr>
            <a:endParaRPr lang="en-US" altLang="en-US" sz="2200" dirty="0"/>
          </a:p>
          <a:p>
            <a:pPr lvl="1" eaLnBrk="1" hangingPunct="1">
              <a:lnSpc>
                <a:spcPct val="80000"/>
              </a:lnSpc>
            </a:pPr>
            <a:r>
              <a:rPr lang="en-US" altLang="en-US" sz="2200" dirty="0"/>
              <a:t>One in which source code is translated into bytecodes (for portability across JVMs on different computer platforms) and </a:t>
            </a:r>
          </a:p>
          <a:p>
            <a:pPr lvl="1" eaLnBrk="1" hangingPunct="1">
              <a:lnSpc>
                <a:spcPct val="80000"/>
              </a:lnSpc>
            </a:pPr>
            <a:endParaRPr lang="en-US" altLang="en-US" sz="2200" dirty="0"/>
          </a:p>
          <a:p>
            <a:pPr lvl="1" eaLnBrk="1" hangingPunct="1">
              <a:lnSpc>
                <a:spcPct val="80000"/>
              </a:lnSpc>
            </a:pPr>
            <a:r>
              <a:rPr lang="en-US" altLang="en-US" sz="2200" dirty="0"/>
              <a:t>A second in which, during execution, the bytecodes are translated into machine language for the actual computer on which the program executes. </a:t>
            </a:r>
          </a:p>
          <a:p>
            <a:pPr eaLnBrk="1" hangingPunct="1">
              <a:lnSpc>
                <a:spcPct val="80000"/>
              </a:lnSpc>
            </a:pPr>
            <a:endParaRPr lang="en-US" altLang="en-US" sz="2500" dirty="0">
              <a:solidFill>
                <a:srgbClr val="000000"/>
              </a:solidFill>
              <a:latin typeface="Times New Roman" panose="02020603050405020304" pitchFamily="18" charset="0"/>
            </a:endParaRPr>
          </a:p>
          <a:p>
            <a:pPr eaLnBrk="1" hangingPunct="1">
              <a:lnSpc>
                <a:spcPct val="80000"/>
              </a:lnSpc>
            </a:pPr>
            <a:r>
              <a:rPr lang="en-US" altLang="en-US" sz="25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71380702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descr="jhtp_01_BoilDownImages_Page_40.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758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33600" y="228600"/>
            <a:ext cx="7772400" cy="685800"/>
          </a:xfrm>
        </p:spPr>
        <p:txBody>
          <a:bodyPr/>
          <a:lstStyle/>
          <a:p>
            <a:r>
              <a:rPr lang="en-GB" dirty="0"/>
              <a:t>Language Features </a:t>
            </a:r>
          </a:p>
        </p:txBody>
      </p:sp>
      <p:sp>
        <p:nvSpPr>
          <p:cNvPr id="6147" name="Rectangle 3"/>
          <p:cNvSpPr>
            <a:spLocks noGrp="1" noChangeArrowheads="1"/>
          </p:cNvSpPr>
          <p:nvPr>
            <p:ph sz="quarter" idx="1"/>
          </p:nvPr>
        </p:nvSpPr>
        <p:spPr>
          <a:xfrm>
            <a:off x="1905000" y="2071398"/>
            <a:ext cx="8077200" cy="5181600"/>
          </a:xfrm>
        </p:spPr>
        <p:txBody>
          <a:bodyPr>
            <a:normAutofit/>
          </a:bodyPr>
          <a:lstStyle/>
          <a:p>
            <a:r>
              <a:rPr lang="en-GB" sz="2800" dirty="0"/>
              <a:t>Java is both compiled and interpreted</a:t>
            </a:r>
          </a:p>
          <a:p>
            <a:pPr lvl="1"/>
            <a:r>
              <a:rPr lang="en-GB" sz="2400" dirty="0"/>
              <a:t>Source code is compiled into Java </a:t>
            </a:r>
            <a:r>
              <a:rPr lang="en-GB" sz="2400" i="1" dirty="0"/>
              <a:t>bytecode</a:t>
            </a:r>
          </a:p>
          <a:p>
            <a:pPr lvl="1"/>
            <a:r>
              <a:rPr lang="en-GB" sz="2400" dirty="0"/>
              <a:t>Which is then interpreted by the </a:t>
            </a:r>
            <a:r>
              <a:rPr lang="en-GB" sz="2400" i="1" dirty="0"/>
              <a:t>Java Virtual Machine</a:t>
            </a:r>
            <a:r>
              <a:rPr lang="en-GB" sz="2400" dirty="0"/>
              <a:t> (JVM)</a:t>
            </a:r>
          </a:p>
          <a:p>
            <a:pPr lvl="1"/>
            <a:r>
              <a:rPr lang="en-GB" sz="2400" dirty="0"/>
              <a:t>Therefore bytecode is machine code for the JVM</a:t>
            </a:r>
          </a:p>
          <a:p>
            <a:r>
              <a:rPr lang="en-GB" sz="2800" dirty="0"/>
              <a:t>Java bytecode can run on any JVM, on any platform</a:t>
            </a:r>
          </a:p>
          <a:p>
            <a:pPr lvl="1"/>
            <a:r>
              <a:rPr lang="en-GB" sz="2400" dirty="0"/>
              <a:t>…including mobile phones and other hand-held devices</a:t>
            </a:r>
          </a:p>
          <a:p>
            <a:r>
              <a:rPr lang="en-GB" sz="2800" dirty="0"/>
              <a:t>Networking and distribution are core features</a:t>
            </a:r>
          </a:p>
          <a:p>
            <a:pPr lvl="1"/>
            <a:r>
              <a:rPr lang="en-GB" sz="2400" dirty="0"/>
              <a:t>Makes Java very good for building networked applications, server side components, etc.</a:t>
            </a:r>
          </a:p>
        </p:txBody>
      </p:sp>
      <p:sp>
        <p:nvSpPr>
          <p:cNvPr id="4" name="Slide Number Placeholder 3"/>
          <p:cNvSpPr>
            <a:spLocks noGrp="1"/>
          </p:cNvSpPr>
          <p:nvPr>
            <p:ph type="sldNum" sz="quarter" idx="12"/>
          </p:nvPr>
        </p:nvSpPr>
        <p:spPr/>
        <p:txBody>
          <a:bodyPr/>
          <a:lstStyle/>
          <a:p>
            <a:fld id="{D4B95B3B-2133-4CA5-8153-8B117948EDD6}" type="slidenum">
              <a:rPr lang="en-GB" smtClean="0"/>
              <a:pPr/>
              <a:t>28</a:t>
            </a:fld>
            <a:endParaRPr lang="en-GB"/>
          </a:p>
        </p:txBody>
      </p:sp>
    </p:spTree>
    <p:extLst>
      <p:ext uri="{BB962C8B-B14F-4D97-AF65-F5344CB8AC3E}">
        <p14:creationId xmlns:p14="http://schemas.microsoft.com/office/powerpoint/2010/main" val="306624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228600"/>
            <a:ext cx="7772400" cy="914400"/>
          </a:xfrm>
        </p:spPr>
        <p:txBody>
          <a:bodyPr/>
          <a:lstStyle/>
          <a:p>
            <a:r>
              <a:rPr lang="en-GB" dirty="0"/>
              <a:t>Language Features </a:t>
            </a:r>
          </a:p>
        </p:txBody>
      </p:sp>
      <p:sp>
        <p:nvSpPr>
          <p:cNvPr id="8195" name="Rectangle 3"/>
          <p:cNvSpPr>
            <a:spLocks noGrp="1" noChangeArrowheads="1"/>
          </p:cNvSpPr>
          <p:nvPr>
            <p:ph sz="quarter" idx="1"/>
          </p:nvPr>
        </p:nvSpPr>
        <p:spPr>
          <a:xfrm>
            <a:off x="2209800" y="1929882"/>
            <a:ext cx="7772400" cy="4800600"/>
          </a:xfrm>
        </p:spPr>
        <p:txBody>
          <a:bodyPr/>
          <a:lstStyle/>
          <a:p>
            <a:r>
              <a:rPr lang="en-GB" sz="2400" dirty="0"/>
              <a:t>The Garbage Collector</a:t>
            </a:r>
          </a:p>
          <a:p>
            <a:pPr lvl="1"/>
            <a:r>
              <a:rPr lang="en-GB" dirty="0"/>
              <a:t>Java manages memory for you, the developer has no control over the allocation of memory (unlike in C/C++). </a:t>
            </a:r>
          </a:p>
          <a:p>
            <a:pPr lvl="1"/>
            <a:r>
              <a:rPr lang="en-GB" dirty="0"/>
              <a:t>This is much simpler and more robust (no chance of memory leaks)</a:t>
            </a:r>
          </a:p>
          <a:p>
            <a:pPr lvl="1"/>
            <a:r>
              <a:rPr lang="en-GB" dirty="0"/>
              <a:t>Runs in the background and cleans up memory while application is running</a:t>
            </a:r>
          </a:p>
          <a:p>
            <a:r>
              <a:rPr lang="en-GB" sz="2400" dirty="0"/>
              <a:t>The Just In Time compiler (JIT)</a:t>
            </a:r>
          </a:p>
          <a:p>
            <a:pPr lvl="1"/>
            <a:r>
              <a:rPr lang="en-GB" dirty="0"/>
              <a:t>Also known as “Hot Spot”</a:t>
            </a:r>
          </a:p>
          <a:p>
            <a:pPr lvl="1"/>
            <a:r>
              <a:rPr lang="en-GB" dirty="0"/>
              <a:t>Continually optimises running code to improve performance</a:t>
            </a:r>
          </a:p>
          <a:p>
            <a:pPr lvl="1"/>
            <a:r>
              <a:rPr lang="en-GB" dirty="0"/>
              <a:t>Can approach the speed of C++ even though its interpreted</a:t>
            </a:r>
          </a:p>
        </p:txBody>
      </p:sp>
      <p:sp>
        <p:nvSpPr>
          <p:cNvPr id="4" name="Slide Number Placeholder 3"/>
          <p:cNvSpPr>
            <a:spLocks noGrp="1"/>
          </p:cNvSpPr>
          <p:nvPr>
            <p:ph type="sldNum" sz="quarter" idx="12"/>
          </p:nvPr>
        </p:nvSpPr>
        <p:spPr/>
        <p:txBody>
          <a:bodyPr/>
          <a:lstStyle/>
          <a:p>
            <a:fld id="{D4B95B3B-2133-4CA5-8153-8B117948EDD6}"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228600"/>
            <a:ext cx="7772400" cy="838200"/>
          </a:xfrm>
        </p:spPr>
        <p:txBody>
          <a:bodyPr/>
          <a:lstStyle/>
          <a:p>
            <a:r>
              <a:rPr lang="en-GB" dirty="0"/>
              <a:t>Some History</a:t>
            </a:r>
          </a:p>
        </p:txBody>
      </p:sp>
      <p:sp>
        <p:nvSpPr>
          <p:cNvPr id="5123" name="Rectangle 3"/>
          <p:cNvSpPr>
            <a:spLocks noGrp="1" noChangeArrowheads="1"/>
          </p:cNvSpPr>
          <p:nvPr>
            <p:ph sz="quarter" idx="1"/>
          </p:nvPr>
        </p:nvSpPr>
        <p:spPr>
          <a:xfrm>
            <a:off x="2209800" y="2016969"/>
            <a:ext cx="7772400" cy="4648200"/>
          </a:xfrm>
        </p:spPr>
        <p:txBody>
          <a:bodyPr>
            <a:normAutofit/>
          </a:bodyPr>
          <a:lstStyle/>
          <a:p>
            <a:r>
              <a:rPr lang="en-GB" sz="2800" dirty="0"/>
              <a:t>Developed and maintained by Sun Microsystems</a:t>
            </a:r>
          </a:p>
          <a:p>
            <a:pPr lvl="1"/>
            <a:r>
              <a:rPr lang="en-GB" sz="2400" dirty="0"/>
              <a:t>In 1990s</a:t>
            </a:r>
          </a:p>
          <a:p>
            <a:pPr lvl="1"/>
            <a:r>
              <a:rPr lang="en-AU" sz="2400" dirty="0"/>
              <a:t>Java team members (also known as </a:t>
            </a:r>
            <a:r>
              <a:rPr lang="en-AU" sz="2400" b="1" dirty="0"/>
              <a:t>Green Team</a:t>
            </a:r>
            <a:r>
              <a:rPr lang="en-AU" sz="2400" dirty="0"/>
              <a:t>), initiated this project to develop a language for digital devices such as set-top boxes, televisions, etc.</a:t>
            </a:r>
            <a:endParaRPr lang="en-GB" sz="2400" dirty="0"/>
          </a:p>
          <a:p>
            <a:pPr lvl="1"/>
            <a:r>
              <a:rPr lang="en-GB" sz="2400" dirty="0"/>
              <a:t>Originally called </a:t>
            </a:r>
            <a:r>
              <a:rPr lang="en-AU" sz="2400" b="1" dirty="0" err="1"/>
              <a:t>Greentalk</a:t>
            </a:r>
            <a:r>
              <a:rPr lang="en-AU" sz="2400" b="1" dirty="0"/>
              <a:t> </a:t>
            </a:r>
            <a:r>
              <a:rPr lang="en-AU" sz="2400" b="1" dirty="0">
                <a:sym typeface="Wingdings" panose="05000000000000000000" pitchFamily="2" charset="2"/>
              </a:rPr>
              <a:t> </a:t>
            </a:r>
            <a:r>
              <a:rPr lang="en-GB" sz="2400" dirty="0"/>
              <a:t>Oak </a:t>
            </a:r>
            <a:r>
              <a:rPr lang="en-GB" sz="2400" dirty="0">
                <a:sym typeface="Wingdings" panose="05000000000000000000" pitchFamily="2" charset="2"/>
              </a:rPr>
              <a:t> Java</a:t>
            </a:r>
            <a:endParaRPr lang="en-GB" sz="2400" dirty="0"/>
          </a:p>
          <a:p>
            <a:pPr lvl="1"/>
            <a:r>
              <a:rPr lang="en-GB" sz="2400" dirty="0"/>
              <a:t>Aimed at producing an operating environment for networked devices and embedded systems</a:t>
            </a:r>
          </a:p>
          <a:p>
            <a:pPr lvl="1"/>
            <a:r>
              <a:rPr lang="en-GB" sz="2400" dirty="0"/>
              <a:t>…but has been much more successful</a:t>
            </a:r>
          </a:p>
        </p:txBody>
      </p:sp>
      <p:sp>
        <p:nvSpPr>
          <p:cNvPr id="4" name="Slide Number Placeholder 3"/>
          <p:cNvSpPr>
            <a:spLocks noGrp="1"/>
          </p:cNvSpPr>
          <p:nvPr>
            <p:ph type="sldNum" sz="quarter" idx="12"/>
          </p:nvPr>
        </p:nvSpPr>
        <p:spPr/>
        <p:txBody>
          <a:bodyPr/>
          <a:lstStyle/>
          <a:p>
            <a:fld id="{D4B95B3B-2133-4CA5-8153-8B117948EDD6}"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28600"/>
            <a:ext cx="8839200" cy="685800"/>
          </a:xfrm>
        </p:spPr>
        <p:txBody>
          <a:bodyPr>
            <a:normAutofit/>
          </a:bodyPr>
          <a:lstStyle/>
          <a:p>
            <a:r>
              <a:rPr lang="en-US" dirty="0"/>
              <a:t>WORA</a:t>
            </a:r>
          </a:p>
        </p:txBody>
      </p:sp>
      <p:sp>
        <p:nvSpPr>
          <p:cNvPr id="6147" name="Rectangle 3"/>
          <p:cNvSpPr>
            <a:spLocks noGrp="1" noChangeArrowheads="1"/>
          </p:cNvSpPr>
          <p:nvPr>
            <p:ph sz="quarter" idx="1"/>
          </p:nvPr>
        </p:nvSpPr>
        <p:spPr>
          <a:xfrm>
            <a:off x="2209800" y="2037181"/>
            <a:ext cx="7772400" cy="4800600"/>
          </a:xfrm>
        </p:spPr>
        <p:txBody>
          <a:bodyPr/>
          <a:lstStyle/>
          <a:p>
            <a:r>
              <a:rPr lang="en-US" sz="2800" dirty="0"/>
              <a:t>When you write a program in C++ it is known as source code. The C++ compiler converts this source code into the machine code of underlying system (e.g. Windows) If you want to run that code on Linux you need to recompile it with a Linux based compiler.</a:t>
            </a:r>
          </a:p>
          <a:p>
            <a:r>
              <a:rPr lang="en-US" sz="2800" dirty="0"/>
              <a:t>Due to the difference in compilers, sometimes you need to modify your code.</a:t>
            </a:r>
          </a:p>
          <a:p>
            <a:r>
              <a:rPr lang="en-US" sz="2800" dirty="0"/>
              <a:t>Java has introduced the concept of WORA (Write Once Run Anywhere).</a:t>
            </a:r>
          </a:p>
          <a:p>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533400"/>
          </a:xfrm>
        </p:spPr>
        <p:txBody>
          <a:bodyPr>
            <a:normAutofit fontScale="90000"/>
          </a:bodyPr>
          <a:lstStyle/>
          <a:p>
            <a:r>
              <a:rPr lang="en-US" b="1" dirty="0"/>
              <a:t>Java Virtual Machine (JVM)</a:t>
            </a:r>
          </a:p>
        </p:txBody>
      </p:sp>
      <p:sp>
        <p:nvSpPr>
          <p:cNvPr id="6147" name="Rectangle 3"/>
          <p:cNvSpPr>
            <a:spLocks noGrp="1" noChangeArrowheads="1"/>
          </p:cNvSpPr>
          <p:nvPr>
            <p:ph sz="quarter" idx="1"/>
          </p:nvPr>
        </p:nvSpPr>
        <p:spPr>
          <a:xfrm>
            <a:off x="2209800" y="1752600"/>
            <a:ext cx="7772400" cy="4343400"/>
          </a:xfrm>
        </p:spPr>
        <p:txBody>
          <a:bodyPr/>
          <a:lstStyle/>
          <a:p>
            <a:pPr>
              <a:buNone/>
            </a:pPr>
            <a:endParaRPr lang="en-GB" sz="2400" dirty="0"/>
          </a:p>
          <a:p>
            <a:pPr>
              <a:buNone/>
            </a:pPr>
            <a:endParaRPr lang="en-GB" sz="2400" dirty="0"/>
          </a:p>
        </p:txBody>
      </p:sp>
      <p:pic>
        <p:nvPicPr>
          <p:cNvPr id="3074" name="Picture 2"/>
          <p:cNvPicPr>
            <a:picLocks noChangeAspect="1" noChangeArrowheads="1"/>
          </p:cNvPicPr>
          <p:nvPr/>
        </p:nvPicPr>
        <p:blipFill>
          <a:blip r:embed="rId3"/>
          <a:srcRect/>
          <a:stretch>
            <a:fillRect/>
          </a:stretch>
        </p:blipFill>
        <p:spPr bwMode="auto">
          <a:xfrm>
            <a:off x="2743201" y="1903446"/>
            <a:ext cx="6315075" cy="2952750"/>
          </a:xfrm>
          <a:prstGeom prst="rect">
            <a:avLst/>
          </a:prstGeom>
          <a:noFill/>
          <a:ln w="9525">
            <a:noFill/>
            <a:miter lim="800000"/>
            <a:headEnd/>
            <a:tailEnd/>
          </a:ln>
          <a:effectLst/>
        </p:spPr>
      </p:pic>
      <p:sp>
        <p:nvSpPr>
          <p:cNvPr id="5" name="Rectangle 4"/>
          <p:cNvSpPr/>
          <p:nvPr/>
        </p:nvSpPr>
        <p:spPr>
          <a:xfrm>
            <a:off x="2057400" y="4549676"/>
            <a:ext cx="8305800" cy="1815882"/>
          </a:xfrm>
          <a:prstGeom prst="rect">
            <a:avLst/>
          </a:prstGeom>
        </p:spPr>
        <p:txBody>
          <a:bodyPr wrap="square">
            <a:spAutoFit/>
          </a:bodyPr>
          <a:lstStyle/>
          <a:p>
            <a:pPr>
              <a:buFont typeface="Arial" pitchFamily="34" charset="0"/>
              <a:buChar char="•"/>
            </a:pPr>
            <a:endParaRPr lang="en-US" sz="2800" dirty="0"/>
          </a:p>
          <a:p>
            <a:pPr>
              <a:buFont typeface="Arial" pitchFamily="34" charset="0"/>
              <a:buChar char="•"/>
            </a:pPr>
            <a:r>
              <a:rPr lang="en-US" sz="2800" dirty="0"/>
              <a:t>JVM are available for almost all operating systems.</a:t>
            </a:r>
          </a:p>
          <a:p>
            <a:pPr>
              <a:buFont typeface="Arial" pitchFamily="34" charset="0"/>
              <a:buChar char="•"/>
            </a:pPr>
            <a:r>
              <a:rPr lang="en-US" sz="2800" dirty="0"/>
              <a:t>Java bytecode is executed by using any operating system’s JVM. Thus achieve portability.</a:t>
            </a:r>
          </a:p>
        </p:txBody>
      </p:sp>
      <p:sp>
        <p:nvSpPr>
          <p:cNvPr id="6" name="Slide Number Placeholder 5"/>
          <p:cNvSpPr>
            <a:spLocks noGrp="1"/>
          </p:cNvSpPr>
          <p:nvPr>
            <p:ph type="sldNum" sz="quarter" idx="12"/>
          </p:nvPr>
        </p:nvSpPr>
        <p:spPr/>
        <p:txBody>
          <a:bodyPr/>
          <a:lstStyle/>
          <a:p>
            <a:fld id="{D4B95B3B-2133-4CA5-8153-8B117948EDD6}"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4554" y="377892"/>
            <a:ext cx="8763000" cy="6334125"/>
          </a:xfrm>
          <a:prstGeom prst="rect">
            <a:avLst/>
          </a:prstGeom>
        </p:spPr>
      </p:pic>
      <p:sp>
        <p:nvSpPr>
          <p:cNvPr id="6146" name="Rectangle 2"/>
          <p:cNvSpPr>
            <a:spLocks noGrp="1" noChangeArrowheads="1"/>
          </p:cNvSpPr>
          <p:nvPr>
            <p:ph type="title"/>
          </p:nvPr>
        </p:nvSpPr>
        <p:spPr>
          <a:xfrm>
            <a:off x="1828800" y="228600"/>
            <a:ext cx="8839200" cy="1143000"/>
          </a:xfrm>
        </p:spPr>
        <p:txBody>
          <a:bodyPr>
            <a:normAutofit/>
          </a:bodyPr>
          <a:lstStyle/>
          <a:p>
            <a:endParaRPr lang="en-US" sz="3600" b="1" dirty="0"/>
          </a:p>
        </p:txBody>
      </p:sp>
      <p:sp>
        <p:nvSpPr>
          <p:cNvPr id="6147" name="Rectangle 3"/>
          <p:cNvSpPr>
            <a:spLocks noGrp="1" noChangeArrowheads="1"/>
          </p:cNvSpPr>
          <p:nvPr>
            <p:ph sz="quarter" idx="1"/>
          </p:nvPr>
        </p:nvSpPr>
        <p:spPr>
          <a:xfrm>
            <a:off x="2209800" y="1524000"/>
            <a:ext cx="7772400" cy="4572000"/>
          </a:xfrm>
        </p:spPr>
        <p:txBody>
          <a:bodyPr/>
          <a:lstStyle/>
          <a:p>
            <a:endParaRPr lang="en-US" sz="2400" b="1" dirty="0"/>
          </a:p>
        </p:txBody>
      </p:sp>
      <p:sp>
        <p:nvSpPr>
          <p:cNvPr id="5" name="Slide Number Placeholder 4"/>
          <p:cNvSpPr>
            <a:spLocks noGrp="1"/>
          </p:cNvSpPr>
          <p:nvPr>
            <p:ph type="sldNum" sz="quarter" idx="12"/>
          </p:nvPr>
        </p:nvSpPr>
        <p:spPr/>
        <p:txBody>
          <a:bodyPr/>
          <a:lstStyle/>
          <a:p>
            <a:fld id="{D4B95B3B-2133-4CA5-8153-8B117948EDD6}" type="slidenum">
              <a:rPr lang="en-GB" smtClean="0"/>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3"/>
            </a:endParaRPr>
          </a:p>
          <a:p>
            <a:pPr>
              <a:buNone/>
            </a:pPr>
            <a:r>
              <a:rPr lang="en-US" sz="2400" b="1" dirty="0">
                <a:hlinkClick r:id="rId3"/>
              </a:rPr>
              <a:t>https://netbeans.apache.org/download/nb17/index.html</a:t>
            </a:r>
          </a:p>
        </p:txBody>
      </p:sp>
      <p:sp>
        <p:nvSpPr>
          <p:cNvPr id="4" name="Slide Number Placeholder 3"/>
          <p:cNvSpPr>
            <a:spLocks noGrp="1"/>
          </p:cNvSpPr>
          <p:nvPr>
            <p:ph type="sldNum" sz="quarter" idx="12"/>
          </p:nvPr>
        </p:nvSpPr>
        <p:spPr/>
        <p:txBody>
          <a:bodyPr/>
          <a:lstStyle/>
          <a:p>
            <a:fld id="{D4B95B3B-2133-4CA5-8153-8B117948EDD6}" type="slidenum">
              <a:rPr lang="en-GB" smtClean="0"/>
              <a:pPr/>
              <a:t>33</a:t>
            </a:fld>
            <a:endParaRPr lang="en-GB"/>
          </a:p>
        </p:txBody>
      </p:sp>
      <p:pic>
        <p:nvPicPr>
          <p:cNvPr id="7" name="Picture 6">
            <a:extLst>
              <a:ext uri="{FF2B5EF4-FFF2-40B4-BE49-F238E27FC236}">
                <a16:creationId xmlns:a16="http://schemas.microsoft.com/office/drawing/2014/main" xmlns="" id="{FFAAD918-9375-800A-D06F-6711FA94B4A3}"/>
              </a:ext>
            </a:extLst>
          </p:cNvPr>
          <p:cNvPicPr>
            <a:picLocks noChangeAspect="1"/>
          </p:cNvPicPr>
          <p:nvPr/>
        </p:nvPicPr>
        <p:blipFill>
          <a:blip r:embed="rId4"/>
          <a:stretch>
            <a:fillRect/>
          </a:stretch>
        </p:blipFill>
        <p:spPr>
          <a:xfrm>
            <a:off x="612133" y="2433955"/>
            <a:ext cx="10658927" cy="4251766"/>
          </a:xfrm>
          <a:prstGeom prst="rect">
            <a:avLst/>
          </a:prstGeom>
        </p:spPr>
      </p:pic>
    </p:spTree>
    <p:extLst>
      <p:ext uri="{BB962C8B-B14F-4D97-AF65-F5344CB8AC3E}">
        <p14:creationId xmlns:p14="http://schemas.microsoft.com/office/powerpoint/2010/main" val="320607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957874"/>
            <a:ext cx="8610600" cy="3429000"/>
          </a:xfrm>
        </p:spPr>
        <p:txBody>
          <a:bodyPr>
            <a:normAutofit lnSpcReduction="10000"/>
          </a:bodyPr>
          <a:lstStyle/>
          <a:p>
            <a:r>
              <a:rPr lang="en-US" sz="2400" b="1" dirty="0"/>
              <a:t>Temporary Path Setting</a:t>
            </a:r>
          </a:p>
          <a:p>
            <a:r>
              <a:rPr lang="en-US" sz="2400" dirty="0"/>
              <a:t>path = &lt; java installation directory\bin &gt;</a:t>
            </a:r>
          </a:p>
          <a:p>
            <a:r>
              <a:rPr lang="en-US" sz="2400" dirty="0"/>
              <a:t>E.g.,</a:t>
            </a:r>
          </a:p>
          <a:p>
            <a:r>
              <a:rPr lang="en-US" sz="2400" dirty="0"/>
              <a:t>path = C:\Program Files\Java\jdk1.5.0\bin</a:t>
            </a:r>
          </a:p>
          <a:p>
            <a:r>
              <a:rPr lang="en-US" sz="2400" dirty="0"/>
              <a:t> To Test whether path has been set or not, write </a:t>
            </a:r>
            <a:r>
              <a:rPr lang="en-US" sz="2400" dirty="0" err="1"/>
              <a:t>javac</a:t>
            </a:r>
            <a:r>
              <a:rPr lang="en-US" sz="2400" dirty="0"/>
              <a:t> and press ENTER. If the list of options displayed as shown in the below figure means that you have successfully completed the steps of path setting.</a:t>
            </a:r>
          </a:p>
          <a:p>
            <a:endParaRPr lang="en-US" sz="2400" dirty="0"/>
          </a:p>
        </p:txBody>
      </p:sp>
      <p:pic>
        <p:nvPicPr>
          <p:cNvPr id="1026" name="Picture 2"/>
          <p:cNvPicPr>
            <a:picLocks noChangeAspect="1" noChangeArrowheads="1"/>
          </p:cNvPicPr>
          <p:nvPr/>
        </p:nvPicPr>
        <p:blipFill>
          <a:blip r:embed="rId3"/>
          <a:srcRect/>
          <a:stretch>
            <a:fillRect/>
          </a:stretch>
        </p:blipFill>
        <p:spPr bwMode="auto">
          <a:xfrm>
            <a:off x="2209800" y="5342670"/>
            <a:ext cx="6310604" cy="126274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B95B3B-2133-4CA5-8153-8B117948EDD6}"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JDK, JRE and JVM</a:t>
            </a:r>
          </a:p>
        </p:txBody>
      </p:sp>
      <p:sp>
        <p:nvSpPr>
          <p:cNvPr id="3" name="Slide Number Placeholder 2"/>
          <p:cNvSpPr>
            <a:spLocks noGrp="1"/>
          </p:cNvSpPr>
          <p:nvPr>
            <p:ph type="sldNum" sz="quarter" idx="12"/>
          </p:nvPr>
        </p:nvSpPr>
        <p:spPr/>
        <p:txBody>
          <a:bodyPr/>
          <a:lstStyle/>
          <a:p>
            <a:fld id="{D4B95B3B-2133-4CA5-8153-8B117948EDD6}" type="slidenum">
              <a:rPr lang="en-GB" smtClean="0"/>
              <a:pPr/>
              <a:t>35</a:t>
            </a:fld>
            <a:endParaRPr lang="en-GB"/>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37407" y="1937723"/>
            <a:ext cx="6280674" cy="4572000"/>
          </a:xfrm>
        </p:spPr>
      </p:pic>
    </p:spTree>
    <p:extLst>
      <p:ext uri="{BB962C8B-B14F-4D97-AF65-F5344CB8AC3E}">
        <p14:creationId xmlns:p14="http://schemas.microsoft.com/office/powerpoint/2010/main" val="1640718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2C268-FD23-4C32-A3B3-B76E042562DE}"/>
              </a:ext>
            </a:extLst>
          </p:cNvPr>
          <p:cNvSpPr>
            <a:spLocks noGrp="1"/>
          </p:cNvSpPr>
          <p:nvPr>
            <p:ph type="title"/>
          </p:nvPr>
        </p:nvSpPr>
        <p:spPr/>
        <p:txBody>
          <a:bodyPr/>
          <a:lstStyle/>
          <a:p>
            <a:r>
              <a:rPr lang="en-US" dirty="0"/>
              <a:t>JVM</a:t>
            </a:r>
            <a:endParaRPr lang="en-AE" dirty="0"/>
          </a:p>
        </p:txBody>
      </p:sp>
      <p:sp>
        <p:nvSpPr>
          <p:cNvPr id="3" name="Slide Number Placeholder 2">
            <a:extLst>
              <a:ext uri="{FF2B5EF4-FFF2-40B4-BE49-F238E27FC236}">
                <a16:creationId xmlns:a16="http://schemas.microsoft.com/office/drawing/2014/main" xmlns="" id="{09AB7041-3966-4D03-B507-57859EB9F3C2}"/>
              </a:ext>
            </a:extLst>
          </p:cNvPr>
          <p:cNvSpPr>
            <a:spLocks noGrp="1"/>
          </p:cNvSpPr>
          <p:nvPr>
            <p:ph type="sldNum" sz="quarter" idx="12"/>
          </p:nvPr>
        </p:nvSpPr>
        <p:spPr/>
        <p:txBody>
          <a:bodyPr/>
          <a:lstStyle/>
          <a:p>
            <a:fld id="{D4B95B3B-2133-4CA5-8153-8B117948EDD6}" type="slidenum">
              <a:rPr lang="en-GB" smtClean="0"/>
              <a:pPr/>
              <a:t>36</a:t>
            </a:fld>
            <a:endParaRPr lang="en-GB"/>
          </a:p>
        </p:txBody>
      </p:sp>
      <p:sp>
        <p:nvSpPr>
          <p:cNvPr id="4" name="Content Placeholder 3">
            <a:extLst>
              <a:ext uri="{FF2B5EF4-FFF2-40B4-BE49-F238E27FC236}">
                <a16:creationId xmlns:a16="http://schemas.microsoft.com/office/drawing/2014/main" xmlns="" id="{EA69D16A-7552-4BC3-898F-038D28654DA0}"/>
              </a:ext>
            </a:extLst>
          </p:cNvPr>
          <p:cNvSpPr>
            <a:spLocks noGrp="1"/>
          </p:cNvSpPr>
          <p:nvPr>
            <p:ph sz="quarter" idx="1"/>
          </p:nvPr>
        </p:nvSpPr>
        <p:spPr/>
        <p:txBody>
          <a:bodyPr>
            <a:normAutofit/>
          </a:bodyPr>
          <a:lstStyle/>
          <a:p>
            <a:r>
              <a:rPr lang="en-US" dirty="0"/>
              <a:t>JVM (Java Virtual Machine) is an abstract machine. It is called a virtual machine because it doesn't physically exist. </a:t>
            </a:r>
          </a:p>
          <a:p>
            <a:r>
              <a:rPr lang="en-US" dirty="0"/>
              <a:t>It is a specification that provides a runtime environment in which Java bytecode can be executed. The JVM performs the following main tasks:</a:t>
            </a:r>
          </a:p>
          <a:p>
            <a:r>
              <a:rPr lang="en-US" dirty="0"/>
              <a:t>Loads code</a:t>
            </a:r>
          </a:p>
          <a:p>
            <a:r>
              <a:rPr lang="en-US" dirty="0"/>
              <a:t>Verifies code</a:t>
            </a:r>
          </a:p>
          <a:p>
            <a:r>
              <a:rPr lang="en-US" dirty="0"/>
              <a:t>Executes code</a:t>
            </a:r>
          </a:p>
          <a:p>
            <a:endParaRPr lang="en-AE" dirty="0"/>
          </a:p>
        </p:txBody>
      </p:sp>
    </p:spTree>
    <p:extLst>
      <p:ext uri="{BB962C8B-B14F-4D97-AF65-F5344CB8AC3E}">
        <p14:creationId xmlns:p14="http://schemas.microsoft.com/office/powerpoint/2010/main" val="530444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ED185-D719-405C-8A40-E8E23E58B21E}"/>
              </a:ext>
            </a:extLst>
          </p:cNvPr>
          <p:cNvSpPr>
            <a:spLocks noGrp="1"/>
          </p:cNvSpPr>
          <p:nvPr>
            <p:ph type="title"/>
          </p:nvPr>
        </p:nvSpPr>
        <p:spPr/>
        <p:txBody>
          <a:bodyPr/>
          <a:lstStyle/>
          <a:p>
            <a:r>
              <a:rPr lang="en-US" dirty="0"/>
              <a:t>JRE</a:t>
            </a:r>
            <a:endParaRPr lang="en-AE" dirty="0"/>
          </a:p>
        </p:txBody>
      </p:sp>
      <p:sp>
        <p:nvSpPr>
          <p:cNvPr id="3" name="Slide Number Placeholder 2">
            <a:extLst>
              <a:ext uri="{FF2B5EF4-FFF2-40B4-BE49-F238E27FC236}">
                <a16:creationId xmlns:a16="http://schemas.microsoft.com/office/drawing/2014/main" xmlns="" id="{7414B815-AD8D-48C2-A6A9-CBA36897E95E}"/>
              </a:ext>
            </a:extLst>
          </p:cNvPr>
          <p:cNvSpPr>
            <a:spLocks noGrp="1"/>
          </p:cNvSpPr>
          <p:nvPr>
            <p:ph type="sldNum" sz="quarter" idx="12"/>
          </p:nvPr>
        </p:nvSpPr>
        <p:spPr/>
        <p:txBody>
          <a:bodyPr/>
          <a:lstStyle/>
          <a:p>
            <a:fld id="{D4B95B3B-2133-4CA5-8153-8B117948EDD6}" type="slidenum">
              <a:rPr lang="en-GB" smtClean="0"/>
              <a:pPr/>
              <a:t>37</a:t>
            </a:fld>
            <a:endParaRPr lang="en-GB"/>
          </a:p>
        </p:txBody>
      </p:sp>
      <p:sp>
        <p:nvSpPr>
          <p:cNvPr id="4" name="Content Placeholder 3">
            <a:extLst>
              <a:ext uri="{FF2B5EF4-FFF2-40B4-BE49-F238E27FC236}">
                <a16:creationId xmlns:a16="http://schemas.microsoft.com/office/drawing/2014/main" xmlns="" id="{4D982749-9685-40E4-906F-E4911EA263EE}"/>
              </a:ext>
            </a:extLst>
          </p:cNvPr>
          <p:cNvSpPr>
            <a:spLocks noGrp="1"/>
          </p:cNvSpPr>
          <p:nvPr>
            <p:ph sz="quarter" idx="1"/>
          </p:nvPr>
        </p:nvSpPr>
        <p:spPr>
          <a:xfrm>
            <a:off x="1633728" y="1882140"/>
            <a:ext cx="8503920" cy="4572000"/>
          </a:xfrm>
        </p:spPr>
        <p:txBody>
          <a:bodyPr>
            <a:normAutofit/>
          </a:bodyPr>
          <a:lstStyle/>
          <a:p>
            <a:r>
              <a:rPr lang="en-US" dirty="0"/>
              <a:t>JRE (Java Runtime Environment) is used to provide the runtime environment. </a:t>
            </a:r>
          </a:p>
          <a:p>
            <a:r>
              <a:rPr lang="en-US" dirty="0"/>
              <a:t>It contains a set of libraries + other files that JVM uses at runtime.</a:t>
            </a:r>
            <a:br>
              <a:rPr lang="en-US" dirty="0"/>
            </a:br>
            <a:endParaRPr lang="en-AE" dirty="0"/>
          </a:p>
        </p:txBody>
      </p:sp>
      <p:pic>
        <p:nvPicPr>
          <p:cNvPr id="2052" name="Picture 4" descr="JRE">
            <a:extLst>
              <a:ext uri="{FF2B5EF4-FFF2-40B4-BE49-F238E27FC236}">
                <a16:creationId xmlns:a16="http://schemas.microsoft.com/office/drawing/2014/main" xmlns="" id="{03ED2635-844F-4DB3-A800-76282733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504" y="3429000"/>
            <a:ext cx="5618922" cy="299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45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7E077-6AA8-4F1D-AB2C-E6E2D8D132A1}"/>
              </a:ext>
            </a:extLst>
          </p:cNvPr>
          <p:cNvSpPr>
            <a:spLocks noGrp="1"/>
          </p:cNvSpPr>
          <p:nvPr>
            <p:ph type="title"/>
          </p:nvPr>
        </p:nvSpPr>
        <p:spPr>
          <a:xfrm>
            <a:off x="1825752" y="228600"/>
            <a:ext cx="8534400" cy="758952"/>
          </a:xfrm>
        </p:spPr>
        <p:txBody>
          <a:bodyPr/>
          <a:lstStyle/>
          <a:p>
            <a:r>
              <a:rPr lang="en-US" dirty="0"/>
              <a:t>JDK</a:t>
            </a:r>
            <a:endParaRPr lang="en-AE" dirty="0"/>
          </a:p>
        </p:txBody>
      </p:sp>
      <p:sp>
        <p:nvSpPr>
          <p:cNvPr id="3" name="Slide Number Placeholder 2">
            <a:extLst>
              <a:ext uri="{FF2B5EF4-FFF2-40B4-BE49-F238E27FC236}">
                <a16:creationId xmlns:a16="http://schemas.microsoft.com/office/drawing/2014/main" xmlns="" id="{69A4FBD3-3BDA-4568-A059-C8900DE7900B}"/>
              </a:ext>
            </a:extLst>
          </p:cNvPr>
          <p:cNvSpPr>
            <a:spLocks noGrp="1"/>
          </p:cNvSpPr>
          <p:nvPr>
            <p:ph type="sldNum" sz="quarter" idx="12"/>
          </p:nvPr>
        </p:nvSpPr>
        <p:spPr/>
        <p:txBody>
          <a:bodyPr/>
          <a:lstStyle/>
          <a:p>
            <a:fld id="{D4B95B3B-2133-4CA5-8153-8B117948EDD6}" type="slidenum">
              <a:rPr lang="en-GB" smtClean="0"/>
              <a:pPr/>
              <a:t>38</a:t>
            </a:fld>
            <a:endParaRPr lang="en-GB"/>
          </a:p>
        </p:txBody>
      </p:sp>
      <p:pic>
        <p:nvPicPr>
          <p:cNvPr id="3076" name="Picture 4" descr="JDK">
            <a:extLst>
              <a:ext uri="{FF2B5EF4-FFF2-40B4-BE49-F238E27FC236}">
                <a16:creationId xmlns:a16="http://schemas.microsoft.com/office/drawing/2014/main" xmlns="" id="{AF121CAA-0443-4338-AC72-F05FFA3833F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29757" y="2527689"/>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804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381000"/>
            <a:ext cx="7772400" cy="914400"/>
          </a:xfrm>
        </p:spPr>
        <p:txBody>
          <a:bodyPr/>
          <a:lstStyle/>
          <a:p>
            <a:r>
              <a:rPr lang="en-GB" dirty="0"/>
              <a:t>Useful Resources</a:t>
            </a:r>
          </a:p>
        </p:txBody>
      </p:sp>
      <p:sp>
        <p:nvSpPr>
          <p:cNvPr id="12291" name="Rectangle 3"/>
          <p:cNvSpPr>
            <a:spLocks noGrp="1" noChangeArrowheads="1"/>
          </p:cNvSpPr>
          <p:nvPr>
            <p:ph sz="quarter" idx="1"/>
          </p:nvPr>
        </p:nvSpPr>
        <p:spPr>
          <a:xfrm>
            <a:off x="2133600" y="1524000"/>
            <a:ext cx="7848600" cy="4953000"/>
          </a:xfrm>
        </p:spPr>
        <p:txBody>
          <a:bodyPr/>
          <a:lstStyle/>
          <a:p>
            <a:r>
              <a:rPr lang="en-GB" sz="2400" dirty="0"/>
              <a:t>Useful resources on the web</a:t>
            </a:r>
          </a:p>
          <a:p>
            <a:r>
              <a:rPr lang="en-GB" sz="2400" dirty="0"/>
              <a:t>Java home (http://java.sun.com)</a:t>
            </a:r>
          </a:p>
          <a:p>
            <a:pPr lvl="1"/>
            <a:r>
              <a:rPr lang="en-GB" dirty="0"/>
              <a:t>Articles, Software and document downloads, Tutorials</a:t>
            </a:r>
          </a:p>
          <a:p>
            <a:r>
              <a:rPr lang="en-GB" sz="2400" dirty="0"/>
              <a:t>Java Developer Services </a:t>
            </a:r>
            <a:r>
              <a:rPr lang="en-GB" sz="2400" dirty="0">
                <a:hlinkClick r:id="rId2"/>
              </a:rPr>
              <a:t>http://developer.java.sun.com</a:t>
            </a:r>
            <a:endParaRPr lang="en-GB" sz="2400" dirty="0"/>
          </a:p>
          <a:p>
            <a:pPr lvl="1"/>
            <a:r>
              <a:rPr lang="en-GB" dirty="0"/>
              <a:t>Early access downloads, forums, newsletters, bug database</a:t>
            </a:r>
          </a:p>
          <a:p>
            <a:r>
              <a:rPr lang="en-GB" sz="2400" dirty="0" err="1"/>
              <a:t>Javaworld</a:t>
            </a:r>
            <a:r>
              <a:rPr lang="en-GB" sz="2400" dirty="0"/>
              <a:t> (</a:t>
            </a:r>
            <a:r>
              <a:rPr lang="en-GB" sz="2400" dirty="0">
                <a:hlinkClick r:id="rId3"/>
              </a:rPr>
              <a:t>http://www.javaworld.com</a:t>
            </a:r>
            <a:r>
              <a:rPr lang="en-GB" sz="2400" dirty="0"/>
              <a:t>)</a:t>
            </a:r>
          </a:p>
          <a:p>
            <a:pPr lvl="1"/>
            <a:r>
              <a:rPr lang="en-GB" dirty="0"/>
              <a:t>Java magazine site, good set of articles and tutorials</a:t>
            </a:r>
          </a:p>
          <a:p>
            <a:r>
              <a:rPr lang="en-GB" sz="2400" dirty="0"/>
              <a:t>IBM </a:t>
            </a:r>
            <a:r>
              <a:rPr lang="en-GB" sz="2400" dirty="0" err="1"/>
              <a:t>developerWorks</a:t>
            </a:r>
            <a:r>
              <a:rPr lang="en-GB" sz="2400" dirty="0"/>
              <a:t> (http://www.ibm.com/developerWorks)</a:t>
            </a:r>
          </a:p>
          <a:p>
            <a:pPr lvl="1"/>
            <a:r>
              <a:rPr lang="en-GB" dirty="0"/>
              <a:t>Technology articles and tutorials</a:t>
            </a:r>
          </a:p>
          <a:p>
            <a:endParaRPr lang="en-GB"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BEC4F-74CF-42BF-AF1F-9669C97A983E}"/>
              </a:ext>
            </a:extLst>
          </p:cNvPr>
          <p:cNvSpPr>
            <a:spLocks noGrp="1"/>
          </p:cNvSpPr>
          <p:nvPr>
            <p:ph type="title"/>
          </p:nvPr>
        </p:nvSpPr>
        <p:spPr/>
        <p:txBody>
          <a:bodyPr/>
          <a:lstStyle/>
          <a:p>
            <a:r>
              <a:rPr lang="en-US" dirty="0"/>
              <a:t>Applications of JAVA</a:t>
            </a:r>
            <a:endParaRPr lang="en-AE" dirty="0"/>
          </a:p>
        </p:txBody>
      </p:sp>
      <p:pic>
        <p:nvPicPr>
          <p:cNvPr id="1026" name="Picture 2" descr="See the source image">
            <a:extLst>
              <a:ext uri="{FF2B5EF4-FFF2-40B4-BE49-F238E27FC236}">
                <a16:creationId xmlns:a16="http://schemas.microsoft.com/office/drawing/2014/main" xmlns="" id="{B0C34D4E-AC32-4303-A09E-E3527010F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899" y="2011363"/>
            <a:ext cx="8038614"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573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533400"/>
            <a:ext cx="7772400" cy="609600"/>
          </a:xfrm>
        </p:spPr>
        <p:txBody>
          <a:bodyPr>
            <a:normAutofit/>
          </a:bodyPr>
          <a:lstStyle/>
          <a:p>
            <a:r>
              <a:rPr lang="en-GB" dirty="0"/>
              <a:t>Useful Resources</a:t>
            </a:r>
            <a:endParaRPr lang="en-US" b="1" dirty="0"/>
          </a:p>
        </p:txBody>
      </p:sp>
      <p:sp>
        <p:nvSpPr>
          <p:cNvPr id="6147" name="Rectangle 3"/>
          <p:cNvSpPr>
            <a:spLocks noGrp="1" noChangeArrowheads="1"/>
          </p:cNvSpPr>
          <p:nvPr>
            <p:ph sz="quarter" idx="1"/>
          </p:nvPr>
        </p:nvSpPr>
        <p:spPr>
          <a:xfrm>
            <a:off x="1752600" y="1906555"/>
            <a:ext cx="8229600" cy="4572000"/>
          </a:xfrm>
        </p:spPr>
        <p:txBody>
          <a:bodyPr/>
          <a:lstStyle/>
          <a:p>
            <a:pPr>
              <a:buNone/>
            </a:pPr>
            <a:endParaRPr lang="en-GB" sz="2400" dirty="0"/>
          </a:p>
          <a:p>
            <a:pPr>
              <a:buNone/>
            </a:pPr>
            <a:endParaRPr lang="en-GB" sz="2400" dirty="0"/>
          </a:p>
        </p:txBody>
      </p:sp>
      <p:sp>
        <p:nvSpPr>
          <p:cNvPr id="5" name="Rectangle 4"/>
          <p:cNvSpPr/>
          <p:nvPr/>
        </p:nvSpPr>
        <p:spPr>
          <a:xfrm>
            <a:off x="1981200" y="3425891"/>
            <a:ext cx="8305800" cy="923330"/>
          </a:xfrm>
          <a:prstGeom prst="rect">
            <a:avLst/>
          </a:prstGeom>
        </p:spPr>
        <p:txBody>
          <a:bodyPr wrap="square">
            <a:spAutoFit/>
          </a:bodyPr>
          <a:lstStyle/>
          <a:p>
            <a:r>
              <a:rPr lang="en-US" b="1" dirty="0"/>
              <a:t>References</a:t>
            </a:r>
          </a:p>
          <a:p>
            <a:r>
              <a:rPr lang="en-US" dirty="0"/>
              <a:t> Java World: http://www.javaworld.com</a:t>
            </a:r>
          </a:p>
          <a:p>
            <a:r>
              <a:rPr lang="en-US" dirty="0"/>
              <a:t> Inside Java: http://www.javacoffeebreak.com/articles/inside_java</a:t>
            </a:r>
          </a:p>
        </p:txBody>
      </p:sp>
      <p:sp>
        <p:nvSpPr>
          <p:cNvPr id="6" name="Slide Number Placeholder 5"/>
          <p:cNvSpPr>
            <a:spLocks noGrp="1"/>
          </p:cNvSpPr>
          <p:nvPr>
            <p:ph type="sldNum" sz="quarter" idx="12"/>
          </p:nvPr>
        </p:nvSpPr>
        <p:spPr/>
        <p:txBody>
          <a:bodyPr/>
          <a:lstStyle/>
          <a:p>
            <a:fld id="{D4B95B3B-2133-4CA5-8153-8B117948EDD6}" type="slidenum">
              <a:rPr lang="en-GB" smtClean="0"/>
              <a:pPr/>
              <a:t>40</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Versions</a:t>
            </a:r>
          </a:p>
        </p:txBody>
      </p:sp>
      <p:sp>
        <p:nvSpPr>
          <p:cNvPr id="3" name="Slide Number Placeholder 2"/>
          <p:cNvSpPr>
            <a:spLocks noGrp="1"/>
          </p:cNvSpPr>
          <p:nvPr>
            <p:ph type="sldNum" sz="quarter" idx="12"/>
          </p:nvPr>
        </p:nvSpPr>
        <p:spPr/>
        <p:txBody>
          <a:bodyPr/>
          <a:lstStyle/>
          <a:p>
            <a:fld id="{D4B95B3B-2133-4CA5-8153-8B117948EDD6}" type="slidenum">
              <a:rPr lang="en-GB" smtClean="0"/>
              <a:pPr/>
              <a:t>5</a:t>
            </a:fld>
            <a:endParaRPr lang="en-GB"/>
          </a:p>
        </p:txBody>
      </p:sp>
      <p:sp>
        <p:nvSpPr>
          <p:cNvPr id="4" name="Content Placeholder 3"/>
          <p:cNvSpPr>
            <a:spLocks noGrp="1"/>
          </p:cNvSpPr>
          <p:nvPr>
            <p:ph sz="quarter" idx="1"/>
          </p:nvPr>
        </p:nvSpPr>
        <p:spPr/>
        <p:txBody>
          <a:bodyPr numCol="2">
            <a:normAutofit fontScale="40000" lnSpcReduction="20000"/>
          </a:bodyPr>
          <a:lstStyle/>
          <a:p>
            <a:r>
              <a:rPr lang="en-AU" sz="4000" dirty="0"/>
              <a:t>JDK 1.0 (January 23, 1996)</a:t>
            </a:r>
            <a:r>
              <a:rPr lang="en-AU" sz="4000" baseline="30000" dirty="0">
                <a:hlinkClick r:id="rId3"/>
              </a:rPr>
              <a:t>[37]</a:t>
            </a:r>
            <a:endParaRPr lang="en-AU" sz="4000" dirty="0"/>
          </a:p>
          <a:p>
            <a:r>
              <a:rPr lang="en-AU" sz="4000" dirty="0"/>
              <a:t>JDK 1.1 (February 19, 1996)</a:t>
            </a:r>
          </a:p>
          <a:p>
            <a:r>
              <a:rPr lang="en-AU" sz="4000" dirty="0"/>
              <a:t>J2SE 1.2 (December 8, 1998)</a:t>
            </a:r>
          </a:p>
          <a:p>
            <a:r>
              <a:rPr lang="en-AU" sz="4000" dirty="0"/>
              <a:t>J2SE 1.3 (May 8, 2000)</a:t>
            </a:r>
          </a:p>
          <a:p>
            <a:r>
              <a:rPr lang="en-AU" sz="4000" dirty="0"/>
              <a:t>J2SE 1.4 (February 6, 2002)</a:t>
            </a:r>
          </a:p>
          <a:p>
            <a:r>
              <a:rPr lang="en-AU" sz="4000" dirty="0"/>
              <a:t>J2SE 5.0 (September 30, 2004)</a:t>
            </a:r>
          </a:p>
          <a:p>
            <a:r>
              <a:rPr lang="en-AU" sz="4000" dirty="0"/>
              <a:t>Java SE 6 (December 11, 2006)</a:t>
            </a:r>
          </a:p>
          <a:p>
            <a:r>
              <a:rPr lang="en-AU" sz="4000" dirty="0"/>
              <a:t>Java SE 7 (July 28, 2011)</a:t>
            </a:r>
          </a:p>
          <a:p>
            <a:r>
              <a:rPr lang="en-AU" sz="4000" dirty="0"/>
              <a:t>Java SE 8 (March 18, 2014)</a:t>
            </a:r>
          </a:p>
          <a:p>
            <a:r>
              <a:rPr lang="en-AU" sz="4000" dirty="0"/>
              <a:t>Java SE 9 (September 21, 2017)</a:t>
            </a:r>
          </a:p>
          <a:p>
            <a:r>
              <a:rPr lang="en-AU" sz="4000" dirty="0"/>
              <a:t>Java SE 10 (March 20, 2018)</a:t>
            </a:r>
          </a:p>
          <a:p>
            <a:endParaRPr lang="en-AU" sz="4000" dirty="0"/>
          </a:p>
          <a:p>
            <a:r>
              <a:rPr lang="en-AU" sz="4000" dirty="0"/>
              <a:t>Java SE 11 (September 25, 2018)</a:t>
            </a:r>
            <a:r>
              <a:rPr lang="en-AU" sz="4000" baseline="30000" dirty="0">
                <a:hlinkClick r:id="rId4"/>
              </a:rPr>
              <a:t>[38]</a:t>
            </a:r>
            <a:endParaRPr lang="en-AU" sz="4000" dirty="0"/>
          </a:p>
          <a:p>
            <a:r>
              <a:rPr lang="en-AU" sz="4000" dirty="0"/>
              <a:t>Java SE 12 (March 19, 2019)</a:t>
            </a:r>
          </a:p>
          <a:p>
            <a:r>
              <a:rPr lang="en-AU" sz="4000" dirty="0"/>
              <a:t>Java SE 13 (September 17, 2019)</a:t>
            </a:r>
            <a:endParaRPr lang="en-US" sz="4000" dirty="0"/>
          </a:p>
          <a:p>
            <a:r>
              <a:rPr lang="en-US" sz="4000" dirty="0"/>
              <a:t>Java SE 14  (March, 17th 2020)</a:t>
            </a:r>
          </a:p>
          <a:p>
            <a:r>
              <a:rPr lang="en-US" sz="4000" dirty="0"/>
              <a:t>Java SE 15  (September, 15th 2020)</a:t>
            </a:r>
          </a:p>
          <a:p>
            <a:r>
              <a:rPr lang="en-US" sz="4000" dirty="0"/>
              <a:t>Java SE 16  (March, 16th 2021)</a:t>
            </a:r>
          </a:p>
          <a:p>
            <a:r>
              <a:rPr lang="en-US" sz="4000" dirty="0"/>
              <a:t>Java SE 17  (September, 2021)</a:t>
            </a:r>
          </a:p>
          <a:p>
            <a:r>
              <a:rPr lang="en-US" sz="4000" dirty="0"/>
              <a:t>Java SE 18 (March, 2022)</a:t>
            </a:r>
          </a:p>
          <a:p>
            <a:endParaRPr lang="en-US" sz="4000" dirty="0"/>
          </a:p>
          <a:p>
            <a:endParaRPr lang="en-AU" sz="4000" dirty="0"/>
          </a:p>
          <a:p>
            <a:endParaRPr lang="en-AU" dirty="0"/>
          </a:p>
          <a:p>
            <a:endParaRPr lang="en-AU" dirty="0"/>
          </a:p>
        </p:txBody>
      </p:sp>
      <p:sp>
        <p:nvSpPr>
          <p:cNvPr id="6" name="TextBox 5">
            <a:extLst>
              <a:ext uri="{FF2B5EF4-FFF2-40B4-BE49-F238E27FC236}">
                <a16:creationId xmlns:a16="http://schemas.microsoft.com/office/drawing/2014/main" xmlns="" id="{0B086F12-9895-BEFE-5D99-228D01885A51}"/>
              </a:ext>
            </a:extLst>
          </p:cNvPr>
          <p:cNvSpPr txBox="1"/>
          <p:nvPr/>
        </p:nvSpPr>
        <p:spPr>
          <a:xfrm>
            <a:off x="1417983" y="6217920"/>
            <a:ext cx="7368208" cy="646331"/>
          </a:xfrm>
          <a:prstGeom prst="rect">
            <a:avLst/>
          </a:prstGeom>
          <a:noFill/>
        </p:spPr>
        <p:txBody>
          <a:bodyPr wrap="square" rtlCol="0">
            <a:spAutoFit/>
          </a:bodyPr>
          <a:lstStyle/>
          <a:p>
            <a:r>
              <a:rPr lang="en-AU" sz="1800" dirty="0"/>
              <a:t>https://www.oracle.com/in/java/technologies/downloads/#jdk19-windows</a:t>
            </a:r>
          </a:p>
          <a:p>
            <a:endParaRPr lang="en-AE" dirty="0"/>
          </a:p>
        </p:txBody>
      </p:sp>
    </p:spTree>
    <p:extLst>
      <p:ext uri="{BB962C8B-B14F-4D97-AF65-F5344CB8AC3E}">
        <p14:creationId xmlns:p14="http://schemas.microsoft.com/office/powerpoint/2010/main" val="104692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33600" y="0"/>
            <a:ext cx="7772400" cy="990600"/>
          </a:xfrm>
        </p:spPr>
        <p:txBody>
          <a:bodyPr>
            <a:normAutofit fontScale="90000"/>
          </a:bodyPr>
          <a:lstStyle/>
          <a:p>
            <a:r>
              <a:rPr lang="en-GB" dirty="0"/>
              <a:t/>
            </a:r>
            <a:br>
              <a:rPr lang="en-GB" dirty="0"/>
            </a:br>
            <a:r>
              <a:rPr lang="en-GB" sz="4000" dirty="0"/>
              <a:t>Java Language vs Java Platform</a:t>
            </a:r>
            <a:endParaRPr lang="en-GB" dirty="0"/>
          </a:p>
        </p:txBody>
      </p:sp>
      <p:sp>
        <p:nvSpPr>
          <p:cNvPr id="10243" name="Rectangle 3"/>
          <p:cNvSpPr>
            <a:spLocks noGrp="1" noChangeArrowheads="1"/>
          </p:cNvSpPr>
          <p:nvPr>
            <p:ph sz="quarter" idx="1"/>
          </p:nvPr>
        </p:nvSpPr>
        <p:spPr>
          <a:xfrm>
            <a:off x="194319" y="1804816"/>
            <a:ext cx="7772400" cy="4800600"/>
          </a:xfrm>
        </p:spPr>
        <p:txBody>
          <a:bodyPr>
            <a:normAutofit/>
          </a:bodyPr>
          <a:lstStyle/>
          <a:p>
            <a:pPr lvl="1">
              <a:lnSpc>
                <a:spcPct val="90000"/>
              </a:lnSpc>
            </a:pPr>
            <a:r>
              <a:rPr lang="en-GB" dirty="0"/>
              <a:t>Core language plus additional APIs is called the Java </a:t>
            </a:r>
            <a:r>
              <a:rPr lang="en-GB" i="1" dirty="0"/>
              <a:t>platform</a:t>
            </a:r>
          </a:p>
          <a:p>
            <a:pPr lvl="1">
              <a:lnSpc>
                <a:spcPct val="90000"/>
              </a:lnSpc>
            </a:pPr>
            <a:r>
              <a:rPr lang="en-GB" dirty="0"/>
              <a:t>Three versions of the Java Platform, targeted at different uses</a:t>
            </a:r>
          </a:p>
          <a:p>
            <a:pPr>
              <a:lnSpc>
                <a:spcPct val="90000"/>
              </a:lnSpc>
            </a:pPr>
            <a:r>
              <a:rPr lang="en-GB" sz="2400" dirty="0"/>
              <a:t>Java  Micro Edition (Java ME)</a:t>
            </a:r>
          </a:p>
          <a:p>
            <a:pPr lvl="1">
              <a:lnSpc>
                <a:spcPct val="90000"/>
              </a:lnSpc>
            </a:pPr>
            <a:r>
              <a:rPr lang="en-GB" dirty="0"/>
              <a:t>Very small Java environment for </a:t>
            </a:r>
            <a:r>
              <a:rPr lang="en-US" dirty="0"/>
              <a:t>development and deployment of portable code </a:t>
            </a:r>
            <a:r>
              <a:rPr lang="en-GB" dirty="0"/>
              <a:t>for </a:t>
            </a:r>
            <a:r>
              <a:rPr lang="en-US" dirty="0"/>
              <a:t>mobile devices and other embedded systems.</a:t>
            </a:r>
            <a:endParaRPr lang="en-GB" dirty="0"/>
          </a:p>
          <a:p>
            <a:pPr lvl="1">
              <a:lnSpc>
                <a:spcPct val="90000"/>
              </a:lnSpc>
            </a:pPr>
            <a:r>
              <a:rPr lang="en-GB" dirty="0"/>
              <a:t>Subset of the standard Java libraries aimed at limited size and processing power</a:t>
            </a:r>
          </a:p>
          <a:p>
            <a:pPr>
              <a:lnSpc>
                <a:spcPct val="90000"/>
              </a:lnSpc>
            </a:pPr>
            <a:r>
              <a:rPr lang="en-GB" sz="2400" dirty="0"/>
              <a:t>Java  Standard Edition (Java SE)</a:t>
            </a:r>
          </a:p>
          <a:p>
            <a:pPr lvl="1">
              <a:lnSpc>
                <a:spcPct val="90000"/>
              </a:lnSpc>
            </a:pPr>
            <a:r>
              <a:rPr lang="en-GB" dirty="0"/>
              <a:t>The basic platform, for desktop applications </a:t>
            </a:r>
          </a:p>
          <a:p>
            <a:pPr>
              <a:lnSpc>
                <a:spcPct val="90000"/>
              </a:lnSpc>
            </a:pPr>
            <a:r>
              <a:rPr lang="en-GB" sz="2400" dirty="0"/>
              <a:t>Java  Enterprise Edition (Java EE)</a:t>
            </a:r>
          </a:p>
          <a:p>
            <a:pPr lvl="1">
              <a:lnSpc>
                <a:spcPct val="90000"/>
              </a:lnSpc>
            </a:pPr>
            <a:r>
              <a:rPr lang="en-GB" dirty="0"/>
              <a:t>For business applications, web services, mission-critical systems, databases, distribution, replication</a:t>
            </a:r>
          </a:p>
        </p:txBody>
      </p:sp>
      <p:sp>
        <p:nvSpPr>
          <p:cNvPr id="4" name="Slide Number Placeholder 3"/>
          <p:cNvSpPr>
            <a:spLocks noGrp="1"/>
          </p:cNvSpPr>
          <p:nvPr>
            <p:ph type="sldNum" sz="quarter" idx="12"/>
          </p:nvPr>
        </p:nvSpPr>
        <p:spPr/>
        <p:txBody>
          <a:bodyPr/>
          <a:lstStyle/>
          <a:p>
            <a:fld id="{D4B95B3B-2133-4CA5-8153-8B117948EDD6}" type="slidenum">
              <a:rPr lang="en-GB" smtClean="0"/>
              <a:pPr/>
              <a:t>6</a:t>
            </a:fld>
            <a:endParaRPr lang="en-GB"/>
          </a:p>
        </p:txBody>
      </p:sp>
      <p:pic>
        <p:nvPicPr>
          <p:cNvPr id="1026" name="Picture 2">
            <a:extLst>
              <a:ext uri="{FF2B5EF4-FFF2-40B4-BE49-F238E27FC236}">
                <a16:creationId xmlns:a16="http://schemas.microsoft.com/office/drawing/2014/main" xmlns="" id="{D9F1C5BE-5D70-726C-B08E-94247DB93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280" y="2255390"/>
            <a:ext cx="4514850" cy="338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F35F2-CDC3-8518-184A-6F0E38856915}"/>
              </a:ext>
            </a:extLst>
          </p:cNvPr>
          <p:cNvSpPr>
            <a:spLocks noGrp="1"/>
          </p:cNvSpPr>
          <p:nvPr>
            <p:ph type="title"/>
          </p:nvPr>
        </p:nvSpPr>
        <p:spPr/>
        <p:txBody>
          <a:bodyPr/>
          <a:lstStyle/>
          <a:p>
            <a:r>
              <a:rPr lang="en-US" dirty="0"/>
              <a:t>Basic Structure of java program</a:t>
            </a:r>
            <a:endParaRPr lang="en-AE" dirty="0"/>
          </a:p>
        </p:txBody>
      </p:sp>
      <p:sp>
        <p:nvSpPr>
          <p:cNvPr id="3" name="Content Placeholder 2">
            <a:extLst>
              <a:ext uri="{FF2B5EF4-FFF2-40B4-BE49-F238E27FC236}">
                <a16:creationId xmlns:a16="http://schemas.microsoft.com/office/drawing/2014/main" xmlns="" id="{C9ADA128-8D28-54CF-6FA9-FE1D6877DFFC}"/>
              </a:ext>
            </a:extLst>
          </p:cNvPr>
          <p:cNvSpPr>
            <a:spLocks noGrp="1"/>
          </p:cNvSpPr>
          <p:nvPr>
            <p:ph idx="1"/>
          </p:nvPr>
        </p:nvSpPr>
        <p:spPr/>
        <p:txBody>
          <a:bodyPr>
            <a:normAutofit/>
          </a:bodyPr>
          <a:lstStyle/>
          <a:p>
            <a:pPr marL="0" indent="0">
              <a:buNone/>
            </a:pPr>
            <a:r>
              <a:rPr lang="en-US" dirty="0"/>
              <a:t>public class </a:t>
            </a:r>
            <a:r>
              <a:rPr lang="en-US" dirty="0" err="1"/>
              <a:t>MyFirstClass</a:t>
            </a:r>
            <a:endParaRPr lang="en-US" dirty="0"/>
          </a:p>
          <a:p>
            <a:pPr marL="0" indent="0">
              <a:buNone/>
            </a:pPr>
            <a:r>
              <a:rPr lang="en-US" dirty="0"/>
              <a:t>{</a:t>
            </a:r>
          </a:p>
          <a:p>
            <a:pPr marL="0" indent="0">
              <a:buNone/>
            </a:pPr>
            <a:r>
              <a:rPr lang="en-US" dirty="0"/>
              <a:t>	public static void main(String []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val="229109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6AE5D-5067-44E3-900A-21A1ACCDB0CC}"/>
              </a:ext>
            </a:extLst>
          </p:cNvPr>
          <p:cNvSpPr>
            <a:spLocks noGrp="1"/>
          </p:cNvSpPr>
          <p:nvPr>
            <p:ph type="title"/>
          </p:nvPr>
        </p:nvSpPr>
        <p:spPr/>
        <p:txBody>
          <a:bodyPr/>
          <a:lstStyle/>
          <a:p>
            <a:r>
              <a:rPr lang="en-US" dirty="0"/>
              <a:t>Compile</a:t>
            </a:r>
            <a:endParaRPr lang="en-AE" dirty="0"/>
          </a:p>
        </p:txBody>
      </p:sp>
      <p:sp>
        <p:nvSpPr>
          <p:cNvPr id="3" name="Content Placeholder 2">
            <a:extLst>
              <a:ext uri="{FF2B5EF4-FFF2-40B4-BE49-F238E27FC236}">
                <a16:creationId xmlns:a16="http://schemas.microsoft.com/office/drawing/2014/main" xmlns="" id="{C551325D-BD96-4F55-9129-C71131276EC7}"/>
              </a:ext>
            </a:extLst>
          </p:cNvPr>
          <p:cNvSpPr>
            <a:spLocks noGrp="1"/>
          </p:cNvSpPr>
          <p:nvPr>
            <p:ph idx="1"/>
          </p:nvPr>
        </p:nvSpPr>
        <p:spPr/>
        <p:txBody>
          <a:bodyPr/>
          <a:lstStyle/>
          <a:p>
            <a:pPr fontAlgn="base"/>
            <a:r>
              <a:rPr lang="en-US" dirty="0"/>
              <a:t>In this step, we’ll compile the program. To do this, open the Command Prompt (CMD) in Windows, if you are on Mac OS, open Terminal.</a:t>
            </a:r>
          </a:p>
          <a:p>
            <a:pPr fontAlgn="base"/>
            <a:r>
              <a:rPr lang="en-US" dirty="0"/>
              <a:t>To compile the program, type the following command and press Enter.</a:t>
            </a:r>
          </a:p>
          <a:p>
            <a:pPr marL="0" indent="0">
              <a:buNone/>
            </a:pPr>
            <a:r>
              <a:rPr lang="en-US" b="1" i="1" dirty="0" err="1"/>
              <a:t>javac</a:t>
            </a:r>
            <a:r>
              <a:rPr lang="en-US" b="1" i="1" dirty="0"/>
              <a:t> filename.java</a:t>
            </a:r>
          </a:p>
          <a:p>
            <a:pPr marL="0" indent="0">
              <a:buNone/>
            </a:pPr>
            <a:endParaRPr lang="en-AE" dirty="0"/>
          </a:p>
        </p:txBody>
      </p:sp>
      <p:pic>
        <p:nvPicPr>
          <p:cNvPr id="5" name="Picture 4">
            <a:extLst>
              <a:ext uri="{FF2B5EF4-FFF2-40B4-BE49-F238E27FC236}">
                <a16:creationId xmlns:a16="http://schemas.microsoft.com/office/drawing/2014/main" xmlns="" id="{8D20E771-355A-4A10-9856-B0093A02F83D}"/>
              </a:ext>
            </a:extLst>
          </p:cNvPr>
          <p:cNvPicPr>
            <a:picLocks noChangeAspect="1"/>
          </p:cNvPicPr>
          <p:nvPr/>
        </p:nvPicPr>
        <p:blipFill>
          <a:blip r:embed="rId2"/>
          <a:stretch>
            <a:fillRect/>
          </a:stretch>
        </p:blipFill>
        <p:spPr>
          <a:xfrm>
            <a:off x="677334" y="3858379"/>
            <a:ext cx="9296400" cy="1704975"/>
          </a:xfrm>
          <a:prstGeom prst="rect">
            <a:avLst/>
          </a:prstGeom>
        </p:spPr>
      </p:pic>
    </p:spTree>
    <p:extLst>
      <p:ext uri="{BB962C8B-B14F-4D97-AF65-F5344CB8AC3E}">
        <p14:creationId xmlns:p14="http://schemas.microsoft.com/office/powerpoint/2010/main" val="12031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B907F-E231-4B5E-B70A-8AFCC107BD70}"/>
              </a:ext>
            </a:extLst>
          </p:cNvPr>
          <p:cNvSpPr>
            <a:spLocks noGrp="1"/>
          </p:cNvSpPr>
          <p:nvPr>
            <p:ph type="title"/>
          </p:nvPr>
        </p:nvSpPr>
        <p:spPr/>
        <p:txBody>
          <a:bodyPr/>
          <a:lstStyle/>
          <a:p>
            <a:r>
              <a:rPr lang="en-US" dirty="0"/>
              <a:t>Run</a:t>
            </a:r>
            <a:endParaRPr lang="en-AE" dirty="0"/>
          </a:p>
        </p:txBody>
      </p:sp>
      <p:sp>
        <p:nvSpPr>
          <p:cNvPr id="3" name="Content Placeholder 2">
            <a:extLst>
              <a:ext uri="{FF2B5EF4-FFF2-40B4-BE49-F238E27FC236}">
                <a16:creationId xmlns:a16="http://schemas.microsoft.com/office/drawing/2014/main" xmlns="" id="{BEC916A1-915F-4688-9CCC-1FD4F600536D}"/>
              </a:ext>
            </a:extLst>
          </p:cNvPr>
          <p:cNvSpPr>
            <a:spLocks noGrp="1"/>
          </p:cNvSpPr>
          <p:nvPr>
            <p:ph idx="1"/>
          </p:nvPr>
        </p:nvSpPr>
        <p:spPr/>
        <p:txBody>
          <a:bodyPr/>
          <a:lstStyle/>
          <a:p>
            <a:r>
              <a:rPr lang="en-US" dirty="0"/>
              <a:t>After compilation, the .java file is translated to the .class file (byte code). We can now run the program. To run the program, type the below command and press Enter:</a:t>
            </a:r>
          </a:p>
          <a:p>
            <a:pPr marL="0" indent="0">
              <a:buNone/>
            </a:pPr>
            <a:r>
              <a:rPr lang="en-US" b="1" i="1" dirty="0"/>
              <a:t>java filename</a:t>
            </a:r>
            <a:endParaRPr lang="en-AE" b="1" i="1" dirty="0"/>
          </a:p>
        </p:txBody>
      </p:sp>
    </p:spTree>
    <p:extLst>
      <p:ext uri="{BB962C8B-B14F-4D97-AF65-F5344CB8AC3E}">
        <p14:creationId xmlns:p14="http://schemas.microsoft.com/office/powerpoint/2010/main" val="1135386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2.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1682</TotalTime>
  <Words>2370</Words>
  <Application>Microsoft Office PowerPoint</Application>
  <PresentationFormat>Widescreen</PresentationFormat>
  <Paragraphs>268</Paragraphs>
  <Slides>40</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Corbel</vt:lpstr>
      <vt:lpstr>Lucida Sans Unicode</vt:lpstr>
      <vt:lpstr>Roboto</vt:lpstr>
      <vt:lpstr>Times New Roman</vt:lpstr>
      <vt:lpstr>Wingdings</vt:lpstr>
      <vt:lpstr>Banded</vt:lpstr>
      <vt:lpstr>Introduction to Java  Programming</vt:lpstr>
      <vt:lpstr>Outline </vt:lpstr>
      <vt:lpstr>Some History</vt:lpstr>
      <vt:lpstr>Applications of JAVA</vt:lpstr>
      <vt:lpstr>Versions</vt:lpstr>
      <vt:lpstr> Java Language vs Java Platform</vt:lpstr>
      <vt:lpstr>Basic Structure of java program</vt:lpstr>
      <vt:lpstr>Compile</vt:lpstr>
      <vt:lpstr>Run</vt:lpstr>
      <vt:lpstr>Installation and Environment Setting</vt:lpstr>
      <vt:lpstr>Design objectives for the language</vt:lpstr>
      <vt:lpstr>  Java and a Typical Java Development Environment (Cont.)</vt:lpstr>
      <vt:lpstr>Java and a Typical Java Development Environment (Cont.)</vt:lpstr>
      <vt:lpstr>PowerPoint Presentation</vt:lpstr>
      <vt:lpstr>Java and a Typical Java Development Environment (Cont.)</vt:lpstr>
      <vt:lpstr>Java and a Typical Java Development Environment (Cont.)</vt:lpstr>
      <vt:lpstr>Java and a Typical Java Development Environment (Cont.)</vt:lpstr>
      <vt:lpstr>PowerPoint Presentation</vt:lpstr>
      <vt:lpstr>Java and a Typical Java Development Environment (Cont.)</vt:lpstr>
      <vt:lpstr>Java and a Typical Java Development Environment (Cont.)</vt:lpstr>
      <vt:lpstr>Java and a Typical Java Development Environment (Cont.)</vt:lpstr>
      <vt:lpstr>PowerPoint Presentation</vt:lpstr>
      <vt:lpstr>Java and a Typical Java Development Environment (Cont.)</vt:lpstr>
      <vt:lpstr>PowerPoint Presentation</vt:lpstr>
      <vt:lpstr>Java and a Typical Java Development Environment (Cont.)</vt:lpstr>
      <vt:lpstr>Java and a Typical Java Development Environment (Cont.)</vt:lpstr>
      <vt:lpstr>PowerPoint Presentation</vt:lpstr>
      <vt:lpstr>Language Features </vt:lpstr>
      <vt:lpstr>Language Features </vt:lpstr>
      <vt:lpstr>WORA</vt:lpstr>
      <vt:lpstr>Java Virtual Machine (JVM)</vt:lpstr>
      <vt:lpstr>PowerPoint Presentation</vt:lpstr>
      <vt:lpstr>Installation and Environment Setting</vt:lpstr>
      <vt:lpstr>Installation and Environment Setting</vt:lpstr>
      <vt:lpstr>JDK, JRE and JVM</vt:lpstr>
      <vt:lpstr>JVM</vt:lpstr>
      <vt:lpstr>JRE</vt:lpstr>
      <vt:lpstr>JDK</vt:lpstr>
      <vt:lpstr>Useful Resources</vt:lpstr>
      <vt:lpstr>Useful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sarfraz khan</cp:lastModifiedBy>
  <cp:revision>34</cp:revision>
  <dcterms:created xsi:type="dcterms:W3CDTF">2022-02-24T07:33:24Z</dcterms:created>
  <dcterms:modified xsi:type="dcterms:W3CDTF">2024-03-21T05:33:54Z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