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5" r:id="rId2"/>
  </p:sldMasterIdLst>
  <p:notesMasterIdLst>
    <p:notesMasterId r:id="rId58"/>
  </p:notes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  <p:sldId id="334" r:id="rId28"/>
    <p:sldId id="337" r:id="rId29"/>
    <p:sldId id="340" r:id="rId30"/>
    <p:sldId id="343" r:id="rId31"/>
    <p:sldId id="346" r:id="rId32"/>
    <p:sldId id="349" r:id="rId33"/>
    <p:sldId id="352" r:id="rId34"/>
    <p:sldId id="355" r:id="rId35"/>
    <p:sldId id="358" r:id="rId36"/>
    <p:sldId id="361" r:id="rId37"/>
    <p:sldId id="364" r:id="rId38"/>
    <p:sldId id="367" r:id="rId39"/>
    <p:sldId id="370" r:id="rId40"/>
    <p:sldId id="373" r:id="rId41"/>
    <p:sldId id="376" r:id="rId42"/>
    <p:sldId id="379" r:id="rId43"/>
    <p:sldId id="382" r:id="rId44"/>
    <p:sldId id="385" r:id="rId45"/>
    <p:sldId id="388" r:id="rId46"/>
    <p:sldId id="391" r:id="rId47"/>
    <p:sldId id="394" r:id="rId48"/>
    <p:sldId id="397" r:id="rId49"/>
    <p:sldId id="400" r:id="rId50"/>
    <p:sldId id="403" r:id="rId51"/>
    <p:sldId id="406" r:id="rId52"/>
    <p:sldId id="409" r:id="rId53"/>
    <p:sldId id="412" r:id="rId54"/>
    <p:sldId id="415" r:id="rId55"/>
    <p:sldId id="418" r:id="rId56"/>
    <p:sldId id="421" r:id="rId57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88" d="100"/>
          <a:sy n="88" d="100"/>
        </p:scale>
        <p:origin x="12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080105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>
            <a:noFill/>
            <a:miter lim="800000"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  <p:sp>
        <p:nvSpPr>
          <p:cNvPr id="17412" name="Slide Number Placeholder 3"/>
          <p:cNvSpPr txBox="1">
            <a:spLocks noGrp="1"/>
          </p:cNvSpPr>
          <p:nvPr>
            <p:ph type="sldNum" idx="10"/>
          </p:nvPr>
        </p:nvSpPr>
        <p:spPr>
          <a:xfrm>
            <a:off x="3963988" y="8805863"/>
            <a:ext cx="3032125" cy="463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fld id="{C858260F-6767-4E9B-BD6F-E438A9F0F98A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07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9381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990237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54283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805191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066017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073079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0283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561028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196321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3738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638799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245667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515736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36144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617170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122225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31770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759956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387517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334032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11006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187933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421140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424808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193930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822221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01265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779834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811389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138016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611336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8523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7886538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702767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75581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9850845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8821111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020036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636176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3842812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692519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77094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33710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21699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5780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42878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262012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82D0A8-F33F-42FF-9103-72D7AB4FEE4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3D36F0-0431-4190-BBDD-DDDE62F7197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D9DC4C-4C52-4B75-9E57-41EABBAB5DE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2056" name="Rectangle 2"/>
            <p:cNvSpPr/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</p:spPr>
          <p:txBody>
            <a:bodyPr wrap="none"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indent="0"/>
              <a:endParaRPr/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2058" name="Rectangle 3"/>
              <p:cNvSpPr/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  <a:miter lim="800000"/>
              </a:ln>
            </p:spPr>
            <p:txBody>
              <a:bodyPr wrap="none" anchor="ctr" anchorCtr="0"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marL="0" indent="0"/>
                <a:endParaRPr/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080" name="Freeform 4"/>
                <p:cNvSpPr/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rect l="l" t="t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cxnSp>
              <p:nvCxnSpPr>
                <p:cNvPr id="2081" name="Line 5"/>
                <p:cNvCxnSpPr/>
                <p:nvPr/>
              </p:nvCxn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cxnSp>
              <p:nvCxnSpPr>
                <p:cNvPr id="2082" name="Line 6"/>
                <p:cNvCxnSpPr/>
                <p:nvPr/>
              </p:nvCxn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cxnSp>
              <p:nvCxnSpPr>
                <p:cNvPr id="2083" name="Line 7"/>
                <p:cNvCxnSpPr/>
                <p:nvPr/>
              </p:nvCxn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sp>
              <p:nvSpPr>
                <p:cNvPr id="2084" name="Freeform 8"/>
                <p:cNvSpPr/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rect l="l" t="t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</p:grpSp>
          <p:sp>
            <p:nvSpPr>
              <p:cNvPr id="2060" name="Oval 10"/>
              <p:cNvSpPr/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</p:spPr>
            <p:txBody>
              <a:bodyPr wrap="none" anchor="ctr" anchorCtr="0"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marL="0" indent="0"/>
                <a:endParaRPr/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062" name="Freeform 11"/>
                <p:cNvSpPr/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3" name="Freeform 12"/>
                <p:cNvSpPr/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4" name="Freeform 13"/>
                <p:cNvSpPr/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rect l="l" t="t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5" name="Freeform 14"/>
                <p:cNvSpPr/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rect l="l" t="t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6" name="Freeform 15"/>
                <p:cNvSpPr/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rect l="l" t="t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7" name="Freeform 16"/>
                <p:cNvSpPr/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rect l="l" t="t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8" name="Freeform 17"/>
                <p:cNvSpPr/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rect l="l" t="t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69" name="Freeform 18"/>
                <p:cNvSpPr/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rect l="l" t="t" r="r" b="b"/>
                  <a:pathLst>
                    <a:path w="79" h="100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0" name="Freeform 19"/>
                <p:cNvSpPr/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rect l="l" t="t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1" name="Freeform 20"/>
                <p:cNvSpPr/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rect l="l" t="t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2" name="Freeform 21"/>
                <p:cNvSpPr/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rect l="l" t="t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3" name="Freeform 22"/>
                <p:cNvSpPr/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rect l="l" t="t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4" name="Freeform 23"/>
                <p:cNvSpPr/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rect l="l" t="t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5" name="Freeform 24"/>
                <p:cNvSpPr/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rect l="l" t="t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6" name="Freeform 25"/>
                <p:cNvSpPr/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7" name="Freeform 26"/>
                <p:cNvSpPr/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rect l="l" t="t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8" name="Freeform 27"/>
                <p:cNvSpPr/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rect l="l" t="t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2079" name="Freeform 28"/>
                <p:cNvSpPr/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rect l="l" t="t" r="r" b="b"/>
                  <a:pathLst>
                    <a:path w="26" h="105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53" name="Rectangle 3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" name="Rectangle 3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Liang, Introduction to Java Programming, Eighth Edition, (c) 2011 Pearson Education, Inc. All rights reserved. 0132130807</a:t>
            </a:r>
          </a:p>
        </p:txBody>
      </p:sp>
      <p:sp>
        <p:nvSpPr>
          <p:cNvPr id="2055" name="Rectangle 3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DAFEF6-BF0C-42A2-8569-E7E72E9AA77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7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0E8A5F-C1F8-40FC-B9EC-C1BDACEEF32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00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01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E54F61-3B41-41CC-B349-E4F0ADF7EFE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124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25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E30675-BA65-428A-8474-6BFD3312C16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148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9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F0901C-37D6-4247-9C35-E85FCEC6774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2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73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AF03B7-AA8B-4626-B208-4FBCF36576F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7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C532EB-7B68-4C71-A378-75328E894A08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20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21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6286C2-4353-453C-A710-8C3BF0FBE9D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140055-F0F5-4283-BE5A-239E6A0283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44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5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9C84F6-FBB2-43A8-A59F-225307E8343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268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69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6323B6-898C-4E2B-A2D9-01FD0EFCF59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292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3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FA4544-0DB9-4EE5-9E71-A4326D09F02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316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317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D6819F-0DFE-4C4F-9022-D0B32673ACF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573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573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909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909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340" name="Rectangle 3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341" name="Rectangle 3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F230AC-D4F9-4C28-98DB-3E76D3BABF7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172200"/>
            <a:ext cx="581183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COMSATS University Islamabad, Abbottabad Campus</a:t>
            </a:r>
          </a:p>
        </p:txBody>
      </p:sp>
      <p:sp>
        <p:nvSpPr>
          <p:cNvPr id="1536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D2E171-7CC0-4976-AE2C-00FF3C034FE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D58A31-C6D4-446F-AC45-CF9CAA6356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399AD4-FA73-48BC-BFBF-3670F63742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53B90A5-2075-42DB-96FA-755CD67DB5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6AF47F2-A319-45DD-906E-4695240E2F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4E63361-7F58-4B7B-A80B-1014400F4B1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70A4BF-005A-40B2-98D6-A1430C937BD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DC4D88-05A7-4B02-9634-AB32993631A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/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  <a:miter lim="800000"/>
            </a:ln>
          </p:spPr>
          <p:txBody>
            <a:bodyPr wrap="none"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indent="0"/>
              <a:endParaRPr/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rect l="l" t="t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 cap="rnd"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endParaRPr/>
              </a:p>
            </p:txBody>
          </p:sp>
          <p:cxnSp>
            <p:nvCxnSpPr>
              <p:cNvPr id="1035" name="Line 4"/>
              <p:cNvCxnSpPr/>
              <p:nvPr/>
            </p:nvCxn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1036" name="Line 5"/>
              <p:cNvCxnSpPr/>
              <p:nvPr/>
            </p:nvCxn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1037" name="Line 6"/>
              <p:cNvCxnSpPr/>
              <p:nvPr/>
            </p:nvCxn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sp>
            <p:nvSpPr>
              <p:cNvPr id="1038" name="Freeform 7"/>
              <p:cNvSpPr/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rect l="l" t="t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endParaRPr/>
              </a:p>
            </p:txBody>
          </p:sp>
          <p:sp>
            <p:nvSpPr>
              <p:cNvPr id="1039" name="Oval 8"/>
              <p:cNvSpPr/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</p:spPr>
            <p:txBody>
              <a:bodyPr wrap="none" anchor="ctr" anchorCtr="0">
                <a:noAutofit/>
              </a:bodyPr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marL="0" indent="0"/>
                <a:endParaRPr/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2" name="Freeform 10"/>
                <p:cNvSpPr/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3" name="Freeform 11"/>
                <p:cNvSpPr/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rect l="l" t="t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4" name="Freeform 12"/>
                <p:cNvSpPr/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rect l="l" t="t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5" name="Freeform 13"/>
                <p:cNvSpPr/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rect l="l" t="t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6" name="Freeform 14"/>
                <p:cNvSpPr/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rect l="l" t="t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7" name="Freeform 15"/>
                <p:cNvSpPr/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rect l="l" t="t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8" name="Freeform 16"/>
                <p:cNvSpPr/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rect l="l" t="t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49" name="Freeform 17"/>
                <p:cNvSpPr/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rect l="l" t="t" r="r" b="b"/>
                  <a:pathLst>
                    <a:path w="28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0" name="Freeform 18"/>
                <p:cNvSpPr/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rect l="l" t="t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1" name="Freeform 19"/>
                <p:cNvSpPr/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rect l="l" t="t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2" name="Freeform 20"/>
                <p:cNvSpPr/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rect l="l" t="t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3" name="Freeform 21"/>
                <p:cNvSpPr/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rect l="l" t="t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4" name="Freeform 22"/>
                <p:cNvSpPr/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rect l="l" t="t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5" name="Freeform 23"/>
                <p:cNvSpPr/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rect l="l" t="t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6" name="Freeform 24"/>
                <p:cNvSpPr/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rect l="l" t="t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7" name="Freeform 25"/>
                <p:cNvSpPr/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rect l="l" t="t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  <p:sp>
              <p:nvSpPr>
                <p:cNvPr id="1058" name="Freeform 26"/>
                <p:cNvSpPr/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rect l="l" t="t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2400" b="0" i="0" u="none" baseline="0">
                      <a:solidFill>
                        <a:schemeClr val="tx1"/>
                      </a:solidFill>
                      <a:effectLst/>
                      <a:latin typeface="Times New Roman" pitchFamily="18" charset="0"/>
                    </a:defRPr>
                  </a:lvl5pPr>
                </a:lstStyle>
                <a:p>
                  <a:endParaRPr/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DF7FDC-CE3B-411B-A903-697DF8FE55F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839" r:id="rId2"/>
    <p:sldLayoutId id="2147483841" r:id="rId3"/>
    <p:sldLayoutId id="2147483843" r:id="rId4"/>
    <p:sldLayoutId id="2147483845" r:id="rId5"/>
    <p:sldLayoutId id="2147483847" r:id="rId6"/>
    <p:sldLayoutId id="2147483849" r:id="rId7"/>
    <p:sldLayoutId id="2147483851" r:id="rId8"/>
    <p:sldLayoutId id="2147483853" r:id="rId9"/>
    <p:sldLayoutId id="2147483855" r:id="rId10"/>
    <p:sldLayoutId id="2147483857" r:id="rId11"/>
    <p:sldLayoutId id="2147483859" r:id="rId12"/>
    <p:sldLayoutId id="2147483861" r:id="rId13"/>
    <p:sldLayoutId id="2147483863" r:id="rId14"/>
  </p:sldLayoutIdLst>
  <p:transition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effectLst/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kumimoji="0" sz="32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/>
          <a:latin typeface="+mn-lt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kumimoji="0" sz="2400" b="0" i="0" u="none" baseline="0">
          <a:solidFill>
            <a:schemeClr val="tx1"/>
          </a:solidFill>
          <a:effectLst/>
          <a:latin typeface="+mn-lt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/>
          <a:latin typeface="+mn-lt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Tx/>
        <a:buChar char="•"/>
        <a:defRPr kumimoji="0" sz="2000" b="0" i="0" u="none" baseline="0">
          <a:solidFill>
            <a:schemeClr val="tx1"/>
          </a:solidFill>
          <a:effectLst/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2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/>
          <p:nvPr/>
        </p:nvSpPr>
        <p:spPr>
          <a:xfrm>
            <a:off x="3319463" y="2566988"/>
            <a:ext cx="5384800" cy="6143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r>
              <a:rPr kumimoji="1" sz="3000">
                <a:solidFill>
                  <a:schemeClr val="bg2"/>
                </a:solidFill>
                <a:latin typeface="Georgia" pitchFamily="18" charset="0"/>
                <a:ea typeface="Arial" pitchFamily="34" charset="0"/>
              </a:rPr>
              <a:t>Object Oriented Programming</a:t>
            </a:r>
          </a:p>
        </p:txBody>
      </p:sp>
      <p:sp>
        <p:nvSpPr>
          <p:cNvPr id="16387" name="TextBox 11"/>
          <p:cNvSpPr txBox="1"/>
          <p:nvPr/>
        </p:nvSpPr>
        <p:spPr>
          <a:xfrm>
            <a:off x="4879975" y="3190875"/>
            <a:ext cx="3819525" cy="830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r>
              <a:rPr sz="2400" dirty="0">
                <a:solidFill>
                  <a:schemeClr val="bg2"/>
                </a:solidFill>
                <a:latin typeface="Georgia" pitchFamily="18" charset="0"/>
                <a:ea typeface="Arial" pitchFamily="34" charset="0"/>
              </a:rPr>
              <a:t>Lecture No. 4 </a:t>
            </a:r>
            <a:endParaRPr sz="2400" dirty="0" smtClean="0">
              <a:solidFill>
                <a:schemeClr val="bg2"/>
              </a:solidFill>
              <a:latin typeface="Georgia" pitchFamily="18" charset="0"/>
              <a:ea typeface="Arial" pitchFamily="34" charset="0"/>
            </a:endParaRPr>
          </a:p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r>
              <a:rPr sz="2400" dirty="0" smtClean="0">
                <a:solidFill>
                  <a:schemeClr val="bg2"/>
                </a:solidFill>
              </a:rPr>
              <a:t>Methods</a:t>
            </a:r>
            <a:endParaRPr sz="2400" dirty="0">
              <a:solidFill>
                <a:schemeClr val="bg2"/>
              </a:solidFill>
              <a:latin typeface="Georgia" pitchFamily="18" charset="0"/>
              <a:ea typeface="Arial" pitchFamily="34" charset="0"/>
            </a:endParaRPr>
          </a:p>
        </p:txBody>
      </p:sp>
      <p:sp>
        <p:nvSpPr>
          <p:cNvPr id="16388" name="TextBox 40"/>
          <p:cNvSpPr txBox="1">
            <a:spLocks noChangeArrowheads="1"/>
          </p:cNvSpPr>
          <p:nvPr/>
        </p:nvSpPr>
        <p:spPr bwMode="auto">
          <a:xfrm>
            <a:off x="101600" y="1516063"/>
            <a:ext cx="643413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133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eorgia" pitchFamily="18" charset="0"/>
                <a:ea typeface="+mn-ea" pitchFamily="18" charset="0"/>
                <a:cs typeface="+mn-cs"/>
              </a:rPr>
              <a:t>Department of Computer Science</a:t>
            </a:r>
          </a:p>
        </p:txBody>
      </p:sp>
      <p:cxnSp>
        <p:nvCxnSpPr>
          <p:cNvPr id="16389" name="Straight Connector 42"/>
          <p:cNvCxnSpPr/>
          <p:nvPr/>
        </p:nvCxnSpPr>
        <p:spPr>
          <a:xfrm>
            <a:off x="169863" y="1474788"/>
            <a:ext cx="8737600" cy="0"/>
          </a:xfrm>
          <a:prstGeom prst="line">
            <a:avLst/>
          </a:prstGeom>
          <a:noFill/>
          <a:ln cmpd="dbl">
            <a:solidFill>
              <a:schemeClr val="bg1"/>
            </a:solidFill>
            <a:miter lim="800000"/>
          </a:ln>
        </p:spPr>
      </p:cxn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252538" y="449263"/>
            <a:ext cx="63674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267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eorgia" pitchFamily="18" charset="0"/>
                <a:ea typeface="+mn-e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16391" name="Footer Placeholder 1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838" cy="36512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44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 pitchFamily="18" charset="0"/>
                <a:cs typeface="+mn-cs"/>
              </a:rPr>
              <a:t>COMSATS University Islamabad, Abbottabad Campus</a:t>
            </a:r>
          </a:p>
        </p:txBody>
      </p:sp>
      <p:pic>
        <p:nvPicPr>
          <p:cNvPr id="16392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1450" y="450850"/>
            <a:ext cx="1090613" cy="957263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8596B900-039E-4912-9112-EE79F925F31C}" type="slidenum">
              <a:rPr sz="1400">
                <a:solidFill>
                  <a:schemeClr val="bg2"/>
                </a:solidFill>
              </a:rPr>
              <a:t>10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Return Value Type</a:t>
            </a:r>
          </a:p>
        </p:txBody>
      </p:sp>
      <p:sp>
        <p:nvSpPr>
          <p:cNvPr id="34820" name="Text Box 3"/>
          <p:cNvSpPr txBox="1"/>
          <p:nvPr/>
        </p:nvSpPr>
        <p:spPr>
          <a:xfrm>
            <a:off x="309563" y="893763"/>
            <a:ext cx="8458200" cy="15700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sz="2400">
                <a:solidFill>
                  <a:schemeClr val="bg2"/>
                </a:solidFill>
              </a:rPr>
              <a:t>A method may return a value. The </a:t>
            </a:r>
            <a:r>
              <a:rPr sz="2400" u="sng">
                <a:solidFill>
                  <a:schemeClr val="bg2"/>
                </a:solidFill>
              </a:rPr>
              <a:t>returnValueType</a:t>
            </a:r>
            <a:r>
              <a:rPr sz="2400">
                <a:solidFill>
                  <a:schemeClr val="bg2"/>
                </a:solidFill>
              </a:rPr>
              <a:t> is the data type of the value the method returns. If the method does not return a value, the </a:t>
            </a:r>
            <a:r>
              <a:rPr sz="2400" u="sng">
                <a:solidFill>
                  <a:schemeClr val="bg2"/>
                </a:solidFill>
              </a:rPr>
              <a:t>returnValueType</a:t>
            </a:r>
            <a:r>
              <a:rPr sz="2400">
                <a:solidFill>
                  <a:schemeClr val="bg2"/>
                </a:solidFill>
              </a:rPr>
              <a:t> is the keyword </a:t>
            </a:r>
            <a:r>
              <a:rPr sz="2400" u="sng">
                <a:solidFill>
                  <a:schemeClr val="bg2"/>
                </a:solidFill>
              </a:rPr>
              <a:t>void</a:t>
            </a:r>
            <a:r>
              <a:rPr sz="2400">
                <a:solidFill>
                  <a:schemeClr val="bg2"/>
                </a:solidFill>
              </a:rPr>
              <a:t>. For example, the </a:t>
            </a:r>
            <a:r>
              <a:rPr sz="2400" u="sng">
                <a:solidFill>
                  <a:schemeClr val="bg2"/>
                </a:solidFill>
              </a:rPr>
              <a:t>returnValueType</a:t>
            </a:r>
            <a:r>
              <a:rPr sz="2400">
                <a:solidFill>
                  <a:schemeClr val="bg2"/>
                </a:solidFill>
              </a:rPr>
              <a:t> in the </a:t>
            </a:r>
            <a:r>
              <a:rPr sz="2400" u="sng">
                <a:solidFill>
                  <a:schemeClr val="bg2"/>
                </a:solidFill>
              </a:rPr>
              <a:t>main</a:t>
            </a:r>
            <a:r>
              <a:rPr sz="2400">
                <a:solidFill>
                  <a:schemeClr val="bg2"/>
                </a:solidFill>
              </a:rPr>
              <a:t> method is </a:t>
            </a:r>
            <a:r>
              <a:rPr sz="2400" u="sng">
                <a:solidFill>
                  <a:schemeClr val="bg2"/>
                </a:solidFill>
              </a:rPr>
              <a:t>void</a:t>
            </a:r>
            <a:r>
              <a:rPr sz="24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4821" name="Rectangle 4"/>
          <p:cNvSpPr/>
          <p:nvPr/>
        </p:nvSpPr>
        <p:spPr>
          <a:xfrm>
            <a:off x="3086100" y="231457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4822" name="Rectangle 5"/>
          <p:cNvSpPr/>
          <p:nvPr/>
        </p:nvSpPr>
        <p:spPr>
          <a:xfrm>
            <a:off x="2771775" y="24574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4823" name="Rectangle 6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4824" name="Rectangle 7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4825" name="Rectangle 8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4826" name="Rectangle 9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4827" name="Rectangle 10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4828" name="Rectangle 11"/>
          <p:cNvSpPr/>
          <p:nvPr/>
        </p:nvSpPr>
        <p:spPr>
          <a:xfrm>
            <a:off x="0" y="2208213"/>
            <a:ext cx="9144000" cy="460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graphicFrame>
        <p:nvGraphicFramePr>
          <p:cNvPr id="34829" name="Object 12"/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" r:id="rId4" imgW="8642350" imgH="3441700" progId="Word.Picture.8">
                  <p:embed/>
                </p:oleObj>
              </mc:Choice>
              <mc:Fallback>
                <p:oleObj name="Picture" r:id="rId4" imgW="8642350" imgH="34417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Rectangle 14"/>
          <p:cNvSpPr/>
          <p:nvPr/>
        </p:nvSpPr>
        <p:spPr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4831" name="Rectangle 15"/>
          <p:cNvSpPr/>
          <p:nvPr/>
        </p:nvSpPr>
        <p:spPr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8C5C1660-79D6-4CF4-98DE-A7AEA79430D5}" type="slidenum">
              <a:rPr sz="1400">
                <a:solidFill>
                  <a:schemeClr val="bg2"/>
                </a:solidFill>
              </a:rPr>
              <a:t>11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Calling Methods</a:t>
            </a:r>
          </a:p>
        </p:txBody>
      </p:sp>
      <p:sp>
        <p:nvSpPr>
          <p:cNvPr id="36868" name="Text Box 7"/>
          <p:cNvSpPr txBox="1"/>
          <p:nvPr/>
        </p:nvSpPr>
        <p:spPr>
          <a:xfrm>
            <a:off x="381000" y="1219200"/>
            <a:ext cx="8305800" cy="17986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>
                <a:solidFill>
                  <a:schemeClr val="bg2"/>
                </a:solidFill>
              </a:rPr>
              <a:t>Testing the </a:t>
            </a:r>
            <a:r>
              <a:rPr>
                <a:solidFill>
                  <a:schemeClr val="bg2"/>
                </a:solidFill>
                <a:latin typeface="Courier New" pitchFamily="49" charset="0"/>
              </a:rPr>
              <a:t>max</a:t>
            </a:r>
            <a:r>
              <a:rPr>
                <a:solidFill>
                  <a:schemeClr val="bg2"/>
                </a:solidFill>
              </a:rPr>
              <a:t> method</a:t>
            </a: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>
                <a:solidFill>
                  <a:schemeClr val="bg2"/>
                </a:solidFill>
              </a:rPr>
              <a:t>This program demonstrates calling a method max to return the largest of the </a:t>
            </a:r>
            <a:r>
              <a:rPr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>
                <a:solidFill>
                  <a:schemeClr val="bg2"/>
                </a:solidFill>
              </a:rPr>
              <a:t> values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84F50FFC-E8A7-4768-A80C-3E660283433D}" type="slidenum">
              <a:rPr sz="1400"/>
              <a:t>12</a:t>
            </a:fld>
            <a:endParaRPr sz="140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Calling Methods, cont.</a:t>
            </a:r>
          </a:p>
        </p:txBody>
      </p:sp>
      <p:sp>
        <p:nvSpPr>
          <p:cNvPr id="38916" name="Rectangle 7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38917" name="Rectangle 9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38918" name="Object 8"/>
          <p:cNvGraphicFramePr>
            <a:graphicFrameLocks noChangeAspect="1"/>
          </p:cNvGraphicFramePr>
          <p:nvPr/>
        </p:nvGraphicFramePr>
        <p:xfrm>
          <a:off x="228600" y="1676400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icture" r:id="rId4" imgW="8610600" imgH="3257550" progId="Word.Picture.8">
                  <p:embed/>
                </p:oleObj>
              </mc:Choice>
              <mc:Fallback>
                <p:oleObj name="Picture" r:id="rId4" imgW="8610600" imgH="325755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1676400"/>
                        <a:ext cx="86106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DF0D0A0A-7BC4-4832-80AF-3DAADA7FD3FC}" type="slidenum">
              <a:rPr sz="1400"/>
              <a:t>13</a:t>
            </a:fld>
            <a:endParaRPr sz="140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40964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0965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6"/>
          <p:cNvSpPr/>
          <p:nvPr/>
        </p:nvSpPr>
        <p:spPr>
          <a:xfrm>
            <a:off x="384175" y="2311400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0968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i is now 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0059C1AF-B63B-4C68-94F0-993FB5262EA5}" type="slidenum">
              <a:rPr sz="1400"/>
              <a:t>14</a:t>
            </a:fld>
            <a:endParaRPr sz="140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43012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3013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43014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6"/>
          <p:cNvSpPr/>
          <p:nvPr/>
        </p:nvSpPr>
        <p:spPr>
          <a:xfrm>
            <a:off x="385763" y="24685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3016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j is now 2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D9ADB96B-7152-4C88-8E0E-21E54B951300}" type="slidenum">
              <a:rPr sz="1400"/>
              <a:t>15</a:t>
            </a:fld>
            <a:endParaRPr sz="140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45060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5061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45062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6"/>
          <p:cNvSpPr/>
          <p:nvPr/>
        </p:nvSpPr>
        <p:spPr>
          <a:xfrm>
            <a:off x="1230313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5064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invoke max(i, j)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078F93D9-312E-43FF-9EC1-EC4044AF8D36}" type="slidenum">
              <a:rPr sz="1400"/>
              <a:t>16</a:t>
            </a:fld>
            <a:endParaRPr sz="140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47108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7109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6"/>
          <p:cNvSpPr/>
          <p:nvPr/>
        </p:nvSpPr>
        <p:spPr>
          <a:xfrm>
            <a:off x="5762625" y="2162175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7112" name="AutoShape 7"/>
          <p:cNvSpPr/>
          <p:nvPr/>
        </p:nvSpPr>
        <p:spPr>
          <a:xfrm>
            <a:off x="2690813" y="9318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invoke max(i, j)</a:t>
            </a: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Pass the value of i to num1</a:t>
            </a: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Pass the value of j to num2</a:t>
            </a:r>
          </a:p>
        </p:txBody>
      </p:sp>
      <p:cxnSp>
        <p:nvCxnSpPr>
          <p:cNvPr id="47113" name="Line 8"/>
          <p:cNvCxnSpPr/>
          <p:nvPr/>
        </p:nvCxnSpPr>
        <p:spPr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B3F27765-35D2-4EEE-B089-8ADB2E5D3A5B}" type="slidenum">
              <a:rPr sz="1400"/>
              <a:t>17</a:t>
            </a:fld>
            <a:endParaRPr sz="140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49156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9157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49158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6"/>
          <p:cNvSpPr/>
          <p:nvPr/>
        </p:nvSpPr>
        <p:spPr>
          <a:xfrm>
            <a:off x="4648200" y="2354263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49160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declare variable result</a:t>
            </a:r>
          </a:p>
        </p:txBody>
      </p:sp>
      <p:cxnSp>
        <p:nvCxnSpPr>
          <p:cNvPr id="49161" name="Line 8"/>
          <p:cNvCxnSpPr/>
          <p:nvPr/>
        </p:nvCxnSpPr>
        <p:spPr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00D1DB48-08F5-4C62-B9FA-12C74DEDD788}" type="slidenum">
              <a:rPr sz="1400"/>
              <a:t>18</a:t>
            </a:fld>
            <a:endParaRPr sz="1400"/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51204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1205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6"/>
          <p:cNvSpPr/>
          <p:nvPr/>
        </p:nvSpPr>
        <p:spPr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1208" name="AutoShape 7"/>
          <p:cNvSpPr/>
          <p:nvPr/>
        </p:nvSpPr>
        <p:spPr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(num1 &gt; num2) is true since num1 is 5 and num2 is 2</a:t>
            </a:r>
          </a:p>
        </p:txBody>
      </p:sp>
      <p:cxnSp>
        <p:nvCxnSpPr>
          <p:cNvPr id="51209" name="Line 8"/>
          <p:cNvCxnSpPr/>
          <p:nvPr/>
        </p:nvCxnSpPr>
        <p:spPr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4F71EE33-9C97-403D-9299-0AB61353066A}" type="slidenum">
              <a:rPr sz="1400"/>
              <a:t>19</a:t>
            </a:fld>
            <a:endParaRPr sz="1400"/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53252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3253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53254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6"/>
          <p:cNvSpPr/>
          <p:nvPr/>
        </p:nvSpPr>
        <p:spPr>
          <a:xfrm>
            <a:off x="4648200" y="2776538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3256" name="AutoShape 7"/>
          <p:cNvSpPr/>
          <p:nvPr/>
        </p:nvSpPr>
        <p:spPr>
          <a:xfrm>
            <a:off x="2690813" y="9715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result is now 5</a:t>
            </a:r>
          </a:p>
        </p:txBody>
      </p:sp>
      <p:cxnSp>
        <p:nvCxnSpPr>
          <p:cNvPr id="53257" name="Line 8"/>
          <p:cNvCxnSpPr/>
          <p:nvPr/>
        </p:nvCxnSpPr>
        <p:spPr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868AD2B6-B06B-49F5-B751-BB495614AB32}" type="slidenum">
              <a:rPr sz="1400"/>
              <a:t>2</a:t>
            </a:fld>
            <a:endParaRPr sz="140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93738" y="125413"/>
            <a:ext cx="7880350" cy="500062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Opening Problem</a:t>
            </a:r>
          </a:p>
        </p:txBody>
      </p:sp>
      <p:sp>
        <p:nvSpPr>
          <p:cNvPr id="18436" name="Rectangle 3"/>
          <p:cNvSpPr/>
          <p:nvPr/>
        </p:nvSpPr>
        <p:spPr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18437" name="Rectangle 4"/>
          <p:cNvSpPr/>
          <p:nvPr/>
        </p:nvSpPr>
        <p:spPr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18438" name="Rectangle 5"/>
          <p:cNvSpPr/>
          <p:nvPr/>
        </p:nvSpPr>
        <p:spPr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18439" name="Text Box 6"/>
          <p:cNvSpPr txBox="1"/>
          <p:nvPr/>
        </p:nvSpPr>
        <p:spPr>
          <a:xfrm>
            <a:off x="117475" y="971550"/>
            <a:ext cx="8832850" cy="9461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/>
              <a:t>Find the sum of integers from </a:t>
            </a:r>
            <a:r>
              <a:rPr sz="2800" u="sng"/>
              <a:t>1</a:t>
            </a:r>
            <a:r>
              <a:rPr sz="2800"/>
              <a:t> to </a:t>
            </a:r>
            <a:r>
              <a:rPr sz="2800" u="sng"/>
              <a:t>10</a:t>
            </a:r>
            <a:r>
              <a:rPr sz="2800"/>
              <a:t>, from </a:t>
            </a:r>
            <a:r>
              <a:rPr sz="2800" u="sng"/>
              <a:t>20</a:t>
            </a:r>
            <a:r>
              <a:rPr sz="2800"/>
              <a:t> to </a:t>
            </a:r>
            <a:r>
              <a:rPr sz="2800" u="sng"/>
              <a:t>30</a:t>
            </a:r>
            <a:r>
              <a:rPr sz="2800"/>
              <a:t>, and from </a:t>
            </a:r>
            <a:r>
              <a:rPr sz="2800" u="sng"/>
              <a:t>35</a:t>
            </a:r>
            <a:r>
              <a:rPr sz="2800"/>
              <a:t> to </a:t>
            </a:r>
            <a:r>
              <a:rPr sz="2800" u="sng"/>
              <a:t>45</a:t>
            </a:r>
            <a:r>
              <a:rPr sz="2800"/>
              <a:t>, respectively.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1DF145B7-EF5F-4DB7-842F-D5E7CDD43361}" type="slidenum">
              <a:rPr sz="1400"/>
              <a:t>20</a:t>
            </a:fld>
            <a:endParaRPr sz="1400"/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55300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5301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55302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6"/>
          <p:cNvSpPr/>
          <p:nvPr/>
        </p:nvSpPr>
        <p:spPr>
          <a:xfrm>
            <a:off x="4648200" y="33909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5304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return result, which is 5</a:t>
            </a:r>
          </a:p>
        </p:txBody>
      </p:sp>
      <p:cxnSp>
        <p:nvCxnSpPr>
          <p:cNvPr id="55305" name="Line 8"/>
          <p:cNvCxnSpPr/>
          <p:nvPr/>
        </p:nvCxnSpPr>
        <p:spPr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FAE63BA6-0246-4768-B628-78AFA5D4395C}" type="slidenum">
              <a:rPr sz="1400"/>
              <a:t>21</a:t>
            </a:fld>
            <a:endParaRPr sz="1400"/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57348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7349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57350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6"/>
          <p:cNvSpPr/>
          <p:nvPr/>
        </p:nvSpPr>
        <p:spPr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7352" name="AutoShape 7"/>
          <p:cNvSpPr/>
          <p:nvPr/>
        </p:nvSpPr>
        <p:spPr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return max(i, j) and assign the return value to k</a:t>
            </a:r>
          </a:p>
        </p:txBody>
      </p:sp>
      <p:cxnSp>
        <p:nvCxnSpPr>
          <p:cNvPr id="57353" name="Line 8"/>
          <p:cNvCxnSpPr/>
          <p:nvPr/>
        </p:nvCxnSpPr>
        <p:spPr>
          <a:xfrm flipH="1" flipV="1">
            <a:off x="1844675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CA6FC506-BCA3-4AF3-ADC2-57D5A48B8D55}" type="slidenum">
              <a:rPr sz="1400"/>
              <a:t>22</a:t>
            </a:fld>
            <a:endParaRPr sz="1400"/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Method Invocation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59396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9397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Picture" r:id="rId4" imgW="8610600" imgH="2209800" progId="Word.Picture.8">
                  <p:embed/>
                </p:oleObj>
              </mc:Choice>
              <mc:Fallback>
                <p:oleObj name="Picture" r:id="rId4" imgW="8610600" imgH="22098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6"/>
          <p:cNvSpPr/>
          <p:nvPr/>
        </p:nvSpPr>
        <p:spPr>
          <a:xfrm>
            <a:off x="423863" y="2968625"/>
            <a:ext cx="3384550" cy="460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59400" name="AutoShape 7"/>
          <p:cNvSpPr/>
          <p:nvPr/>
        </p:nvSpPr>
        <p:spPr>
          <a:xfrm>
            <a:off x="2690813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Execute the print statement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83A3BB4A-F5F4-4FC0-87CF-E275E832463B}" type="slidenum">
              <a:rPr sz="1400">
                <a:solidFill>
                  <a:schemeClr val="bg2"/>
                </a:solidFill>
              </a:rPr>
              <a:t>23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CAUTION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body" idx="4294967295"/>
          </p:nvPr>
        </p:nvSpPr>
        <p:spPr>
          <a:xfrm>
            <a:off x="385763" y="931863"/>
            <a:ext cx="8458200" cy="1747837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90000"/>
              </a:lnSpc>
              <a:buNone/>
            </a:pPr>
            <a:r>
              <a:rPr sz="2400">
                <a:solidFill>
                  <a:schemeClr val="bg2"/>
                </a:solidFill>
              </a:rPr>
              <a:t>A </a:t>
            </a:r>
            <a:r>
              <a:rPr sz="2400" u="sng">
                <a:solidFill>
                  <a:schemeClr val="bg2"/>
                </a:solidFill>
              </a:rPr>
              <a:t>return</a:t>
            </a:r>
            <a:r>
              <a:rPr sz="2400">
                <a:solidFill>
                  <a:schemeClr val="bg2"/>
                </a:solidFill>
              </a:rPr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61445" name="Rectangle 5"/>
          <p:cNvSpPr/>
          <p:nvPr/>
        </p:nvSpPr>
        <p:spPr>
          <a:xfrm>
            <a:off x="347663" y="5041900"/>
            <a:ext cx="8458200" cy="13636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90000"/>
              </a:lnSpc>
              <a:buNone/>
            </a:pPr>
            <a:r>
              <a:rPr sz="2400">
                <a:solidFill>
                  <a:schemeClr val="bg2"/>
                </a:solidFill>
              </a:rPr>
              <a:t>To fix this problem, delete </a:t>
            </a:r>
            <a:r>
              <a:rPr sz="2400" i="1" u="sng">
                <a:solidFill>
                  <a:schemeClr val="bg2"/>
                </a:solidFill>
              </a:rPr>
              <a:t>if (n &lt; 0)</a:t>
            </a:r>
            <a:r>
              <a:rPr sz="2400">
                <a:solidFill>
                  <a:schemeClr val="bg2"/>
                </a:solidFill>
              </a:rPr>
              <a:t> in (a), so that the compiler will see a </a:t>
            </a:r>
            <a:r>
              <a:rPr sz="2400" u="sng">
                <a:solidFill>
                  <a:schemeClr val="bg2"/>
                </a:solidFill>
              </a:rPr>
              <a:t>return</a:t>
            </a:r>
            <a:r>
              <a:rPr sz="2400">
                <a:solidFill>
                  <a:schemeClr val="bg2"/>
                </a:solidFill>
              </a:rPr>
              <a:t> statement to be reached regardless of how the </a:t>
            </a:r>
            <a:r>
              <a:rPr sz="2400" u="sng">
                <a:solidFill>
                  <a:schemeClr val="bg2"/>
                </a:solidFill>
              </a:rPr>
              <a:t>if</a:t>
            </a:r>
            <a:r>
              <a:rPr sz="2400">
                <a:solidFill>
                  <a:schemeClr val="bg2"/>
                </a:solidFill>
              </a:rPr>
              <a:t> statement is evaluated.</a:t>
            </a:r>
          </a:p>
        </p:txBody>
      </p:sp>
      <p:sp>
        <p:nvSpPr>
          <p:cNvPr id="61446" name="Rectangle 7"/>
          <p:cNvSpPr/>
          <p:nvPr/>
        </p:nvSpPr>
        <p:spPr>
          <a:xfrm>
            <a:off x="0" y="2624138"/>
            <a:ext cx="184150" cy="460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427038" y="258445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Picture" r:id="rId4" imgW="8404225" imgH="2166938" progId="Word.Picture.8">
                  <p:embed/>
                </p:oleObj>
              </mc:Choice>
              <mc:Fallback>
                <p:oleObj name="Picture" r:id="rId4" imgW="8404225" imgH="216693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038" y="2584450"/>
                        <a:ext cx="8404225" cy="2166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395AC989-9F3B-466C-A1D8-C44B63C389AF}" type="slidenum">
              <a:rPr sz="1400"/>
              <a:t>24</a:t>
            </a:fld>
            <a:endParaRPr sz="1400"/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  <a:ea typeface="Courier New" pitchFamily="49" charset="0"/>
              </a:rPr>
              <a:t>Call Stacks</a:t>
            </a:r>
            <a:r>
              <a:rPr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2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63493" name="Rectangle 6"/>
          <p:cNvSpPr/>
          <p:nvPr/>
        </p:nvSpPr>
        <p:spPr>
          <a:xfrm>
            <a:off x="1855788" y="225583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63494" name="Rectangle 8"/>
          <p:cNvSpPr/>
          <p:nvPr/>
        </p:nvSpPr>
        <p:spPr>
          <a:xfrm>
            <a:off x="1855788" y="225583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63495" name="Rectangle 10"/>
          <p:cNvSpPr/>
          <p:nvPr/>
        </p:nvSpPr>
        <p:spPr>
          <a:xfrm>
            <a:off x="0" y="23241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63496" name="Object 9"/>
          <p:cNvGraphicFramePr>
            <a:graphicFrameLocks noChangeAspect="1"/>
          </p:cNvGraphicFramePr>
          <p:nvPr/>
        </p:nvGraphicFramePr>
        <p:xfrm>
          <a:off x="0" y="1778000"/>
          <a:ext cx="9144000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Picture" r:id="rId4" imgW="9144000" imgH="3719513" progId="Word.Picture.8">
                  <p:embed/>
                </p:oleObj>
              </mc:Choice>
              <mc:Fallback>
                <p:oleObj name="Picture" r:id="rId4" imgW="9144000" imgH="3719513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778000"/>
                        <a:ext cx="9144000" cy="3719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7AC75DC-9ECF-411E-BFF2-493C839015A4}" type="slidenum">
              <a:rPr sz="1400"/>
              <a:t>25</a:t>
            </a:fld>
            <a:endParaRPr sz="1400"/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46113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65540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65541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6"/>
          <p:cNvSpPr/>
          <p:nvPr/>
        </p:nvSpPr>
        <p:spPr>
          <a:xfrm>
            <a:off x="347663" y="2622550"/>
            <a:ext cx="338455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65544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89713"/>
              <a:gd name="adj2" fmla="val 1407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i is declared and initialized</a:t>
            </a:r>
          </a:p>
        </p:txBody>
      </p:sp>
      <p:graphicFrame>
        <p:nvGraphicFramePr>
          <p:cNvPr id="6554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Picture" r:id="rId6" imgW="1830388" imgH="3263900" progId="Word.Picture.8">
                  <p:embed/>
                </p:oleObj>
              </mc:Choice>
              <mc:Fallback>
                <p:oleObj name="Picture" r:id="rId6" imgW="1830388" imgH="32639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46" name="Line 10"/>
          <p:cNvCxnSpPr/>
          <p:nvPr/>
        </p:nvCxnSpPr>
        <p:spPr>
          <a:xfrm>
            <a:off x="3611563" y="2698750"/>
            <a:ext cx="3879850" cy="1882775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4F71F5F8-9869-46A9-A85A-07543CAAB9A2}" type="slidenum">
              <a:rPr sz="1400"/>
              <a:t>26</a:t>
            </a:fld>
            <a:endParaRPr sz="1400"/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858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67588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67589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67590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6"/>
          <p:cNvSpPr/>
          <p:nvPr/>
        </p:nvSpPr>
        <p:spPr>
          <a:xfrm>
            <a:off x="347663" y="2814638"/>
            <a:ext cx="3384550" cy="1539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67592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86523"/>
              <a:gd name="adj2" fmla="val 17184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j is declared and initialized</a:t>
            </a:r>
          </a:p>
        </p:txBody>
      </p:sp>
      <p:graphicFrame>
        <p:nvGraphicFramePr>
          <p:cNvPr id="67593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Picture" r:id="rId6" imgW="1830388" imgH="3263900" progId="Word.Picture.8">
                  <p:embed/>
                </p:oleObj>
              </mc:Choice>
              <mc:Fallback>
                <p:oleObj name="Picture" r:id="rId6" imgW="1830388" imgH="32639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594" name="Line 9"/>
          <p:cNvCxnSpPr/>
          <p:nvPr/>
        </p:nvCxnSpPr>
        <p:spPr>
          <a:xfrm>
            <a:off x="3457575" y="2890838"/>
            <a:ext cx="4033838" cy="15367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09DC5157-403B-4AEB-9807-0710CC1AE15B}" type="slidenum">
              <a:rPr sz="1400"/>
              <a:t>27</a:t>
            </a:fld>
            <a:endParaRPr sz="1400"/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46113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69636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69637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69638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6"/>
          <p:cNvSpPr/>
          <p:nvPr/>
        </p:nvSpPr>
        <p:spPr>
          <a:xfrm>
            <a:off x="347663" y="3006725"/>
            <a:ext cx="690562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69640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150269"/>
              <a:gd name="adj2" fmla="val 18349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Declare k</a:t>
            </a:r>
          </a:p>
        </p:txBody>
      </p:sp>
      <p:graphicFrame>
        <p:nvGraphicFramePr>
          <p:cNvPr id="6964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Picture" r:id="rId6" imgW="1830388" imgH="3263900" progId="Word.Picture.8">
                  <p:embed/>
                </p:oleObj>
              </mc:Choice>
              <mc:Fallback>
                <p:oleObj name="Picture" r:id="rId6" imgW="1830388" imgH="32639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642" name="Line 9"/>
          <p:cNvCxnSpPr/>
          <p:nvPr/>
        </p:nvCxnSpPr>
        <p:spPr>
          <a:xfrm>
            <a:off x="1000125" y="3121025"/>
            <a:ext cx="6529388" cy="1152525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C2F6543C-CB84-443C-95A8-4D34764357D2}" type="slidenum">
              <a:rPr sz="1400"/>
              <a:t>28</a:t>
            </a:fld>
            <a:endParaRPr sz="1400"/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46113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71684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1685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71686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6"/>
          <p:cNvSpPr/>
          <p:nvPr/>
        </p:nvSpPr>
        <p:spPr>
          <a:xfrm>
            <a:off x="1230313" y="3006725"/>
            <a:ext cx="250190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1688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78843"/>
              <a:gd name="adj2" fmla="val 1927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Invoke max(i, j)</a:t>
            </a:r>
          </a:p>
        </p:txBody>
      </p:sp>
      <p:graphicFrame>
        <p:nvGraphicFramePr>
          <p:cNvPr id="71689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Picture" r:id="rId6" imgW="1830388" imgH="3263900" progId="Word.Picture.8">
                  <p:embed/>
                </p:oleObj>
              </mc:Choice>
              <mc:Fallback>
                <p:oleObj name="Picture" r:id="rId6" imgW="1830388" imgH="32639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690" name="Line 9"/>
          <p:cNvCxnSpPr/>
          <p:nvPr/>
        </p:nvCxnSpPr>
        <p:spPr>
          <a:xfrm>
            <a:off x="3305175" y="3082925"/>
            <a:ext cx="114300" cy="1268413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8531E4CF-1976-4B58-A8E3-69A4983E3BDD}" type="slidenum">
              <a:rPr sz="1400"/>
              <a:t>29</a:t>
            </a:fld>
            <a:endParaRPr sz="1400"/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858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73732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3733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73734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6"/>
          <p:cNvSpPr/>
          <p:nvPr/>
        </p:nvSpPr>
        <p:spPr>
          <a:xfrm>
            <a:off x="2036763" y="4311650"/>
            <a:ext cx="25733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3736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47171"/>
              <a:gd name="adj2" fmla="val 39611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pass the values of i and j to num1 and num2</a:t>
            </a:r>
          </a:p>
        </p:txBody>
      </p:sp>
      <p:graphicFrame>
        <p:nvGraphicFramePr>
          <p:cNvPr id="73737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Picture" r:id="rId6" imgW="2284413" imgH="4071938" progId="Word.Picture.8">
                  <p:embed/>
                </p:oleObj>
              </mc:Choice>
              <mc:Fallback>
                <p:oleObj name="Picture" r:id="rId6" imgW="2284413" imgH="407193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738" name="Line 9"/>
          <p:cNvCxnSpPr/>
          <p:nvPr/>
        </p:nvCxnSpPr>
        <p:spPr>
          <a:xfrm flipV="1">
            <a:off x="3535363" y="3889375"/>
            <a:ext cx="3609975" cy="461963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FA821AF0-A0CC-4776-A48C-63ADD43E4D7B}" type="slidenum">
              <a:rPr sz="1400"/>
              <a:t>3</a:t>
            </a:fld>
            <a:endParaRPr sz="140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693738" y="125413"/>
            <a:ext cx="7880350" cy="500062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Problem</a:t>
            </a:r>
          </a:p>
        </p:txBody>
      </p:sp>
      <p:sp>
        <p:nvSpPr>
          <p:cNvPr id="20484" name="Rectangle 3"/>
          <p:cNvSpPr/>
          <p:nvPr/>
        </p:nvSpPr>
        <p:spPr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0485" name="Rectangle 4"/>
          <p:cNvSpPr/>
          <p:nvPr/>
        </p:nvSpPr>
        <p:spPr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0486" name="Rectangle 5"/>
          <p:cNvSpPr/>
          <p:nvPr/>
        </p:nvSpPr>
        <p:spPr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0487" name="Text Box 6"/>
          <p:cNvSpPr txBox="1"/>
          <p:nvPr/>
        </p:nvSpPr>
        <p:spPr>
          <a:xfrm>
            <a:off x="117475" y="971550"/>
            <a:ext cx="8870950" cy="478155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int sum = 0;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for (int i = 1; i &lt;= 10; i++)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  sum += i;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System.out.println("Sum from 1 to 10 is " + sum);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200">
              <a:solidFill>
                <a:schemeClr val="bg2"/>
              </a:solidFill>
              <a:latin typeface="Courier New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sum = 0;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for (int i = 20; i &lt;= 30; i++)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  sum += i;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System.out.println("Sum from 20 to 30 is " + sum);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200">
              <a:solidFill>
                <a:schemeClr val="bg2"/>
              </a:solidFill>
              <a:latin typeface="Courier New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sum = 0;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for (int i = 35; i &lt;= 45; i++)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  sum += i;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System.out.println("Sum from 35 to 45 is " + sum);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8FC339BA-D16B-4919-9CB6-FFFCC2BC1364}" type="slidenum">
              <a:rPr sz="1400"/>
              <a:t>30</a:t>
            </a:fld>
            <a:endParaRPr sz="1400"/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75780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5781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6"/>
          <p:cNvSpPr/>
          <p:nvPr/>
        </p:nvSpPr>
        <p:spPr>
          <a:xfrm>
            <a:off x="385763" y="4503738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5784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51032"/>
              <a:gd name="adj2" fmla="val 4354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pass the values of i and j to num1 and num2</a:t>
            </a:r>
          </a:p>
        </p:txBody>
      </p:sp>
      <p:graphicFrame>
        <p:nvGraphicFramePr>
          <p:cNvPr id="7578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Picture" r:id="rId6" imgW="2284413" imgH="4071938" progId="Word.Picture.8">
                  <p:embed/>
                </p:oleObj>
              </mc:Choice>
              <mc:Fallback>
                <p:oleObj name="Picture" r:id="rId6" imgW="2284413" imgH="407193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786" name="Line 9"/>
          <p:cNvCxnSpPr/>
          <p:nvPr/>
        </p:nvCxnSpPr>
        <p:spPr>
          <a:xfrm flipV="1">
            <a:off x="3919538" y="3621088"/>
            <a:ext cx="3263900" cy="998537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73C1FD37-198E-4AB4-9A80-725F4031B739}" type="slidenum">
              <a:rPr sz="1400"/>
              <a:t>31</a:t>
            </a:fld>
            <a:endParaRPr sz="1400"/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77828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7829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77830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6"/>
          <p:cNvSpPr/>
          <p:nvPr/>
        </p:nvSpPr>
        <p:spPr>
          <a:xfrm>
            <a:off x="385763" y="481171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7832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53819"/>
              <a:gd name="adj2" fmla="val 4723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(num1 &gt; num2) is true</a:t>
            </a:r>
          </a:p>
        </p:txBody>
      </p:sp>
      <p:graphicFrame>
        <p:nvGraphicFramePr>
          <p:cNvPr id="77833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Picture" r:id="rId6" imgW="2284413" imgH="4071938" progId="Word.Picture.8">
                  <p:embed/>
                </p:oleObj>
              </mc:Choice>
              <mc:Fallback>
                <p:oleObj name="Picture" r:id="rId6" imgW="2284413" imgH="407193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D81C26D4-BCFC-4C66-9B10-A22361845509}" type="slidenum">
              <a:rPr sz="1400"/>
              <a:t>32</a:t>
            </a:fld>
            <a:endParaRPr sz="1400"/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79876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9877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79878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6"/>
          <p:cNvSpPr/>
          <p:nvPr/>
        </p:nvSpPr>
        <p:spPr>
          <a:xfrm>
            <a:off x="385763" y="5003800"/>
            <a:ext cx="41862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79880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51259"/>
              <a:gd name="adj2" fmla="val 50703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Assign num1 to result</a:t>
            </a:r>
          </a:p>
        </p:txBody>
      </p:sp>
      <p:graphicFrame>
        <p:nvGraphicFramePr>
          <p:cNvPr id="7988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Picture" r:id="rId6" imgW="2284413" imgH="4071938" progId="Word.Picture.8">
                  <p:embed/>
                </p:oleObj>
              </mc:Choice>
              <mc:Fallback>
                <p:oleObj name="Picture" r:id="rId6" imgW="2284413" imgH="407193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882" name="Line 9"/>
          <p:cNvCxnSpPr/>
          <p:nvPr/>
        </p:nvCxnSpPr>
        <p:spPr>
          <a:xfrm flipV="1">
            <a:off x="3957638" y="3659188"/>
            <a:ext cx="3725862" cy="1458912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62F24F88-0C70-49AB-9151-848DE84479C6}" type="slidenum">
              <a:rPr sz="1400"/>
              <a:t>33</a:t>
            </a:fld>
            <a:endParaRPr sz="1400"/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81924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81925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81926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6"/>
          <p:cNvSpPr/>
          <p:nvPr/>
        </p:nvSpPr>
        <p:spPr>
          <a:xfrm>
            <a:off x="347663" y="569436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81928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63255"/>
              <a:gd name="adj2" fmla="val 60412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Return result and assign it to k</a:t>
            </a:r>
          </a:p>
        </p:txBody>
      </p:sp>
      <p:graphicFrame>
        <p:nvGraphicFramePr>
          <p:cNvPr id="81929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Picture" r:id="rId6" imgW="2284413" imgH="4071938" progId="Word.Picture.8">
                  <p:embed/>
                </p:oleObj>
              </mc:Choice>
              <mc:Fallback>
                <p:oleObj name="Picture" r:id="rId6" imgW="2284413" imgH="407193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30" name="Line 9"/>
          <p:cNvCxnSpPr/>
          <p:nvPr/>
        </p:nvCxnSpPr>
        <p:spPr>
          <a:xfrm flipH="1" flipV="1">
            <a:off x="923925" y="3082925"/>
            <a:ext cx="614363" cy="2651125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  <p:cxnSp>
        <p:nvCxnSpPr>
          <p:cNvPr id="81931" name="Line 10"/>
          <p:cNvCxnSpPr/>
          <p:nvPr/>
        </p:nvCxnSpPr>
        <p:spPr>
          <a:xfrm flipV="1">
            <a:off x="4225925" y="4773613"/>
            <a:ext cx="3225800" cy="998537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A27D87F4-660B-4BC5-9500-DB60FA579484}" type="slidenum">
              <a:rPr sz="1400"/>
              <a:t>34</a:t>
            </a:fld>
            <a:endParaRPr sz="1400"/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46113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Trace Call Stack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83972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83973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83974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Picture" r:id="rId4" imgW="4878388" imgH="4086225" progId="Word.Picture.8">
                  <p:embed/>
                </p:oleObj>
              </mc:Choice>
              <mc:Fallback>
                <p:oleObj name="Picture" r:id="rId4" imgW="4878388" imgH="40862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Rectangle 6"/>
          <p:cNvSpPr/>
          <p:nvPr/>
        </p:nvSpPr>
        <p:spPr>
          <a:xfrm>
            <a:off x="347663" y="3313113"/>
            <a:ext cx="3384550" cy="57626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83976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75833"/>
              <a:gd name="adj2" fmla="val 25631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sz="1800"/>
              <a:t>Execute print statement</a:t>
            </a:r>
          </a:p>
        </p:txBody>
      </p:sp>
      <p:graphicFrame>
        <p:nvGraphicFramePr>
          <p:cNvPr id="83977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Picture" r:id="rId6" imgW="1830388" imgH="3263900" progId="Word.Picture.8">
                  <p:embed/>
                </p:oleObj>
              </mc:Choice>
              <mc:Fallback>
                <p:oleObj name="Picture" r:id="rId6" imgW="1830388" imgH="32639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45E9E108-DB16-4FFD-8BCA-95465588F7A5}" type="slidenum">
              <a:rPr sz="1400">
                <a:solidFill>
                  <a:schemeClr val="bg2"/>
                </a:solidFill>
              </a:rPr>
              <a:t>35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Passing Parameters</a:t>
            </a:r>
          </a:p>
        </p:txBody>
      </p:sp>
      <p:sp>
        <p:nvSpPr>
          <p:cNvPr id="86020" name="Rectangle 3"/>
          <p:cNvSpPr>
            <a:spLocks noGrp="1"/>
          </p:cNvSpPr>
          <p:nvPr>
            <p:ph type="body" idx="4294967295"/>
          </p:nvPr>
        </p:nvSpPr>
        <p:spPr>
          <a:xfrm>
            <a:off x="114300" y="952500"/>
            <a:ext cx="8991600" cy="1600200"/>
          </a:xfrm>
          <a:solidFill>
            <a:schemeClr val="tx1"/>
          </a:solidFill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public static void nPrintln(String message, int n) {  </a:t>
            </a:r>
          </a:p>
          <a:p>
            <a:pPr lvl="0">
              <a:spcBef>
                <a:spcPct val="0"/>
              </a:spcBef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  for (int i = 0; i &lt; n; i++)</a:t>
            </a:r>
          </a:p>
          <a:p>
            <a:pPr lvl="0">
              <a:spcBef>
                <a:spcPct val="0"/>
              </a:spcBef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    System.out.println(message);</a:t>
            </a:r>
          </a:p>
          <a:p>
            <a:pPr lvl="0">
              <a:spcBef>
                <a:spcPct val="0"/>
              </a:spcBef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6021" name="Rectangle 4"/>
          <p:cNvSpPr/>
          <p:nvPr/>
        </p:nvSpPr>
        <p:spPr>
          <a:xfrm>
            <a:off x="381000" y="2667000"/>
            <a:ext cx="8458200" cy="3276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None/>
            </a:pPr>
            <a:r>
              <a:rPr sz="2800">
                <a:solidFill>
                  <a:schemeClr val="bg2"/>
                </a:solidFill>
              </a:rPr>
              <a:t>Suppose you invoke the method using </a:t>
            </a:r>
          </a:p>
          <a:p>
            <a:pPr marL="742950" lvl="1" indent="-285750">
              <a:spcBef>
                <a:spcPct val="0"/>
              </a:spcBef>
              <a:buNone/>
            </a:pPr>
            <a:r>
              <a:rPr sz="2400">
                <a:solidFill>
                  <a:schemeClr val="bg2"/>
                </a:solidFill>
              </a:rPr>
              <a:t>nPrintln(“Welcome to Java”, 5);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sz="2800">
                <a:solidFill>
                  <a:schemeClr val="bg2"/>
                </a:solidFill>
              </a:rPr>
              <a:t>What is the output?</a:t>
            </a:r>
          </a:p>
          <a:p>
            <a:pPr marL="0" lvl="0" indent="0">
              <a:spcBef>
                <a:spcPct val="0"/>
              </a:spcBef>
              <a:buNone/>
            </a:pPr>
            <a:endParaRPr sz="280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sz="2800">
                <a:solidFill>
                  <a:schemeClr val="bg2"/>
                </a:solidFill>
              </a:rPr>
              <a:t>Suppose you invoke the method using </a:t>
            </a:r>
          </a:p>
          <a:p>
            <a:pPr marL="742950" lvl="1" indent="-285750">
              <a:spcBef>
                <a:spcPct val="0"/>
              </a:spcBef>
              <a:buNone/>
            </a:pPr>
            <a:r>
              <a:rPr sz="2400">
                <a:solidFill>
                  <a:schemeClr val="bg2"/>
                </a:solidFill>
              </a:rPr>
              <a:t>nPrintln(“Computer Science”, 15);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sz="2800">
                <a:solidFill>
                  <a:schemeClr val="bg2"/>
                </a:solidFill>
              </a:rPr>
              <a:t>What is the output?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77637A8F-B68A-4F44-B344-67E18BB97176}" type="slidenum">
              <a:rPr sz="1400"/>
              <a:t>36</a:t>
            </a:fld>
            <a:endParaRPr sz="1400"/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Pass by Value</a:t>
            </a:r>
          </a:p>
        </p:txBody>
      </p:sp>
      <p:sp>
        <p:nvSpPr>
          <p:cNvPr id="88068" name="Rectangle 7"/>
          <p:cNvSpPr/>
          <p:nvPr/>
        </p:nvSpPr>
        <p:spPr>
          <a:xfrm>
            <a:off x="2312988" y="211455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88069" name="Rectangle 9"/>
          <p:cNvSpPr/>
          <p:nvPr/>
        </p:nvSpPr>
        <p:spPr>
          <a:xfrm>
            <a:off x="1855788" y="225583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88070" name="Object 8"/>
          <p:cNvGraphicFramePr>
            <a:graphicFrameLocks noChangeAspect="1"/>
          </p:cNvGraphicFramePr>
          <p:nvPr/>
        </p:nvGraphicFramePr>
        <p:xfrm>
          <a:off x="152400" y="1752600"/>
          <a:ext cx="87630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4" imgW="8763000" imgH="3784600" progId="Word.Picture.8">
                  <p:embed/>
                </p:oleObj>
              </mc:Choice>
              <mc:Fallback>
                <p:oleObj r:id="rId4" imgW="8763000" imgH="37846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752600"/>
                        <a:ext cx="8763000" cy="3784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B378C737-C9B0-4CF5-B914-0E9E77D04AE7}" type="slidenum">
              <a:rPr sz="1400">
                <a:solidFill>
                  <a:schemeClr val="bg2"/>
                </a:solidFill>
              </a:rPr>
              <a:t>37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Scope of Local Variables</a:t>
            </a:r>
          </a:p>
        </p:txBody>
      </p:sp>
      <p:sp>
        <p:nvSpPr>
          <p:cNvPr id="90116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371600"/>
            <a:ext cx="8610600" cy="50292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90000"/>
              </a:lnSpc>
              <a:buNone/>
            </a:pPr>
            <a:r>
              <a:rPr sz="3600">
                <a:solidFill>
                  <a:schemeClr val="bg2"/>
                </a:solidFill>
              </a:rPr>
              <a:t>A local variable: a variable defined inside a method.</a:t>
            </a:r>
          </a:p>
          <a:p>
            <a:pPr lvl="0">
              <a:lnSpc>
                <a:spcPct val="90000"/>
              </a:lnSpc>
              <a:buNone/>
            </a:pPr>
            <a:r>
              <a:rPr sz="3600">
                <a:solidFill>
                  <a:schemeClr val="bg2"/>
                </a:solidFill>
              </a:rPr>
              <a:t>Scope: the part of the program where the variable can be referenced.</a:t>
            </a:r>
          </a:p>
          <a:p>
            <a:pPr lvl="0">
              <a:lnSpc>
                <a:spcPct val="90000"/>
              </a:lnSpc>
              <a:buNone/>
            </a:pPr>
            <a:r>
              <a:rPr sz="3600">
                <a:solidFill>
                  <a:schemeClr val="bg2"/>
                </a:solidFill>
                <a:ea typeface="Times New Roman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sz="36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0B1D4B2A-A81E-4E1C-9A4D-8641E74B552B}" type="slidenum">
              <a:rPr sz="1400">
                <a:solidFill>
                  <a:schemeClr val="bg2"/>
                </a:solidFill>
              </a:rPr>
              <a:t>38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Scope of Local Variables, cont.</a:t>
            </a:r>
          </a:p>
        </p:txBody>
      </p:sp>
      <p:sp>
        <p:nvSpPr>
          <p:cNvPr id="92164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371600"/>
            <a:ext cx="8610600" cy="50292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sz="3600">
                <a:solidFill>
                  <a:schemeClr val="bg2"/>
                </a:solidFill>
                <a:ea typeface="Times New Roman" pitchFamily="18" charset="0"/>
              </a:rPr>
              <a:t>You can declare a local variable with the same name multiple times in different non-nesting blocks in a method, but you cannot declare a local variable twice in nested blocks.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915EE4-CF30-488D-9B37-4571919909B3}" type="slidenum">
              <a:rPr sz="1400">
                <a:solidFill>
                  <a:schemeClr val="bg2"/>
                </a:solidFill>
              </a:rPr>
              <a:t>39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Scope of Local Variables, cont.</a:t>
            </a:r>
          </a:p>
        </p:txBody>
      </p:sp>
      <p:sp>
        <p:nvSpPr>
          <p:cNvPr id="94212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838200"/>
            <a:ext cx="8839200" cy="1900238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80000"/>
              </a:lnSpc>
              <a:buNone/>
            </a:pPr>
            <a:r>
              <a:rPr sz="2800">
                <a:solidFill>
                  <a:schemeClr val="bg2"/>
                </a:solidFill>
                <a:ea typeface="Times New Roman" pitchFamily="18" charset="0"/>
              </a:rPr>
              <a:t>A variable declared in the initial action part of a </a:t>
            </a:r>
            <a:r>
              <a:rPr sz="2800" u="sng">
                <a:solidFill>
                  <a:schemeClr val="bg2"/>
                </a:solidFill>
                <a:ea typeface="Times New Roman" pitchFamily="18" charset="0"/>
              </a:rPr>
              <a:t>for</a:t>
            </a:r>
            <a:r>
              <a:rPr sz="2800">
                <a:solidFill>
                  <a:schemeClr val="bg2"/>
                </a:solidFill>
                <a:ea typeface="Times New Roman" pitchFamily="18" charset="0"/>
              </a:rPr>
              <a:t> loop header has its scope in the entire loop. But a variable declared inside a </a:t>
            </a:r>
            <a:r>
              <a:rPr sz="2800" u="sng">
                <a:solidFill>
                  <a:schemeClr val="bg2"/>
                </a:solidFill>
                <a:ea typeface="Times New Roman" pitchFamily="18" charset="0"/>
              </a:rPr>
              <a:t>for</a:t>
            </a:r>
            <a:r>
              <a:rPr sz="2800">
                <a:solidFill>
                  <a:schemeClr val="bg2"/>
                </a:solidFill>
                <a:ea typeface="Times New Roman" pitchFamily="18" charset="0"/>
              </a:rPr>
              <a:t> loop body has its scope limited in the loop body from its declaration and to the end of the block that contains the variable.</a:t>
            </a:r>
          </a:p>
        </p:txBody>
      </p:sp>
      <p:sp>
        <p:nvSpPr>
          <p:cNvPr id="94213" name="Rectangle 5"/>
          <p:cNvSpPr/>
          <p:nvPr/>
        </p:nvSpPr>
        <p:spPr>
          <a:xfrm>
            <a:off x="2800350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graphicFrame>
        <p:nvGraphicFramePr>
          <p:cNvPr id="94214" name="Object 4"/>
          <p:cNvGraphicFramePr>
            <a:graphicFrameLocks noChangeAspect="1"/>
          </p:cNvGraphicFramePr>
          <p:nvPr/>
        </p:nvGraphicFramePr>
        <p:xfrm>
          <a:off x="769938" y="2776538"/>
          <a:ext cx="72390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r:id="rId4" imgW="7239000" imgH="3502025" progId="Word.Picture.8">
                  <p:embed/>
                </p:oleObj>
              </mc:Choice>
              <mc:Fallback>
                <p:oleObj r:id="rId4" imgW="7239000" imgH="350202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938" y="2776538"/>
                        <a:ext cx="7239000" cy="3502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B5343CCE-6BA6-4EA3-9205-273B44E9D67D}" type="slidenum">
              <a:rPr sz="1400"/>
              <a:t>4</a:t>
            </a:fld>
            <a:endParaRPr sz="140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93738" y="125413"/>
            <a:ext cx="7880350" cy="500062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Problem</a:t>
            </a:r>
          </a:p>
        </p:txBody>
      </p:sp>
      <p:sp>
        <p:nvSpPr>
          <p:cNvPr id="22532" name="Rectangle 3"/>
          <p:cNvSpPr/>
          <p:nvPr/>
        </p:nvSpPr>
        <p:spPr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2533" name="Rectangle 4"/>
          <p:cNvSpPr/>
          <p:nvPr/>
        </p:nvSpPr>
        <p:spPr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2534" name="Rectangle 5"/>
          <p:cNvSpPr/>
          <p:nvPr/>
        </p:nvSpPr>
        <p:spPr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2535" name="Text Box 6"/>
          <p:cNvSpPr txBox="1"/>
          <p:nvPr/>
        </p:nvSpPr>
        <p:spPr>
          <a:xfrm>
            <a:off x="117475" y="971550"/>
            <a:ext cx="8870950" cy="478155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int sum = 0;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for (int i = 1; i &lt;= 10; i++)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  sum += i;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System.out.println("Sum from 1 to 10 is " + sum); 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200">
              <a:solidFill>
                <a:schemeClr val="bg2"/>
              </a:solidFill>
              <a:latin typeface="Courier New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sum = 0;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for (int i = 20; i &lt;= 30; i++)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  sum += i;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System.out.println("Sum from 20 to 30 is " + sum);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200">
              <a:solidFill>
                <a:schemeClr val="bg2"/>
              </a:solidFill>
              <a:latin typeface="Courier New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sum = 0;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for (int i = 35; i &lt;= 45; i++)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  sum += i;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System.out.println("Sum from 35 to 45 is " + sum);</a:t>
            </a:r>
          </a:p>
        </p:txBody>
      </p:sp>
      <p:sp>
        <p:nvSpPr>
          <p:cNvPr id="22536" name="Rectangle 7"/>
          <p:cNvSpPr/>
          <p:nvPr/>
        </p:nvSpPr>
        <p:spPr>
          <a:xfrm>
            <a:off x="193675" y="10096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2537" name="Rectangle 8"/>
          <p:cNvSpPr/>
          <p:nvPr/>
        </p:nvSpPr>
        <p:spPr>
          <a:xfrm>
            <a:off x="231775" y="2776538"/>
            <a:ext cx="5646738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2538" name="Rectangle 9"/>
          <p:cNvSpPr/>
          <p:nvPr/>
        </p:nvSpPr>
        <p:spPr>
          <a:xfrm>
            <a:off x="231775" y="4427538"/>
            <a:ext cx="5607050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4746320B-EEFB-45C4-B9DD-E6610E64C3E3}" type="slidenum">
              <a:rPr sz="1400"/>
              <a:t>40</a:t>
            </a:fld>
            <a:endParaRPr sz="1400"/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Scope of Local Variables, cont.</a:t>
            </a:r>
          </a:p>
        </p:txBody>
      </p:sp>
      <p:sp>
        <p:nvSpPr>
          <p:cNvPr id="96260" name="Rectangle 6"/>
          <p:cNvSpPr/>
          <p:nvPr/>
        </p:nvSpPr>
        <p:spPr>
          <a:xfrm>
            <a:off x="3200400" y="262890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96261" name="Rectangle 8"/>
          <p:cNvSpPr/>
          <p:nvPr/>
        </p:nvSpPr>
        <p:spPr>
          <a:xfrm>
            <a:off x="2198688" y="2457450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96262" name="Object 7"/>
          <p:cNvGraphicFramePr>
            <a:graphicFrameLocks noChangeAspect="1"/>
          </p:cNvGraphicFramePr>
          <p:nvPr/>
        </p:nvGraphicFramePr>
        <p:xfrm>
          <a:off x="193675" y="1931988"/>
          <a:ext cx="8797925" cy="391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Picture" r:id="rId4" imgW="8797925" imgH="3916362" progId="Word.Picture.8">
                  <p:embed/>
                </p:oleObj>
              </mc:Choice>
              <mc:Fallback>
                <p:oleObj name="Picture" r:id="rId4" imgW="8797925" imgH="3916362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" y="1931988"/>
                        <a:ext cx="8797925" cy="3916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65B81B11-9B6B-4CD5-B4E8-39C301E81662}" type="slidenum">
              <a:rPr sz="1400"/>
              <a:t>41</a:t>
            </a:fld>
            <a:endParaRPr sz="1400"/>
          </a:p>
        </p:txBody>
      </p:sp>
      <p:sp>
        <p:nvSpPr>
          <p:cNvPr id="9830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Scope of Local Variables, cont.</a:t>
            </a:r>
          </a:p>
        </p:txBody>
      </p:sp>
      <p:sp>
        <p:nvSpPr>
          <p:cNvPr id="98308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914400"/>
            <a:ext cx="7620000" cy="5562600"/>
          </a:xfrm>
          <a:solidFill>
            <a:schemeClr val="tx1"/>
          </a:solidFill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// Fine with no errors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public static void correctMethod() {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int x = 1;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int y = 1;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// i is declared 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for (int i = 1; i &lt; 10; i++) {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  x += i;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}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// i is declared again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for (int i = 1; i &lt; 10; i++) {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  y += i;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}</a:t>
            </a:r>
          </a:p>
          <a:p>
            <a:pPr lvl="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D6E8A92B-9CCB-4372-AA48-2017DBB1CEE8}" type="slidenum">
              <a:rPr sz="1400"/>
              <a:t>42</a:t>
            </a:fld>
            <a:endParaRPr sz="1400"/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Scope of Local Variables, cont.</a:t>
            </a:r>
          </a:p>
        </p:txBody>
      </p:sp>
      <p:sp>
        <p:nvSpPr>
          <p:cNvPr id="100356" name="Rectangle 4"/>
          <p:cNvSpPr/>
          <p:nvPr/>
        </p:nvSpPr>
        <p:spPr>
          <a:xfrm>
            <a:off x="533400" y="1143000"/>
            <a:ext cx="7848600" cy="4800600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0" indent="-34290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// With no errors</a:t>
            </a:r>
          </a:p>
          <a:p>
            <a:pPr marL="342900" lvl="0" indent="-34290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public static void incorrectMethod() {</a:t>
            </a:r>
          </a:p>
          <a:p>
            <a:pPr marL="342900" lvl="0" indent="-34290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int x = 1;</a:t>
            </a:r>
          </a:p>
          <a:p>
            <a:pPr marL="342900" lvl="0" indent="-34290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int y = 1;</a:t>
            </a:r>
          </a:p>
          <a:p>
            <a:pPr marL="342900" lvl="0" indent="-34290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for (int i = 1; i &lt; 10; i++) {</a:t>
            </a:r>
          </a:p>
          <a:p>
            <a:pPr marL="342900" lvl="0" indent="-34290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  int x = 0;</a:t>
            </a:r>
          </a:p>
          <a:p>
            <a:pPr marL="342900" lvl="0" indent="-34290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  x += i;</a:t>
            </a:r>
          </a:p>
          <a:p>
            <a:pPr marL="342900" lvl="0" indent="-34290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buNone/>
            </a:pPr>
            <a:r>
              <a:rPr sz="26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8AEAFEC0-1246-46E1-9D87-1CBC8D33DCC7}" type="slidenum">
              <a:rPr sz="1400"/>
              <a:t>43</a:t>
            </a:fld>
            <a:endParaRPr sz="1400"/>
          </a:p>
        </p:txBody>
      </p:sp>
      <p:sp>
        <p:nvSpPr>
          <p:cNvPr id="10240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Method Abstraction</a:t>
            </a:r>
          </a:p>
        </p:txBody>
      </p:sp>
      <p:sp>
        <p:nvSpPr>
          <p:cNvPr id="10240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305800" cy="16002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t>You can think of the method body as a black box that contains the detailed implementation for the method.</a:t>
            </a:r>
          </a:p>
        </p:txBody>
      </p:sp>
      <p:sp>
        <p:nvSpPr>
          <p:cNvPr id="102405" name="Rectangle 8"/>
          <p:cNvSpPr/>
          <p:nvPr/>
        </p:nvSpPr>
        <p:spPr>
          <a:xfrm>
            <a:off x="2828925" y="2714625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graphicFrame>
        <p:nvGraphicFramePr>
          <p:cNvPr id="102406" name="Object 7"/>
          <p:cNvGraphicFramePr>
            <a:graphicFrameLocks noChangeAspect="1"/>
          </p:cNvGraphicFramePr>
          <p:nvPr/>
        </p:nvGraphicFramePr>
        <p:xfrm>
          <a:off x="539750" y="2968625"/>
          <a:ext cx="81534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Picture" r:id="rId4" imgW="8153400" imgH="3341688" progId="Word.Picture.8">
                  <p:embed/>
                </p:oleObj>
              </mc:Choice>
              <mc:Fallback>
                <p:oleObj name="Picture" r:id="rId4" imgW="8153400" imgH="3341688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2968625"/>
                        <a:ext cx="8153400" cy="3341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BBF47B3-82B0-4047-862F-1B9FA3B29FD7}" type="slidenum">
              <a:rPr sz="1400">
                <a:solidFill>
                  <a:schemeClr val="bg2"/>
                </a:solidFill>
              </a:rPr>
              <a:t>44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Benefits of Methods</a:t>
            </a:r>
          </a:p>
        </p:txBody>
      </p:sp>
      <p:sp>
        <p:nvSpPr>
          <p:cNvPr id="104452" name="Text Box 4"/>
          <p:cNvSpPr txBox="1"/>
          <p:nvPr/>
        </p:nvSpPr>
        <p:spPr>
          <a:xfrm>
            <a:off x="304800" y="1371600"/>
            <a:ext cx="8534400" cy="25304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0" indent="-457200">
              <a:spcBef>
                <a:spcPct val="50000"/>
              </a:spcBef>
              <a:buClrTx/>
              <a:buSzTx/>
              <a:buFontTx/>
            </a:pPr>
            <a:r>
              <a:rPr>
                <a:solidFill>
                  <a:schemeClr val="bg2"/>
                </a:solidFill>
              </a:rPr>
              <a:t>Write a method once and reuse it anywhere.</a:t>
            </a:r>
          </a:p>
          <a:p>
            <a:pPr marL="457200" lvl="0" indent="-457200">
              <a:spcBef>
                <a:spcPct val="50000"/>
              </a:spcBef>
              <a:buClrTx/>
              <a:buSzTx/>
              <a:buFontTx/>
            </a:pPr>
            <a:r>
              <a:rPr>
                <a:solidFill>
                  <a:schemeClr val="bg2"/>
                </a:solidFill>
              </a:rPr>
              <a:t>Information hiding. Hide the implementation from the user.</a:t>
            </a:r>
          </a:p>
          <a:p>
            <a:pPr marL="457200" lvl="0" indent="-457200">
              <a:spcBef>
                <a:spcPct val="50000"/>
              </a:spcBef>
              <a:buClrTx/>
              <a:buSzTx/>
              <a:buFontTx/>
            </a:pPr>
            <a:r>
              <a:rPr>
                <a:solidFill>
                  <a:schemeClr val="bg2"/>
                </a:solidFill>
              </a:rPr>
              <a:t>Reduce complexity.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FE1EEC2-6B6C-4DEF-8CBA-D1FA6F249F78}" type="slidenum">
              <a:rPr sz="1400">
                <a:solidFill>
                  <a:schemeClr val="bg2"/>
                </a:solidFill>
              </a:rPr>
              <a:t>45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0649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The </a:t>
            </a:r>
            <a:r>
              <a:rPr sz="4200">
                <a:solidFill>
                  <a:schemeClr val="bg2"/>
                </a:solidFill>
                <a:latin typeface="Courier New" pitchFamily="49" charset="0"/>
              </a:rPr>
              <a:t>Math</a:t>
            </a:r>
            <a:r>
              <a:rPr>
                <a:solidFill>
                  <a:schemeClr val="bg2"/>
                </a:solidFill>
              </a:rPr>
              <a:t> Class</a:t>
            </a:r>
          </a:p>
        </p:txBody>
      </p:sp>
      <p:sp>
        <p:nvSpPr>
          <p:cNvPr id="106500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295400"/>
            <a:ext cx="7848600" cy="51054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0" indent="-342900"/>
            <a:r>
              <a:rPr>
                <a:solidFill>
                  <a:schemeClr val="bg2"/>
                </a:solidFill>
              </a:rPr>
              <a:t>Class constants:</a:t>
            </a:r>
          </a:p>
          <a:p>
            <a:pPr marL="736600" lvl="1" indent="-279400"/>
            <a:r>
              <a:rPr>
                <a:solidFill>
                  <a:schemeClr val="bg2"/>
                </a:solidFill>
                <a:latin typeface="Courier New" pitchFamily="49" charset="0"/>
              </a:rPr>
              <a:t>PI</a:t>
            </a:r>
            <a:endParaRPr>
              <a:solidFill>
                <a:schemeClr val="bg2"/>
              </a:solidFill>
            </a:endParaRPr>
          </a:p>
          <a:p>
            <a:pPr marL="736600" lvl="1" indent="-279400"/>
            <a:r>
              <a:rPr>
                <a:solidFill>
                  <a:schemeClr val="bg2"/>
                </a:solidFill>
                <a:latin typeface="Courier New" pitchFamily="49" charset="0"/>
              </a:rPr>
              <a:t>E</a:t>
            </a:r>
            <a:endParaRPr>
              <a:solidFill>
                <a:schemeClr val="bg2"/>
              </a:solidFill>
            </a:endParaRPr>
          </a:p>
          <a:p>
            <a:pPr marL="342900" lvl="0" indent="-342900"/>
            <a:r>
              <a:rPr>
                <a:solidFill>
                  <a:schemeClr val="bg2"/>
                </a:solidFill>
              </a:rPr>
              <a:t>Class methods: </a:t>
            </a:r>
          </a:p>
          <a:p>
            <a:pPr marL="736600" lvl="1" indent="-279400"/>
            <a:r>
              <a:rPr>
                <a:solidFill>
                  <a:schemeClr val="bg2"/>
                </a:solidFill>
              </a:rPr>
              <a:t>Trigonometric Methods </a:t>
            </a:r>
          </a:p>
          <a:p>
            <a:pPr marL="736600" lvl="1" indent="-279400"/>
            <a:r>
              <a:rPr>
                <a:solidFill>
                  <a:schemeClr val="bg2"/>
                </a:solidFill>
              </a:rPr>
              <a:t>Exponent Methods</a:t>
            </a:r>
          </a:p>
          <a:p>
            <a:pPr marL="736600" lvl="1" indent="-279400"/>
            <a:r>
              <a:rPr>
                <a:solidFill>
                  <a:schemeClr val="bg2"/>
                </a:solidFill>
              </a:rPr>
              <a:t>Rounding Methods</a:t>
            </a:r>
          </a:p>
          <a:p>
            <a:pPr marL="736600" lvl="1" indent="-279400"/>
            <a:r>
              <a:rPr>
                <a:solidFill>
                  <a:schemeClr val="bg2"/>
                </a:solidFill>
              </a:rPr>
              <a:t>min, max, abs, and random Methods</a:t>
            </a:r>
          </a:p>
          <a:p>
            <a:pPr marL="342900" lvl="0" indent="-342900">
              <a:buNone/>
            </a:pPr>
            <a:endParaRPr sz="28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11AF733D-A1B4-4758-AA5A-8279738FE3E1}" type="slidenum">
              <a:rPr sz="1400">
                <a:solidFill>
                  <a:schemeClr val="bg2"/>
                </a:solidFill>
              </a:rPr>
              <a:t>46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0752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Trigonometric Methods</a:t>
            </a:r>
          </a:p>
        </p:txBody>
      </p:sp>
      <p:sp>
        <p:nvSpPr>
          <p:cNvPr id="107524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371600"/>
            <a:ext cx="3505200" cy="41148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sz="2600">
                <a:solidFill>
                  <a:schemeClr val="bg2"/>
                </a:solidFill>
                <a:latin typeface="Courier New" pitchFamily="49" charset="0"/>
              </a:rPr>
              <a:t>sin(double a)</a:t>
            </a:r>
          </a:p>
          <a:p>
            <a:pPr lvl="0">
              <a:spcBef>
                <a:spcPct val="50000"/>
              </a:spcBef>
            </a:pPr>
            <a:r>
              <a:rPr sz="2600">
                <a:solidFill>
                  <a:schemeClr val="bg2"/>
                </a:solidFill>
                <a:latin typeface="Courier New" pitchFamily="49" charset="0"/>
              </a:rPr>
              <a:t>cos(double a)</a:t>
            </a:r>
          </a:p>
          <a:p>
            <a:pPr lvl="0">
              <a:spcBef>
                <a:spcPct val="50000"/>
              </a:spcBef>
            </a:pPr>
            <a:r>
              <a:rPr sz="2600">
                <a:solidFill>
                  <a:schemeClr val="bg2"/>
                </a:solidFill>
                <a:latin typeface="Courier New" pitchFamily="49" charset="0"/>
              </a:rPr>
              <a:t>tan(double a)</a:t>
            </a:r>
          </a:p>
          <a:p>
            <a:pPr lvl="0">
              <a:spcBef>
                <a:spcPct val="50000"/>
              </a:spcBef>
            </a:pPr>
            <a:r>
              <a:rPr sz="2600">
                <a:solidFill>
                  <a:schemeClr val="bg2"/>
                </a:solidFill>
                <a:latin typeface="Courier New" pitchFamily="49" charset="0"/>
              </a:rPr>
              <a:t>acos(double a)</a:t>
            </a:r>
          </a:p>
          <a:p>
            <a:pPr lvl="0">
              <a:spcBef>
                <a:spcPct val="50000"/>
              </a:spcBef>
            </a:pPr>
            <a:r>
              <a:rPr sz="2600">
                <a:solidFill>
                  <a:schemeClr val="bg2"/>
                </a:solidFill>
                <a:latin typeface="Courier New" pitchFamily="49" charset="0"/>
              </a:rPr>
              <a:t>asin(double a)</a:t>
            </a:r>
          </a:p>
          <a:p>
            <a:pPr lvl="0">
              <a:spcBef>
                <a:spcPct val="50000"/>
              </a:spcBef>
            </a:pPr>
            <a:r>
              <a:rPr sz="2600">
                <a:solidFill>
                  <a:schemeClr val="bg2"/>
                </a:solidFill>
                <a:latin typeface="Courier New" pitchFamily="49" charset="0"/>
              </a:rPr>
              <a:t>atan(double a)</a:t>
            </a:r>
            <a:endParaRPr sz="2800">
              <a:solidFill>
                <a:schemeClr val="bg2"/>
              </a:solidFill>
            </a:endParaRPr>
          </a:p>
        </p:txBody>
      </p:sp>
      <p:sp>
        <p:nvSpPr>
          <p:cNvPr id="107525" name="Text Box 4"/>
          <p:cNvSpPr txBox="1"/>
          <p:nvPr/>
        </p:nvSpPr>
        <p:spPr>
          <a:xfrm>
            <a:off x="1600200" y="5486400"/>
            <a:ext cx="1981200" cy="1016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sz="2400">
                <a:solidFill>
                  <a:schemeClr val="bg2"/>
                </a:solidFill>
              </a:rPr>
              <a:t>Radians</a:t>
            </a: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sz="2400">
                <a:solidFill>
                  <a:schemeClr val="bg2"/>
                </a:solidFill>
              </a:rPr>
              <a:t>toRadians(90)</a:t>
            </a:r>
          </a:p>
        </p:txBody>
      </p:sp>
      <p:cxnSp>
        <p:nvCxnSpPr>
          <p:cNvPr id="107526" name="Line 5"/>
          <p:cNvCxnSpPr/>
          <p:nvPr/>
        </p:nvCxnSpPr>
        <p:spPr>
          <a:xfrm flipH="1" flipV="1">
            <a:off x="3124200" y="4800600"/>
            <a:ext cx="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tailEnd type="stealth" w="sm" len="sm"/>
          </a:ln>
        </p:spPr>
      </p:cxnSp>
      <p:sp>
        <p:nvSpPr>
          <p:cNvPr id="107527" name="Rectangle 6"/>
          <p:cNvSpPr/>
          <p:nvPr/>
        </p:nvSpPr>
        <p:spPr>
          <a:xfrm>
            <a:off x="4419600" y="1371600"/>
            <a:ext cx="4419600" cy="4648200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txBody>
          <a:bodyPr lIns="92075" tIns="46038" rIns="92075" bIns="46038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Examples:</a:t>
            </a:r>
          </a:p>
          <a:p>
            <a:pPr marL="342900" lvl="0" indent="-342900">
              <a:buNone/>
            </a:pPr>
            <a:endParaRPr sz="2200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Math.sin(0) returns 0.0 </a:t>
            </a:r>
            <a:endParaRPr sz="22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Math.sin(Math.PI / 6) returns 0.5 </a:t>
            </a:r>
            <a:endParaRPr sz="22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Math.sin(Math.PI / 2) returns 1.0</a:t>
            </a:r>
            <a:endParaRPr sz="22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Math.cos(0) returns 1.0</a:t>
            </a:r>
            <a:endParaRPr sz="22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Math.cos(Math.PI / 6) returns 0.866 </a:t>
            </a:r>
            <a:endParaRPr sz="22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Math.cos(Math.PI / 2) returns 0 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71757160-F54D-43D0-AD07-709CBBFA1B5D}" type="slidenum">
              <a:rPr sz="1400">
                <a:solidFill>
                  <a:schemeClr val="bg2"/>
                </a:solidFill>
              </a:rPr>
              <a:t>47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0854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Exponent Methods</a:t>
            </a:r>
          </a:p>
        </p:txBody>
      </p:sp>
      <p:sp>
        <p:nvSpPr>
          <p:cNvPr id="108548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371600"/>
            <a:ext cx="4191000" cy="45720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2" lvl="0" indent="-341312"/>
            <a:r>
              <a:rPr sz="2000">
                <a:solidFill>
                  <a:schemeClr val="bg2"/>
                </a:solidFill>
                <a:latin typeface="Courier New" pitchFamily="49" charset="0"/>
              </a:rPr>
              <a:t>exp(double a)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buNone/>
            </a:pPr>
            <a:r>
              <a:rPr sz="2000">
                <a:solidFill>
                  <a:schemeClr val="bg2"/>
                </a:solidFill>
              </a:rPr>
              <a:t>Returns </a:t>
            </a:r>
            <a:r>
              <a:rPr sz="2000">
                <a:solidFill>
                  <a:schemeClr val="bg2"/>
                </a:solidFill>
                <a:latin typeface="Courier New" pitchFamily="49" charset="0"/>
              </a:rPr>
              <a:t>e</a:t>
            </a:r>
            <a:r>
              <a:rPr sz="2000">
                <a:solidFill>
                  <a:schemeClr val="bg2"/>
                </a:solidFill>
              </a:rPr>
              <a:t> raised to the power of </a:t>
            </a:r>
            <a:r>
              <a:rPr sz="2000">
                <a:solidFill>
                  <a:schemeClr val="bg2"/>
                </a:solidFill>
                <a:latin typeface="Courier New" pitchFamily="49" charset="0"/>
              </a:rPr>
              <a:t>a</a:t>
            </a:r>
            <a:r>
              <a:rPr sz="2000">
                <a:solidFill>
                  <a:schemeClr val="bg2"/>
                </a:solidFill>
              </a:rPr>
              <a:t>.</a:t>
            </a:r>
          </a:p>
          <a:p>
            <a:pPr marL="341312" lvl="0" indent="-341312">
              <a:spcBef>
                <a:spcPct val="50000"/>
              </a:spcBef>
            </a:pPr>
            <a:r>
              <a:rPr sz="2000">
                <a:solidFill>
                  <a:schemeClr val="bg2"/>
                </a:solidFill>
                <a:latin typeface="Courier New" pitchFamily="49" charset="0"/>
              </a:rPr>
              <a:t>log(double a)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buNone/>
            </a:pPr>
            <a:r>
              <a:rPr sz="2000">
                <a:solidFill>
                  <a:schemeClr val="bg2"/>
                </a:solidFill>
              </a:rPr>
              <a:t>Returns the natural logarithm of </a:t>
            </a:r>
            <a:r>
              <a:rPr sz="2000">
                <a:solidFill>
                  <a:schemeClr val="bg2"/>
                </a:solidFill>
                <a:latin typeface="Courier New" pitchFamily="49" charset="0"/>
              </a:rPr>
              <a:t>a</a:t>
            </a:r>
            <a:r>
              <a:rPr sz="2000">
                <a:solidFill>
                  <a:schemeClr val="bg2"/>
                </a:solidFill>
              </a:rPr>
              <a:t>.</a:t>
            </a:r>
          </a:p>
          <a:p>
            <a:pPr marL="341312" lvl="0" indent="-341312">
              <a:spcBef>
                <a:spcPct val="50000"/>
              </a:spcBef>
            </a:pPr>
            <a:r>
              <a:rPr sz="2000">
                <a:solidFill>
                  <a:schemeClr val="bg2"/>
                </a:solidFill>
                <a:latin typeface="Courier New" pitchFamily="49" charset="0"/>
              </a:rPr>
              <a:t>log10(double a)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buNone/>
            </a:pPr>
            <a:r>
              <a:rPr sz="2000">
                <a:solidFill>
                  <a:schemeClr val="bg2"/>
                </a:solidFill>
              </a:rPr>
              <a:t>Returns the 10-based logarithm of </a:t>
            </a:r>
            <a:r>
              <a:rPr sz="2000">
                <a:solidFill>
                  <a:schemeClr val="bg2"/>
                </a:solidFill>
                <a:latin typeface="Courier New" pitchFamily="49" charset="0"/>
              </a:rPr>
              <a:t>a</a:t>
            </a:r>
            <a:r>
              <a:rPr sz="2000">
                <a:solidFill>
                  <a:schemeClr val="bg2"/>
                </a:solidFill>
              </a:rPr>
              <a:t>.</a:t>
            </a:r>
          </a:p>
          <a:p>
            <a:pPr marL="341312" lvl="0" indent="-341312">
              <a:spcBef>
                <a:spcPct val="50000"/>
              </a:spcBef>
            </a:pPr>
            <a:r>
              <a:rPr sz="2000">
                <a:solidFill>
                  <a:schemeClr val="bg2"/>
                </a:solidFill>
                <a:latin typeface="Courier New" pitchFamily="49" charset="0"/>
              </a:rPr>
              <a:t>pow(double a, double b)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buNone/>
            </a:pPr>
            <a:r>
              <a:rPr sz="2000">
                <a:solidFill>
                  <a:schemeClr val="bg2"/>
                </a:solidFill>
              </a:rPr>
              <a:t>Returns </a:t>
            </a:r>
            <a:r>
              <a:rPr sz="2000">
                <a:solidFill>
                  <a:schemeClr val="bg2"/>
                </a:solidFill>
                <a:latin typeface="Courier New" pitchFamily="49" charset="0"/>
              </a:rPr>
              <a:t>a</a:t>
            </a:r>
            <a:r>
              <a:rPr sz="2000">
                <a:solidFill>
                  <a:schemeClr val="bg2"/>
                </a:solidFill>
              </a:rPr>
              <a:t> raised to the power of </a:t>
            </a:r>
            <a:r>
              <a:rPr sz="2000">
                <a:solidFill>
                  <a:schemeClr val="bg2"/>
                </a:solidFill>
                <a:latin typeface="Courier New" pitchFamily="49" charset="0"/>
              </a:rPr>
              <a:t>b</a:t>
            </a:r>
            <a:r>
              <a:rPr sz="2000">
                <a:solidFill>
                  <a:schemeClr val="bg2"/>
                </a:solidFill>
              </a:rPr>
              <a:t>.</a:t>
            </a:r>
          </a:p>
          <a:p>
            <a:pPr marL="341312" lvl="0" indent="-341312" algn="just">
              <a:spcBef>
                <a:spcPct val="50000"/>
              </a:spcBef>
            </a:pPr>
            <a:r>
              <a:rPr sz="2000">
                <a:solidFill>
                  <a:schemeClr val="bg2"/>
                </a:solidFill>
                <a:latin typeface="Courier New" pitchFamily="49" charset="0"/>
              </a:rPr>
              <a:t>sqrt(double a)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buNone/>
            </a:pPr>
            <a:r>
              <a:rPr sz="2000">
                <a:solidFill>
                  <a:schemeClr val="bg2"/>
                </a:solidFill>
              </a:rPr>
              <a:t>Returns the square root of </a:t>
            </a:r>
            <a:r>
              <a:rPr sz="2000">
                <a:solidFill>
                  <a:schemeClr val="bg2"/>
                </a:solidFill>
                <a:latin typeface="Courier New" pitchFamily="49" charset="0"/>
              </a:rPr>
              <a:t>a</a:t>
            </a:r>
            <a:r>
              <a:rPr sz="20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08549" name="Rectangle 5"/>
          <p:cNvSpPr/>
          <p:nvPr/>
        </p:nvSpPr>
        <p:spPr>
          <a:xfrm>
            <a:off x="4724400" y="1295400"/>
            <a:ext cx="4038600" cy="4648200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txBody>
          <a:bodyPr lIns="92075" tIns="46038" rIns="92075" bIns="46038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Examples:</a:t>
            </a:r>
          </a:p>
          <a:p>
            <a:pPr marL="342900" lvl="0" indent="-342900">
              <a:buNone/>
            </a:pPr>
            <a:endParaRPr sz="2200" u="sng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  <a:p>
            <a:pPr marL="342900" lvl="0" indent="-342900"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Math.exp(1) returns 2.71 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Math.log(2.71) returns 1.0 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Math.pow(2, 3) returns 8.0 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Math.pow(3, 2) returns 9.0 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Math.pow(3.5, 2.5) returns 22.91765 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Math.sqrt(4) returns 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Math.sqrt(10.5) returns 3.24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09374BFD-072B-4AC9-9741-47C6682E08D4}" type="slidenum">
              <a:rPr sz="1400">
                <a:solidFill>
                  <a:schemeClr val="bg2"/>
                </a:solidFill>
              </a:rPr>
              <a:t>48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0957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Rounding Methods</a:t>
            </a:r>
          </a:p>
        </p:txBody>
      </p:sp>
      <p:sp>
        <p:nvSpPr>
          <p:cNvPr id="109572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371600"/>
            <a:ext cx="7772400" cy="48768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2" lvl="0" indent="-341312">
              <a:lnSpc>
                <a:spcPct val="90000"/>
              </a:lnSpc>
            </a:pPr>
            <a:r>
              <a:rPr sz="2000">
                <a:solidFill>
                  <a:schemeClr val="bg2"/>
                </a:solidFill>
                <a:latin typeface="Courier New" pitchFamily="49" charset="0"/>
              </a:rPr>
              <a:t>double ceil(double x)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lnSpc>
                <a:spcPct val="90000"/>
              </a:lnSpc>
              <a:buNone/>
            </a:pPr>
            <a:r>
              <a:rPr sz="2000">
                <a:solidFill>
                  <a:schemeClr val="bg2"/>
                </a:solidFill>
                <a:ea typeface="Times New Roman" pitchFamily="18" charset="0"/>
              </a:rPr>
              <a:t>x rounded up to its nearest integer. This integer is  returned as a double value.</a:t>
            </a:r>
          </a:p>
          <a:p>
            <a:pPr marL="341312" lvl="0" indent="-341312">
              <a:lnSpc>
                <a:spcPct val="90000"/>
              </a:lnSpc>
              <a:spcBef>
                <a:spcPct val="50000"/>
              </a:spcBef>
            </a:pPr>
            <a:r>
              <a:rPr sz="2000">
                <a:solidFill>
                  <a:schemeClr val="bg2"/>
                </a:solidFill>
                <a:latin typeface="Courier New" pitchFamily="49" charset="0"/>
              </a:rPr>
              <a:t>double floor(double x)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lnSpc>
                <a:spcPct val="90000"/>
              </a:lnSpc>
              <a:buNone/>
            </a:pPr>
            <a:r>
              <a:rPr sz="2000">
                <a:solidFill>
                  <a:schemeClr val="bg2"/>
                </a:solidFill>
                <a:ea typeface="Times New Roman" pitchFamily="18" charset="0"/>
              </a:rPr>
              <a:t>x is rounded down to its nearest integer. This integer is  returned as a double value.</a:t>
            </a:r>
            <a:endParaRPr sz="2000">
              <a:solidFill>
                <a:schemeClr val="bg2"/>
              </a:solidFill>
            </a:endParaRPr>
          </a:p>
          <a:p>
            <a:pPr marL="341312" lvl="0" indent="-341312">
              <a:lnSpc>
                <a:spcPct val="90000"/>
              </a:lnSpc>
              <a:spcBef>
                <a:spcPct val="50000"/>
              </a:spcBef>
            </a:pPr>
            <a:r>
              <a:rPr sz="2000">
                <a:solidFill>
                  <a:schemeClr val="bg2"/>
                </a:solidFill>
                <a:latin typeface="Courier New" pitchFamily="49" charset="0"/>
              </a:rPr>
              <a:t>double rint(double x)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lnSpc>
                <a:spcPct val="90000"/>
              </a:lnSpc>
              <a:buNone/>
            </a:pPr>
            <a:r>
              <a:rPr sz="2000">
                <a:solidFill>
                  <a:schemeClr val="bg2"/>
                </a:solidFill>
                <a:ea typeface="Times New Roman" pitchFamily="18" charset="0"/>
              </a:rPr>
              <a:t>x is rounded to its nearest integer. If x is equally close to two integers, the even one is returned as a double.</a:t>
            </a:r>
            <a:endParaRPr sz="2000">
              <a:solidFill>
                <a:schemeClr val="bg2"/>
              </a:solidFill>
            </a:endParaRPr>
          </a:p>
          <a:p>
            <a:pPr marL="341312" lvl="0" indent="-341312" algn="just">
              <a:lnSpc>
                <a:spcPct val="90000"/>
              </a:lnSpc>
              <a:spcBef>
                <a:spcPct val="50000"/>
              </a:spcBef>
            </a:pPr>
            <a:r>
              <a:rPr sz="2000">
                <a:solidFill>
                  <a:schemeClr val="bg2"/>
                </a:solidFill>
                <a:latin typeface="Courier New" pitchFamily="49" charset="0"/>
              </a:rPr>
              <a:t>int round(float x)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lnSpc>
                <a:spcPct val="90000"/>
              </a:lnSpc>
              <a:buNone/>
            </a:pPr>
            <a:r>
              <a:rPr sz="2000">
                <a:solidFill>
                  <a:schemeClr val="bg2"/>
                </a:solidFill>
                <a:ea typeface="Times New Roman" pitchFamily="18" charset="0"/>
              </a:rPr>
              <a:t>Return (int)Math.floor(x+0.5).</a:t>
            </a:r>
          </a:p>
          <a:p>
            <a:pPr marL="341312" lvl="0" indent="-341312" algn="just">
              <a:lnSpc>
                <a:spcPct val="90000"/>
              </a:lnSpc>
              <a:spcBef>
                <a:spcPct val="50000"/>
              </a:spcBef>
            </a:pPr>
            <a:r>
              <a:rPr sz="2000">
                <a:solidFill>
                  <a:schemeClr val="bg2"/>
                </a:solidFill>
                <a:latin typeface="Courier New" pitchFamily="49" charset="0"/>
              </a:rPr>
              <a:t>long round(double x)</a:t>
            </a:r>
            <a:endParaRPr sz="2400">
              <a:solidFill>
                <a:schemeClr val="bg2"/>
              </a:solidFill>
            </a:endParaRPr>
          </a:p>
          <a:p>
            <a:pPr marL="520700" lvl="1" indent="-142875">
              <a:lnSpc>
                <a:spcPct val="90000"/>
              </a:lnSpc>
              <a:buNone/>
            </a:pPr>
            <a:r>
              <a:rPr sz="2000">
                <a:solidFill>
                  <a:schemeClr val="bg2"/>
                </a:solidFill>
                <a:ea typeface="Times New Roman" pitchFamily="18" charset="0"/>
              </a:rPr>
              <a:t>Return (long)Math.floor(x+0.5).</a:t>
            </a:r>
            <a:r>
              <a:rPr sz="2000">
                <a:solidFill>
                  <a:schemeClr val="bg2"/>
                </a:solidFill>
                <a:latin typeface="Courier" charset="0"/>
                <a:ea typeface="Times New Roman" pitchFamily="18" charset="0"/>
              </a:rPr>
              <a:t> </a:t>
            </a:r>
          </a:p>
          <a:p>
            <a:pPr marL="520700" lvl="1" indent="-142875">
              <a:lnSpc>
                <a:spcPct val="90000"/>
              </a:lnSpc>
              <a:buNone/>
            </a:pPr>
            <a:endParaRPr sz="20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39EEC69F-E231-44DA-A3BD-AD68D6E88E9A}" type="slidenum">
              <a:rPr sz="1400">
                <a:solidFill>
                  <a:schemeClr val="bg2"/>
                </a:solidFill>
              </a:rPr>
              <a:t>49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105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429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Rounding Methods Examples</a:t>
            </a:r>
          </a:p>
        </p:txBody>
      </p:sp>
      <p:sp>
        <p:nvSpPr>
          <p:cNvPr id="110596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066800"/>
            <a:ext cx="8001000" cy="54864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Math.ceil(2.1) returns 3.0 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Math.ceil(2.0) returns 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Math.ceil(-2.0) returns –2.0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Math.ceil(-2.1) returns -2.0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Math.floor(2.1) returns 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Math.floor(2.0) returns 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Math.floor(-2.0) returns –2.0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Math.floor(-2.1) returns -3.0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Math.rint(2.1) returns 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Math.rint(2.0) returns 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Math.rint(-2.0) returns –2.0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Math.rint(-2.1) returns -2.0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Math.rint(2.5) returns 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Math.rint(-2.5) returns -2.0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Math.round(2.6f) returns 3 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Math.round(2.0) returns 2   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Math.round(-2.0f) returns -2   </a:t>
            </a:r>
            <a:endParaRPr sz="18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1312" lvl="0" indent="-341312">
              <a:lnSpc>
                <a:spcPct val="90000"/>
              </a:lnSpc>
              <a:buNone/>
            </a:pPr>
            <a:r>
              <a:rPr sz="18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Math.round(-2.6) returns -3</a:t>
            </a:r>
            <a:r>
              <a:rPr sz="2400" u="sng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 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59CB017B-E27A-4972-BEBE-04BED18DF02A}" type="slidenum">
              <a:rPr sz="1400"/>
              <a:t>5</a:t>
            </a:fld>
            <a:endParaRPr sz="140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93738" y="0"/>
            <a:ext cx="7872412" cy="701675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 sz="4000"/>
              <a:t>Solution</a:t>
            </a:r>
          </a:p>
        </p:txBody>
      </p:sp>
      <p:sp>
        <p:nvSpPr>
          <p:cNvPr id="24580" name="Rectangle 3"/>
          <p:cNvSpPr/>
          <p:nvPr/>
        </p:nvSpPr>
        <p:spPr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4581" name="Rectangle 4"/>
          <p:cNvSpPr/>
          <p:nvPr/>
        </p:nvSpPr>
        <p:spPr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4582" name="Rectangle 5"/>
          <p:cNvSpPr/>
          <p:nvPr/>
        </p:nvSpPr>
        <p:spPr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4583" name="Text Box 6"/>
          <p:cNvSpPr txBox="1"/>
          <p:nvPr/>
        </p:nvSpPr>
        <p:spPr>
          <a:xfrm>
            <a:off x="155575" y="855663"/>
            <a:ext cx="8832850" cy="521652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 b="1">
                <a:solidFill>
                  <a:schemeClr val="bg2"/>
                </a:solidFill>
              </a:rPr>
              <a:t>public static int </a:t>
            </a:r>
            <a:r>
              <a:rPr sz="2800">
                <a:solidFill>
                  <a:schemeClr val="bg2"/>
                </a:solidFill>
              </a:rPr>
              <a:t>sum(</a:t>
            </a:r>
            <a:r>
              <a:rPr sz="2800" b="1">
                <a:solidFill>
                  <a:schemeClr val="bg2"/>
                </a:solidFill>
              </a:rPr>
              <a:t>int</a:t>
            </a:r>
            <a:r>
              <a:rPr sz="2800">
                <a:solidFill>
                  <a:schemeClr val="bg2"/>
                </a:solidFill>
              </a:rPr>
              <a:t> i1, </a:t>
            </a:r>
            <a:r>
              <a:rPr sz="2800" b="1">
                <a:solidFill>
                  <a:schemeClr val="bg2"/>
                </a:solidFill>
              </a:rPr>
              <a:t>int</a:t>
            </a:r>
            <a:r>
              <a:rPr sz="2800">
                <a:solidFill>
                  <a:schemeClr val="bg2"/>
                </a:solidFill>
              </a:rPr>
              <a:t> i2) {</a:t>
            </a:r>
            <a:endParaRPr sz="2800" b="1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 b="1">
                <a:solidFill>
                  <a:schemeClr val="bg2"/>
                </a:solidFill>
              </a:rPr>
              <a:t>  int </a:t>
            </a:r>
            <a:r>
              <a:rPr sz="2800">
                <a:solidFill>
                  <a:schemeClr val="bg2"/>
                </a:solidFill>
              </a:rPr>
              <a:t>sum = 0;</a:t>
            </a:r>
            <a:endParaRPr sz="2800" b="1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 b="1">
                <a:solidFill>
                  <a:schemeClr val="bg2"/>
                </a:solidFill>
              </a:rPr>
              <a:t>  for (int</a:t>
            </a:r>
            <a:r>
              <a:rPr sz="2800">
                <a:solidFill>
                  <a:schemeClr val="bg2"/>
                </a:solidFill>
              </a:rPr>
              <a:t> i = i1; i &lt;= i2; i++)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>
                <a:solidFill>
                  <a:schemeClr val="bg2"/>
                </a:solidFill>
              </a:rPr>
              <a:t>    sum += i;</a:t>
            </a:r>
            <a:endParaRPr sz="2800" b="1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 b="1">
                <a:solidFill>
                  <a:schemeClr val="bg2"/>
                </a:solidFill>
              </a:rPr>
              <a:t>  return </a:t>
            </a:r>
            <a:r>
              <a:rPr sz="2800">
                <a:solidFill>
                  <a:schemeClr val="bg2"/>
                </a:solidFill>
              </a:rPr>
              <a:t>sum;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>
                <a:solidFill>
                  <a:schemeClr val="bg2"/>
                </a:solidFill>
              </a:rPr>
              <a:t>}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800" b="1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 b="1">
                <a:solidFill>
                  <a:schemeClr val="bg2"/>
                </a:solidFill>
              </a:rPr>
              <a:t>public static void </a:t>
            </a:r>
            <a:r>
              <a:rPr sz="2800">
                <a:solidFill>
                  <a:schemeClr val="bg2"/>
                </a:solidFill>
              </a:rPr>
              <a:t>main(String[] args) {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>
                <a:solidFill>
                  <a:schemeClr val="bg2"/>
                </a:solidFill>
              </a:rPr>
              <a:t>  System.out.println("Sum from 1 to 10 is " + sum(1, 10));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>
                <a:solidFill>
                  <a:schemeClr val="bg2"/>
                </a:solidFill>
              </a:rPr>
              <a:t>  System.out.println("Sum from 20 to 30 is " + sum(20, 30));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>
                <a:solidFill>
                  <a:schemeClr val="bg2"/>
                </a:solidFill>
              </a:rPr>
              <a:t>  System.out.println("Sum from 35 to 45 is " + sum(35, 45));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sz="2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4584" name="Rectangle 7"/>
          <p:cNvSpPr/>
          <p:nvPr/>
        </p:nvSpPr>
        <p:spPr>
          <a:xfrm>
            <a:off x="231775" y="893763"/>
            <a:ext cx="5492750" cy="25733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4585" name="Rectangle 8"/>
          <p:cNvSpPr/>
          <p:nvPr/>
        </p:nvSpPr>
        <p:spPr>
          <a:xfrm>
            <a:off x="6723063" y="4351338"/>
            <a:ext cx="15748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4586" name="Rectangle 11"/>
          <p:cNvSpPr/>
          <p:nvPr/>
        </p:nvSpPr>
        <p:spPr>
          <a:xfrm>
            <a:off x="6915150" y="4811713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  <p:sp>
        <p:nvSpPr>
          <p:cNvPr id="24587" name="Rectangle 12"/>
          <p:cNvSpPr/>
          <p:nvPr/>
        </p:nvSpPr>
        <p:spPr>
          <a:xfrm>
            <a:off x="6877050" y="5272088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78FD4EEB-7D45-48B9-B348-1EAF714EB5D9}" type="slidenum">
              <a:rPr sz="1400">
                <a:solidFill>
                  <a:schemeClr val="bg2"/>
                </a:solidFill>
              </a:rPr>
              <a:t>50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1161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min, max, and abs</a:t>
            </a:r>
          </a:p>
        </p:txBody>
      </p:sp>
      <p:sp>
        <p:nvSpPr>
          <p:cNvPr id="111620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371600"/>
            <a:ext cx="4038600" cy="44958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0" indent="-342900">
              <a:spcBef>
                <a:spcPct val="50000"/>
              </a:spcBef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max(a, b)</a:t>
            </a:r>
            <a:r>
              <a:rPr sz="2200">
                <a:solidFill>
                  <a:schemeClr val="bg2"/>
                </a:solidFill>
              </a:rPr>
              <a:t>and </a:t>
            </a:r>
            <a:r>
              <a:rPr sz="2200">
                <a:solidFill>
                  <a:schemeClr val="bg2"/>
                </a:solidFill>
                <a:latin typeface="Courier New" pitchFamily="49" charset="0"/>
              </a:rPr>
              <a:t>min(a, b)</a:t>
            </a:r>
            <a:endParaRPr sz="2400">
              <a:solidFill>
                <a:schemeClr val="bg2"/>
              </a:solidFill>
            </a:endParaRPr>
          </a:p>
          <a:p>
            <a:pPr marL="377825" lvl="1" indent="0">
              <a:buNone/>
            </a:pPr>
            <a:r>
              <a:rPr sz="2000">
                <a:solidFill>
                  <a:schemeClr val="bg2"/>
                </a:solidFill>
              </a:rPr>
              <a:t>Returns the maximum or minimum of two parameters.</a:t>
            </a:r>
          </a:p>
          <a:p>
            <a:pPr marL="342900" lvl="0" indent="-342900" algn="just">
              <a:spcBef>
                <a:spcPct val="50000"/>
              </a:spcBef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abs(a)</a:t>
            </a:r>
            <a:endParaRPr sz="2400">
              <a:solidFill>
                <a:schemeClr val="bg2"/>
              </a:solidFill>
            </a:endParaRPr>
          </a:p>
          <a:p>
            <a:pPr marL="377825" lvl="1" indent="0">
              <a:buNone/>
            </a:pPr>
            <a:r>
              <a:rPr sz="2000">
                <a:solidFill>
                  <a:schemeClr val="bg2"/>
                </a:solidFill>
              </a:rPr>
              <a:t>Returns the absolute value of the parameter.</a:t>
            </a:r>
          </a:p>
          <a:p>
            <a:pPr marL="342900" lvl="0" indent="-342900">
              <a:spcBef>
                <a:spcPct val="50000"/>
              </a:spcBef>
            </a:pPr>
            <a:r>
              <a:rPr sz="2200">
                <a:solidFill>
                  <a:schemeClr val="bg2"/>
                </a:solidFill>
                <a:latin typeface="Courier New" pitchFamily="49" charset="0"/>
              </a:rPr>
              <a:t>random()</a:t>
            </a:r>
            <a:endParaRPr sz="2400">
              <a:solidFill>
                <a:schemeClr val="bg2"/>
              </a:solidFill>
            </a:endParaRPr>
          </a:p>
          <a:p>
            <a:pPr marL="377825" lvl="1" indent="0">
              <a:buNone/>
            </a:pPr>
            <a:r>
              <a:rPr sz="2000">
                <a:solidFill>
                  <a:schemeClr val="bg2"/>
                </a:solidFill>
              </a:rPr>
              <a:t>Returns a random </a:t>
            </a:r>
            <a:r>
              <a:rPr sz="2000">
                <a:solidFill>
                  <a:schemeClr val="bg2"/>
                </a:solidFill>
                <a:latin typeface="Courier New" pitchFamily="49" charset="0"/>
              </a:rPr>
              <a:t>double</a:t>
            </a:r>
            <a:r>
              <a:rPr sz="2000">
                <a:solidFill>
                  <a:schemeClr val="bg2"/>
                </a:solidFill>
              </a:rPr>
              <a:t> value</a:t>
            </a:r>
            <a:br>
              <a:rPr sz="2000">
                <a:solidFill>
                  <a:schemeClr val="bg2"/>
                </a:solidFill>
              </a:rPr>
            </a:br>
            <a:r>
              <a:rPr sz="2000">
                <a:solidFill>
                  <a:schemeClr val="bg2"/>
                </a:solidFill>
              </a:rPr>
              <a:t>in the range [0.0, 1.0).</a:t>
            </a:r>
          </a:p>
        </p:txBody>
      </p:sp>
      <p:sp>
        <p:nvSpPr>
          <p:cNvPr id="111621" name="Rectangle 5"/>
          <p:cNvSpPr/>
          <p:nvPr/>
        </p:nvSpPr>
        <p:spPr>
          <a:xfrm>
            <a:off x="4419600" y="1371600"/>
            <a:ext cx="4419600" cy="4648200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txBody>
          <a:bodyPr lIns="92075" tIns="46038" rIns="92075" bIns="46038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Examples:</a:t>
            </a:r>
          </a:p>
          <a:p>
            <a:pPr marL="342900" lvl="0" indent="-342900">
              <a:buNone/>
            </a:pPr>
            <a:endParaRPr sz="2200">
              <a:solidFill>
                <a:schemeClr val="bg2"/>
              </a:solidFill>
              <a:latin typeface="Courier New" pitchFamily="49" charset="0"/>
              <a:ea typeface="Courier New" pitchFamily="49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Math.max(2, 3) returns 3 </a:t>
            </a:r>
            <a:endParaRPr sz="2200">
              <a:solidFill>
                <a:schemeClr val="bg2"/>
              </a:solidFill>
              <a:latin typeface="Courier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Math.max(2.5, 3) returns 3.0 </a:t>
            </a:r>
            <a:endParaRPr sz="2200">
              <a:solidFill>
                <a:schemeClr val="bg2"/>
              </a:solidFill>
              <a:latin typeface="Courier New" pitchFamily="49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Math.min(2.5, 3.6) returns 2.5 </a:t>
            </a:r>
            <a:endParaRPr sz="2200">
              <a:solidFill>
                <a:schemeClr val="bg2"/>
              </a:solidFill>
              <a:latin typeface="Courier New" pitchFamily="49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Courier New" pitchFamily="49" charset="0"/>
              </a:rPr>
              <a:t>Math.abs(-2) returns 2</a:t>
            </a:r>
            <a:endParaRPr sz="2200">
              <a:solidFill>
                <a:schemeClr val="bg2"/>
              </a:solidFill>
              <a:latin typeface="Courier New" pitchFamily="49" charset="0"/>
              <a:ea typeface="Times New Roman" pitchFamily="18" charset="0"/>
            </a:endParaRPr>
          </a:p>
          <a:p>
            <a:pPr marL="342900" lvl="0" indent="-342900">
              <a:buNone/>
            </a:pPr>
            <a:r>
              <a:rPr sz="22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</a:rPr>
              <a:t>Math.abs(-2.1) returns 2.1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7C40B1E1-1DB6-4243-A012-6F0F6BD803EB}" type="slidenum">
              <a:rPr sz="1400">
                <a:solidFill>
                  <a:schemeClr val="bg2"/>
                </a:solidFill>
              </a:rPr>
              <a:t>51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1264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  <a:ea typeface="Courier New" pitchFamily="49" charset="0"/>
              </a:rPr>
              <a:t>The </a:t>
            </a:r>
            <a:r>
              <a:rPr u="sng">
                <a:solidFill>
                  <a:schemeClr val="bg2"/>
                </a:solidFill>
                <a:ea typeface="Courier New" pitchFamily="49" charset="0"/>
              </a:rPr>
              <a:t>random</a:t>
            </a:r>
            <a:r>
              <a:rPr>
                <a:solidFill>
                  <a:schemeClr val="bg2"/>
                </a:solidFill>
                <a:ea typeface="Courier New" pitchFamily="49" charset="0"/>
              </a:rPr>
              <a:t> Method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12644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86800" cy="8382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None/>
            </a:pPr>
            <a:r>
              <a:rPr sz="2400">
                <a:solidFill>
                  <a:schemeClr val="bg2"/>
                </a:solidFill>
                <a:ea typeface="Courier New" pitchFamily="49" charset="0"/>
              </a:rPr>
              <a:t>Generates a random </a:t>
            </a:r>
            <a:r>
              <a:rPr sz="2400" u="sng">
                <a:solidFill>
                  <a:schemeClr val="bg2"/>
                </a:solidFill>
                <a:ea typeface="Courier New" pitchFamily="49" charset="0"/>
              </a:rPr>
              <a:t>double</a:t>
            </a:r>
            <a:r>
              <a:rPr sz="2400">
                <a:solidFill>
                  <a:schemeClr val="bg2"/>
                </a:solidFill>
                <a:ea typeface="Courier New" pitchFamily="49" charset="0"/>
              </a:rPr>
              <a:t> value greater than or equal to 0.0 and less than 1.0 (</a:t>
            </a:r>
            <a:r>
              <a:rPr sz="2400" u="sng">
                <a:solidFill>
                  <a:schemeClr val="bg2"/>
                </a:solidFill>
                <a:ea typeface="Courier New" pitchFamily="49" charset="0"/>
              </a:rPr>
              <a:t>0 &lt;= Math.random() &lt; 1.0</a:t>
            </a:r>
            <a:r>
              <a:rPr sz="2400">
                <a:solidFill>
                  <a:schemeClr val="bg2"/>
                </a:solidFill>
                <a:ea typeface="Courier New" pitchFamily="49" charset="0"/>
              </a:rPr>
              <a:t>).</a:t>
            </a:r>
            <a:r>
              <a:rPr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645" name="Rectangle 5"/>
          <p:cNvSpPr/>
          <p:nvPr/>
        </p:nvSpPr>
        <p:spPr>
          <a:xfrm>
            <a:off x="228600" y="2286000"/>
            <a:ext cx="8686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None/>
            </a:pPr>
            <a:r>
              <a:rPr sz="2400">
                <a:solidFill>
                  <a:schemeClr val="bg2"/>
                </a:solidFill>
                <a:ea typeface="Courier New" pitchFamily="49" charset="0"/>
              </a:rPr>
              <a:t>Examples: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12646" name="Rectangle 7"/>
          <p:cNvSpPr/>
          <p:nvPr/>
        </p:nvSpPr>
        <p:spPr>
          <a:xfrm>
            <a:off x="1895475" y="2947988"/>
            <a:ext cx="9144000" cy="46196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graphicFrame>
        <p:nvGraphicFramePr>
          <p:cNvPr id="112647" name="Object 6"/>
          <p:cNvGraphicFramePr>
            <a:graphicFrameLocks noChangeAspect="1"/>
          </p:cNvGraphicFramePr>
          <p:nvPr/>
        </p:nvGraphicFramePr>
        <p:xfrm>
          <a:off x="533400" y="2895600"/>
          <a:ext cx="80010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r:id="rId3" imgW="8001000" imgH="1438275" progId="Word.Picture.8">
                  <p:embed/>
                </p:oleObj>
              </mc:Choice>
              <mc:Fallback>
                <p:oleObj r:id="rId3" imgW="8001000" imgH="143827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895600"/>
                        <a:ext cx="8001000" cy="1438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8" name="Rectangle 8"/>
          <p:cNvSpPr/>
          <p:nvPr/>
        </p:nvSpPr>
        <p:spPr>
          <a:xfrm>
            <a:off x="228600" y="4572000"/>
            <a:ext cx="8686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None/>
            </a:pPr>
            <a:r>
              <a:rPr sz="2400">
                <a:solidFill>
                  <a:schemeClr val="bg2"/>
                </a:solidFill>
                <a:ea typeface="Courier New" pitchFamily="49" charset="0"/>
              </a:rPr>
              <a:t>In general,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12649" name="Rectangle 10"/>
          <p:cNvSpPr/>
          <p:nvPr/>
        </p:nvSpPr>
        <p:spPr>
          <a:xfrm>
            <a:off x="1895475" y="322897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graphicFrame>
        <p:nvGraphicFramePr>
          <p:cNvPr id="112650" name="Object 9"/>
          <p:cNvGraphicFramePr>
            <a:graphicFrameLocks noChangeAspect="1"/>
          </p:cNvGraphicFramePr>
          <p:nvPr/>
        </p:nvGraphicFramePr>
        <p:xfrm>
          <a:off x="457200" y="5181600"/>
          <a:ext cx="8534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r:id="rId5" imgW="8534400" imgH="638175" progId="Word.Picture.8">
                  <p:embed/>
                </p:oleObj>
              </mc:Choice>
              <mc:Fallback>
                <p:oleObj r:id="rId5" imgW="8534400" imgH="638175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5181600"/>
                        <a:ext cx="8534400" cy="638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0F213345-2976-48C7-9068-C222766CD5FB}" type="slidenum">
              <a:rPr sz="1400">
                <a:solidFill>
                  <a:schemeClr val="bg2"/>
                </a:solidFill>
              </a:rPr>
              <a:t>52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1366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  <a:ea typeface="Times New Roman" pitchFamily="18" charset="0"/>
              </a:rPr>
              <a:t>Case Study: Generating Random Characters</a:t>
            </a:r>
            <a:r>
              <a:rPr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3668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524000"/>
            <a:ext cx="8610600" cy="48006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lnSpc>
                <a:spcPct val="90000"/>
              </a:lnSpc>
              <a:buNone/>
            </a:pPr>
            <a:r>
              <a:rPr sz="2800">
                <a:solidFill>
                  <a:schemeClr val="bg2"/>
                </a:solidFill>
                <a:ea typeface="Courier New" pitchFamily="49" charset="0"/>
              </a:rPr>
              <a:t>Computer programs process numerical data and characters. You have seen many examples that involve numerical data. It is also important to understand characters and how to process them.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sz="2800">
                <a:solidFill>
                  <a:schemeClr val="bg2"/>
                </a:solidFill>
                <a:ea typeface="Courier New" pitchFamily="49" charset="0"/>
              </a:rPr>
              <a:t>Each character has a unique Unicode between 0 and FFFF in hexadecimal (65535 in decimal). To generate a random character is to generate a random integer between 0 and 65535 using the following expression: (note that since </a:t>
            </a:r>
            <a:r>
              <a:rPr sz="2800" u="sng">
                <a:solidFill>
                  <a:schemeClr val="bg2"/>
                </a:solidFill>
                <a:ea typeface="Courier New" pitchFamily="49" charset="0"/>
              </a:rPr>
              <a:t>0 &lt;= Math.random() &lt; 1.0</a:t>
            </a:r>
            <a:r>
              <a:rPr sz="2800">
                <a:solidFill>
                  <a:schemeClr val="bg2"/>
                </a:solidFill>
                <a:ea typeface="Courier New" pitchFamily="49" charset="0"/>
              </a:rPr>
              <a:t>, you have to add 1 to 65535.)</a:t>
            </a:r>
            <a:endParaRPr sz="2800">
              <a:solidFill>
                <a:schemeClr val="bg2"/>
              </a:solidFill>
              <a:ea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buNone/>
            </a:pPr>
            <a:r>
              <a:rPr sz="2400">
                <a:solidFill>
                  <a:schemeClr val="bg2"/>
                </a:solidFill>
                <a:ea typeface="Courier New" pitchFamily="49" charset="0"/>
              </a:rPr>
              <a:t>(int)(Math.random() * (65535 + 1)) 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7CD888C8-CEE7-410B-8934-AE4BAC715677}" type="slidenum">
              <a:rPr sz="1400">
                <a:solidFill>
                  <a:schemeClr val="bg2"/>
                </a:solidFill>
              </a:rPr>
              <a:t>53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1571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  <a:ea typeface="Times New Roman" pitchFamily="18" charset="0"/>
              </a:rPr>
              <a:t>Case Study: Generating Random Characters</a:t>
            </a:r>
            <a:r>
              <a:rPr>
                <a:solidFill>
                  <a:schemeClr val="bg2"/>
                </a:solidFill>
              </a:rPr>
              <a:t>, cont.</a:t>
            </a:r>
          </a:p>
        </p:txBody>
      </p:sp>
      <p:sp>
        <p:nvSpPr>
          <p:cNvPr id="115716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524000"/>
            <a:ext cx="8610600" cy="48006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>
                <a:solidFill>
                  <a:schemeClr val="bg2"/>
                </a:solidFill>
                <a:ea typeface="Courier New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</a:p>
          <a:p>
            <a:pPr marL="742950" lvl="1" indent="-285750">
              <a:buNone/>
            </a:pPr>
            <a:r>
              <a:rPr>
                <a:solidFill>
                  <a:schemeClr val="bg2"/>
                </a:solidFill>
                <a:ea typeface="Courier New" pitchFamily="49" charset="0"/>
              </a:rPr>
              <a:t>(int)'a'</a:t>
            </a:r>
          </a:p>
          <a:p>
            <a:pPr marL="0" lvl="0" indent="0">
              <a:buNone/>
            </a:pPr>
            <a:r>
              <a:rPr>
                <a:solidFill>
                  <a:schemeClr val="bg2"/>
                </a:solidFill>
                <a:ea typeface="Courier New" pitchFamily="49" charset="0"/>
              </a:rPr>
              <a:t>So, a random integer between (int)'a' and (int)'z' is</a:t>
            </a:r>
          </a:p>
          <a:p>
            <a:pPr marL="742950" lvl="1" indent="-285750">
              <a:buNone/>
            </a:pPr>
            <a:r>
              <a:rPr>
                <a:solidFill>
                  <a:schemeClr val="bg2"/>
                </a:solidFill>
                <a:ea typeface="Courier New" pitchFamily="49" charset="0"/>
              </a:rPr>
              <a:t>(int)((int)'a' + Math.random() * ((int)'z' - (int)'a' + 1)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FE66E854-218C-4485-8E58-9477B534F9D4}" type="slidenum">
              <a:rPr sz="1400">
                <a:solidFill>
                  <a:schemeClr val="bg2"/>
                </a:solidFill>
              </a:rPr>
              <a:t>54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1776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  <a:ea typeface="Times New Roman" pitchFamily="18" charset="0"/>
              </a:rPr>
              <a:t>Case Study: Generating Random Characters</a:t>
            </a:r>
            <a:r>
              <a:rPr>
                <a:solidFill>
                  <a:schemeClr val="bg2"/>
                </a:solidFill>
              </a:rPr>
              <a:t>, cont.</a:t>
            </a:r>
          </a:p>
        </p:txBody>
      </p:sp>
      <p:sp>
        <p:nvSpPr>
          <p:cNvPr id="117764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524000"/>
            <a:ext cx="8610600" cy="48006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>
                <a:solidFill>
                  <a:schemeClr val="bg2"/>
                </a:solidFill>
                <a:ea typeface="Courier New" pitchFamily="49" charset="0"/>
              </a:rPr>
              <a:t>All numeric operators can be applied to the char operands. The char operand is cast into a number if the other operand is a number or a character. So, the preceding expression can be simplified as follows: </a:t>
            </a:r>
            <a:endParaRPr>
              <a:solidFill>
                <a:schemeClr val="bg2"/>
              </a:solidFill>
              <a:ea typeface="Times New Roman" pitchFamily="18" charset="0"/>
            </a:endParaRPr>
          </a:p>
          <a:p>
            <a:pPr marL="742950" lvl="1" indent="-285750">
              <a:buNone/>
            </a:pPr>
            <a:r>
              <a:rPr>
                <a:solidFill>
                  <a:schemeClr val="bg2"/>
                </a:solidFill>
                <a:ea typeface="Courier New" pitchFamily="49" charset="0"/>
              </a:rPr>
              <a:t>'a' + Math.random() * ('z' - 'a' + 1)</a:t>
            </a:r>
            <a:endParaRPr>
              <a:solidFill>
                <a:schemeClr val="bg2"/>
              </a:solidFill>
              <a:ea typeface="Times New Roman" pitchFamily="18" charset="0"/>
            </a:endParaRPr>
          </a:p>
          <a:p>
            <a:pPr marL="0" lvl="0" indent="0">
              <a:buNone/>
            </a:pPr>
            <a:r>
              <a:rPr>
                <a:solidFill>
                  <a:schemeClr val="bg2"/>
                </a:solidFill>
                <a:ea typeface="Courier New" pitchFamily="49" charset="0"/>
              </a:rPr>
              <a:t> </a:t>
            </a:r>
            <a:endParaRPr>
              <a:solidFill>
                <a:schemeClr val="bg2"/>
              </a:solidFill>
              <a:ea typeface="Times New Roman" pitchFamily="18" charset="0"/>
            </a:endParaRPr>
          </a:p>
          <a:p>
            <a:pPr marL="0" lvl="0" indent="0">
              <a:buNone/>
            </a:pPr>
            <a:r>
              <a:rPr>
                <a:solidFill>
                  <a:schemeClr val="bg2"/>
                </a:solidFill>
                <a:ea typeface="Courier New" pitchFamily="49" charset="0"/>
              </a:rPr>
              <a:t>So a random lowercase letter is</a:t>
            </a:r>
            <a:endParaRPr>
              <a:solidFill>
                <a:schemeClr val="bg2"/>
              </a:solidFill>
              <a:ea typeface="Times New Roman" pitchFamily="18" charset="0"/>
            </a:endParaRPr>
          </a:p>
          <a:p>
            <a:pPr marL="742950" lvl="1" indent="-285750">
              <a:buNone/>
            </a:pPr>
            <a:r>
              <a:rPr>
                <a:solidFill>
                  <a:schemeClr val="bg2"/>
                </a:solidFill>
                <a:ea typeface="Courier New" pitchFamily="49" charset="0"/>
              </a:rPr>
              <a:t>(char)('a' + Math.random() * ('z' - 'a' + 1))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6C07A9E6-BF8F-4093-8C23-B59C70799456}" type="slidenum">
              <a:rPr sz="1400">
                <a:solidFill>
                  <a:schemeClr val="bg2"/>
                </a:solidFill>
              </a:rPr>
              <a:t>55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11981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  <a:ea typeface="Times New Roman" pitchFamily="18" charset="0"/>
              </a:rPr>
              <a:t>Case Study: Generating Random Characters</a:t>
            </a:r>
            <a:r>
              <a:rPr>
                <a:solidFill>
                  <a:schemeClr val="bg2"/>
                </a:solidFill>
              </a:rPr>
              <a:t>, cont.</a:t>
            </a:r>
          </a:p>
        </p:txBody>
      </p:sp>
      <p:sp>
        <p:nvSpPr>
          <p:cNvPr id="119812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600200"/>
            <a:ext cx="8610600" cy="4724400"/>
          </a:xfrm>
          <a:noFill/>
          <a:ln>
            <a:miter lim="800000"/>
          </a:ln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sz="2800">
                <a:solidFill>
                  <a:schemeClr val="bg2"/>
                </a:solidFill>
                <a:ea typeface="Courier New" pitchFamily="49" charset="0"/>
              </a:rPr>
              <a:t>To generalize the foregoing discussion, a random character between any two characters ch1 and ch2 with ch1 &lt; ch2 can be generated as follows:</a:t>
            </a:r>
          </a:p>
          <a:p>
            <a:pPr marL="0" lvl="0" indent="0">
              <a:buNone/>
            </a:pPr>
            <a:endParaRPr sz="2800">
              <a:solidFill>
                <a:schemeClr val="bg2"/>
              </a:solidFill>
              <a:ea typeface="Times New Roman" pitchFamily="18" charset="0"/>
            </a:endParaRPr>
          </a:p>
          <a:p>
            <a:pPr marL="742950" lvl="1" indent="-285750">
              <a:buNone/>
            </a:pPr>
            <a:r>
              <a:rPr sz="2400">
                <a:solidFill>
                  <a:schemeClr val="bg2"/>
                </a:solidFill>
                <a:ea typeface="Courier New" pitchFamily="49" charset="0"/>
              </a:rPr>
              <a:t>(char)(ch1 + Math.random() * (ch2 – ch1 + 1))</a:t>
            </a:r>
            <a:endParaRPr sz="2400">
              <a:solidFill>
                <a:schemeClr val="bg2"/>
              </a:solidFill>
              <a:ea typeface="Times New Roman" pitchFamily="18" charset="0"/>
            </a:endParaRPr>
          </a:p>
          <a:p>
            <a:pPr marL="0" lvl="0" indent="0">
              <a:buNone/>
            </a:pPr>
            <a:r>
              <a:rPr sz="2800">
                <a:solidFill>
                  <a:schemeClr val="bg2"/>
                </a:solidFill>
                <a:ea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64774851-F027-427C-BE3C-F005E2C729C6}" type="slidenum">
              <a:rPr sz="1400">
                <a:solidFill>
                  <a:schemeClr val="bg2"/>
                </a:solidFill>
              </a:rPr>
              <a:t>6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Defining Methods</a:t>
            </a:r>
          </a:p>
        </p:txBody>
      </p:sp>
      <p:sp>
        <p:nvSpPr>
          <p:cNvPr id="26628" name="Text Box 3"/>
          <p:cNvSpPr txBox="1"/>
          <p:nvPr/>
        </p:nvSpPr>
        <p:spPr>
          <a:xfrm>
            <a:off x="304800" y="1143000"/>
            <a:ext cx="8458200" cy="1066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>
                <a:solidFill>
                  <a:schemeClr val="bg2"/>
                </a:solidFill>
              </a:rPr>
              <a:t>A method is a collection of statements that are grouped together to perform an operation.</a:t>
            </a:r>
          </a:p>
        </p:txBody>
      </p:sp>
      <p:sp>
        <p:nvSpPr>
          <p:cNvPr id="26629" name="Rectangle 4"/>
          <p:cNvSpPr/>
          <p:nvPr/>
        </p:nvSpPr>
        <p:spPr>
          <a:xfrm>
            <a:off x="3086100" y="231457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6630" name="Rectangle 5"/>
          <p:cNvSpPr/>
          <p:nvPr/>
        </p:nvSpPr>
        <p:spPr>
          <a:xfrm>
            <a:off x="2771775" y="24574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6631" name="Rectangle 6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6632" name="Rectangle 7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6633" name="Rectangle 10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6634" name="Rectangle 12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6635" name="Rectangle 14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6636" name="Rectangle 16"/>
          <p:cNvSpPr/>
          <p:nvPr/>
        </p:nvSpPr>
        <p:spPr>
          <a:xfrm>
            <a:off x="0" y="2208213"/>
            <a:ext cx="9144000" cy="460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graphicFrame>
        <p:nvGraphicFramePr>
          <p:cNvPr id="26637" name="Object 15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icture" r:id="rId4" imgW="8642350" imgH="3441700" progId="Word.Picture.8">
                  <p:embed/>
                </p:oleObj>
              </mc:Choice>
              <mc:Fallback>
                <p:oleObj name="Picture" r:id="rId4" imgW="8642350" imgH="34417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C66EF371-3A1D-4601-B576-1BE099EFCED2}" type="slidenum">
              <a:rPr sz="1400">
                <a:solidFill>
                  <a:schemeClr val="bg2"/>
                </a:solidFill>
              </a:rPr>
              <a:t>7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Method Signature</a:t>
            </a:r>
          </a:p>
        </p:txBody>
      </p:sp>
      <p:sp>
        <p:nvSpPr>
          <p:cNvPr id="28676" name="Text Box 3"/>
          <p:cNvSpPr txBox="1"/>
          <p:nvPr/>
        </p:nvSpPr>
        <p:spPr>
          <a:xfrm>
            <a:off x="304800" y="1143000"/>
            <a:ext cx="8458200" cy="8302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sz="2400" i="1">
                <a:solidFill>
                  <a:schemeClr val="bg2"/>
                </a:solidFill>
              </a:rPr>
              <a:t>Method signature</a:t>
            </a:r>
            <a:r>
              <a:rPr sz="2400">
                <a:solidFill>
                  <a:schemeClr val="bg2"/>
                </a:solidFill>
              </a:rPr>
              <a:t> is the combination of the method name and the parameter list.</a:t>
            </a:r>
          </a:p>
        </p:txBody>
      </p:sp>
      <p:sp>
        <p:nvSpPr>
          <p:cNvPr id="28677" name="Rectangle 4"/>
          <p:cNvSpPr/>
          <p:nvPr/>
        </p:nvSpPr>
        <p:spPr>
          <a:xfrm>
            <a:off x="3086100" y="231457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2771775" y="24574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8679" name="Rectangle 6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8680" name="Rectangle 7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8681" name="Rectangle 8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8682" name="Rectangle 9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8683" name="Rectangle 10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28684" name="Rectangle 11"/>
          <p:cNvSpPr/>
          <p:nvPr/>
        </p:nvSpPr>
        <p:spPr>
          <a:xfrm>
            <a:off x="0" y="2208213"/>
            <a:ext cx="9144000" cy="460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graphicFrame>
        <p:nvGraphicFramePr>
          <p:cNvPr id="28685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4" imgW="8642350" imgH="3441700" progId="Word.Picture.8">
                  <p:embed/>
                </p:oleObj>
              </mc:Choice>
              <mc:Fallback>
                <p:oleObj name="Picture" r:id="rId4" imgW="8642350" imgH="34417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13"/>
          <p:cNvSpPr/>
          <p:nvPr/>
        </p:nvSpPr>
        <p:spPr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2D9F0254-4C1A-47E6-BCD8-551ED7B6D271}" type="slidenum">
              <a:rPr sz="1400">
                <a:solidFill>
                  <a:schemeClr val="bg2"/>
                </a:solidFill>
              </a:rPr>
              <a:t>8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Formal Parameters</a:t>
            </a:r>
          </a:p>
        </p:txBody>
      </p:sp>
      <p:sp>
        <p:nvSpPr>
          <p:cNvPr id="30724" name="Text Box 3"/>
          <p:cNvSpPr txBox="1"/>
          <p:nvPr/>
        </p:nvSpPr>
        <p:spPr>
          <a:xfrm>
            <a:off x="304800" y="1143000"/>
            <a:ext cx="8458200" cy="946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sz="2800">
                <a:solidFill>
                  <a:schemeClr val="bg2"/>
                </a:solidFill>
              </a:rPr>
              <a:t>The variables defined in the method header are known as </a:t>
            </a:r>
            <a:r>
              <a:rPr sz="2800" i="1">
                <a:solidFill>
                  <a:schemeClr val="bg2"/>
                </a:solidFill>
              </a:rPr>
              <a:t>formal parameters</a:t>
            </a:r>
            <a:r>
              <a:rPr sz="280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0725" name="Rectangle 4"/>
          <p:cNvSpPr/>
          <p:nvPr/>
        </p:nvSpPr>
        <p:spPr>
          <a:xfrm>
            <a:off x="3086100" y="231457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0726" name="Rectangle 5"/>
          <p:cNvSpPr/>
          <p:nvPr/>
        </p:nvSpPr>
        <p:spPr>
          <a:xfrm>
            <a:off x="2771775" y="24574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0727" name="Rectangle 6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0728" name="Rectangle 7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0729" name="Rectangle 8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0730" name="Rectangle 9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0731" name="Rectangle 10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0732" name="Rectangle 11"/>
          <p:cNvSpPr/>
          <p:nvPr/>
        </p:nvSpPr>
        <p:spPr>
          <a:xfrm>
            <a:off x="0" y="2208213"/>
            <a:ext cx="9144000" cy="460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graphicFrame>
        <p:nvGraphicFramePr>
          <p:cNvPr id="30733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icture" r:id="rId4" imgW="8642350" imgH="3441700" progId="Word.Picture.8">
                  <p:embed/>
                </p:oleObj>
              </mc:Choice>
              <mc:Fallback>
                <p:oleObj name="Picture" r:id="rId4" imgW="8642350" imgH="34417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Rectangle 14"/>
          <p:cNvSpPr/>
          <p:nvPr/>
        </p:nvSpPr>
        <p:spPr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0735" name="Rectangle 15"/>
          <p:cNvSpPr/>
          <p:nvPr/>
        </p:nvSpPr>
        <p:spPr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 txBox="1">
            <a:spLocks noGrp="1"/>
          </p:cNvSpPr>
          <p:nvPr>
            <p:ph type="sldNum" idx="11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BA593BB1-AA57-4326-99BD-07333849226F}" type="slidenum">
              <a:rPr sz="1400">
                <a:solidFill>
                  <a:schemeClr val="bg2"/>
                </a:solidFill>
              </a:rPr>
              <a:t>9</a:t>
            </a:fld>
            <a:endParaRPr sz="1400">
              <a:solidFill>
                <a:schemeClr val="bg2"/>
              </a:solidFill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>
            <a:miter lim="800000"/>
          </a:ln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rPr>
                <a:solidFill>
                  <a:schemeClr val="bg2"/>
                </a:solidFill>
              </a:rPr>
              <a:t>Actual Parameters</a:t>
            </a:r>
          </a:p>
        </p:txBody>
      </p:sp>
      <p:sp>
        <p:nvSpPr>
          <p:cNvPr id="32772" name="Text Box 3"/>
          <p:cNvSpPr txBox="1"/>
          <p:nvPr/>
        </p:nvSpPr>
        <p:spPr>
          <a:xfrm>
            <a:off x="304800" y="1143000"/>
            <a:ext cx="8458200" cy="8302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sz="2400">
                <a:solidFill>
                  <a:schemeClr val="bg2"/>
                </a:solidFill>
              </a:rPr>
              <a:t>When a method is invoked, you pass a value to the parameter. This value is referred to as </a:t>
            </a:r>
            <a:r>
              <a:rPr sz="2400" i="1">
                <a:solidFill>
                  <a:schemeClr val="bg2"/>
                </a:solidFill>
              </a:rPr>
              <a:t>actual parameter or argument</a:t>
            </a:r>
            <a:r>
              <a:rPr sz="24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2773" name="Rectangle 4"/>
          <p:cNvSpPr/>
          <p:nvPr/>
        </p:nvSpPr>
        <p:spPr>
          <a:xfrm>
            <a:off x="3086100" y="231457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2774" name="Rectangle 5"/>
          <p:cNvSpPr/>
          <p:nvPr/>
        </p:nvSpPr>
        <p:spPr>
          <a:xfrm>
            <a:off x="2771775" y="24574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2775" name="Rectangle 6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2776" name="Rectangle 7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2777" name="Rectangle 8"/>
          <p:cNvSpPr/>
          <p:nvPr/>
        </p:nvSpPr>
        <p:spPr>
          <a:xfrm>
            <a:off x="2085975" y="2571750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2778" name="Rectangle 9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2779" name="Rectangle 10"/>
          <p:cNvSpPr/>
          <p:nvPr/>
        </p:nvSpPr>
        <p:spPr>
          <a:xfrm>
            <a:off x="2085975" y="2486025"/>
            <a:ext cx="91440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sp>
        <p:nvSpPr>
          <p:cNvPr id="32780" name="Rectangle 11"/>
          <p:cNvSpPr/>
          <p:nvPr/>
        </p:nvSpPr>
        <p:spPr>
          <a:xfrm>
            <a:off x="0" y="2208213"/>
            <a:ext cx="9144000" cy="460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  <p:graphicFrame>
        <p:nvGraphicFramePr>
          <p:cNvPr id="32781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icture" r:id="rId4" imgW="8642350" imgH="3441700" progId="Word.Picture.8">
                  <p:embed/>
                </p:oleObj>
              </mc:Choice>
              <mc:Fallback>
                <p:oleObj name="Picture" r:id="rId4" imgW="8642350" imgH="3441700" progId="Word.Picture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Rectangle 15"/>
          <p:cNvSpPr/>
          <p:nvPr/>
        </p:nvSpPr>
        <p:spPr>
          <a:xfrm>
            <a:off x="7759700" y="3390900"/>
            <a:ext cx="461963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lang="en-US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7.0.17"/>
  <p:tag name="AS_OS" val="Microsoft Windows NT 10.0.17763.0"/>
  <p:tag name="AS_RELEASE_DATE" val="2024.01.14"/>
  <p:tag name="AS_TITLE" val="Aspose.Slides for .NET6"/>
  <p:tag name="AS_VERSION" val="2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Times New Roman"/>
        <a:cs typeface="Arial"/>
      </a:majorFont>
      <a:minorFont>
        <a:latin typeface="Times New Roman"/>
        <a:ea typeface="Times New Roman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2059</Words>
  <Application>Microsoft Office PowerPoint</Application>
  <PresentationFormat>On-screen Show (4:3)</PresentationFormat>
  <Paragraphs>332</Paragraphs>
  <Slides>55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Courier</vt:lpstr>
      <vt:lpstr>Courier New</vt:lpstr>
      <vt:lpstr>Georgia</vt:lpstr>
      <vt:lpstr>Monotype Sorts</vt:lpstr>
      <vt:lpstr>Times New Roman</vt:lpstr>
      <vt:lpstr>Office Theme</vt:lpstr>
      <vt:lpstr>International</vt:lpstr>
      <vt:lpstr>Picture</vt:lpstr>
      <vt:lpstr>Microsoft Word Picture</vt:lpstr>
      <vt:lpstr>PowerPoint Presentation</vt:lpstr>
      <vt:lpstr>Opening Problem</vt:lpstr>
      <vt:lpstr>Problem</vt:lpstr>
      <vt:lpstr>Problem</vt:lpstr>
      <vt:lpstr>Solution</vt:lpstr>
      <vt:lpstr>Defining Methods</vt:lpstr>
      <vt:lpstr>Method Signature</vt:lpstr>
      <vt:lpstr>Formal Parameters</vt:lpstr>
      <vt:lpstr>Actual Parameters</vt:lpstr>
      <vt:lpstr>Return Value Type</vt:lpstr>
      <vt:lpstr>Calling Methods</vt:lpstr>
      <vt:lpstr>Calling Methods, cont.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CAUTION</vt:lpstr>
      <vt:lpstr>Call Stacks 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Passing Parameters</vt:lpstr>
      <vt:lpstr>Pass by Value</vt:lpstr>
      <vt:lpstr>Scope of Local Variables</vt:lpstr>
      <vt:lpstr>Scope of Local Variables, cont.</vt:lpstr>
      <vt:lpstr>Scope of Local Variables, cont.</vt:lpstr>
      <vt:lpstr>Scope of Local Variables, cont.</vt:lpstr>
      <vt:lpstr>Scope of Local Variables, cont.</vt:lpstr>
      <vt:lpstr>Scope of Local Variables, cont.</vt:lpstr>
      <vt:lpstr>Method Abstraction</vt:lpstr>
      <vt:lpstr>Benefits of Methods</vt:lpstr>
      <vt:lpstr>The Math Class</vt:lpstr>
      <vt:lpstr>Trigonometric Methods</vt:lpstr>
      <vt:lpstr>Exponent Methods</vt:lpstr>
      <vt:lpstr>Rounding Methods</vt:lpstr>
      <vt:lpstr>Rounding Methods Examples</vt:lpstr>
      <vt:lpstr>min, max, and abs</vt:lpstr>
      <vt:lpstr>The random Method</vt:lpstr>
      <vt:lpstr>Case Study: Generating Random Characters </vt:lpstr>
      <vt:lpstr>Case Study: Generating Random Characters, cont.</vt:lpstr>
      <vt:lpstr>Case Study: Generating Random Characters, cont.</vt:lpstr>
      <vt:lpstr>Case Study: Generating Random Characters,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sarfraz khan</cp:lastModifiedBy>
  <cp:revision>2</cp:revision>
  <cp:lastPrinted>2024-04-08T17:14:50Z</cp:lastPrinted>
  <dcterms:created xsi:type="dcterms:W3CDTF">2024-04-08T17:14:50Z</dcterms:created>
  <dcterms:modified xsi:type="dcterms:W3CDTF">2024-04-08T17:18:34Z</dcterms:modified>
</cp:coreProperties>
</file>