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70" r:id="rId4"/>
    <p:sldId id="271" r:id="rId5"/>
    <p:sldId id="258" r:id="rId6"/>
    <p:sldId id="259" r:id="rId7"/>
    <p:sldId id="288" r:id="rId8"/>
    <p:sldId id="262" r:id="rId9"/>
    <p:sldId id="267" r:id="rId10"/>
    <p:sldId id="268" r:id="rId11"/>
    <p:sldId id="261" r:id="rId12"/>
    <p:sldId id="264" r:id="rId13"/>
    <p:sldId id="266" r:id="rId14"/>
    <p:sldId id="263" r:id="rId15"/>
    <p:sldId id="265" r:id="rId16"/>
    <p:sldId id="272" r:id="rId17"/>
    <p:sldId id="273" r:id="rId18"/>
    <p:sldId id="274" r:id="rId19"/>
    <p:sldId id="275" r:id="rId20"/>
    <p:sldId id="269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3748D6-B724-4300-A2BC-553A165EC3B6}" type="doc">
      <dgm:prSet csTypeId="urn:microsoft.com/office/officeart/2005/8/colors/accent1_2"/>
      <dgm:spPr/>
      <dgm:t>
        <a:bodyPr/>
        <a:p>
          <a:endParaRPr altLang="en-US"/>
        </a:p>
      </dgm:t>
    </dgm:pt>
    <dgm:pt modelId="{9B72AC8A-EE91-4491-82AC-1106A8911FD7}">
      <dgm:prSet/>
      <dgm:spPr/>
      <dgm:t>
        <a:bodyPr/>
        <a:p>
          <a:r>
            <a:rPr lang="en-US" b="0" i="0" u="none" baseline="0">
              <a:rtl val="0"/>
            </a:rPr>
            <a:t>Develop a Mobile application that offers medical help to patients who suffer from Pressure Ulcers </a:t>
          </a:r>
          <a:endParaRPr altLang="en-US"/>
        </a:p>
      </dgm:t>
    </dgm:pt>
    <dgm:pt modelId="{73A811B0-C75D-45D4-A188-FCF4A8CB3471}" cxnId="{ED4A1F6A-2A62-432D-B43D-8A61A88BDF2B}" type="parTrans">
      <dgm:prSet/>
      <dgm:spPr/>
    </dgm:pt>
    <dgm:pt modelId="{0B1E200A-619A-4EAB-A319-30174739A1D5}" cxnId="{ED4A1F6A-2A62-432D-B43D-8A61A88BDF2B}" type="sibTrans">
      <dgm:prSet/>
      <dgm:spPr/>
    </dgm:pt>
    <dgm:pt modelId="{76BD042B-D4D4-4C88-BC1A-E8F3518EC534}">
      <dgm:prSet/>
      <dgm:spPr/>
      <dgm:t>
        <a:bodyPr/>
        <a:p>
          <a:r>
            <a:rPr lang="en-US" b="0" i="0" u="none" baseline="0">
              <a:rtl val="0"/>
            </a:rPr>
            <a:t>By Scanning the affected area of the skin, provides them with treatment and and reports about there sore’s condition.</a:t>
          </a:r>
          <a:endParaRPr altLang="en-US"/>
        </a:p>
      </dgm:t>
    </dgm:pt>
    <dgm:pt modelId="{D9FDA6F7-9521-4889-93DA-17D0B3366F0F}" cxnId="{1497A3A1-701D-4DE7-AACD-FEB274062EE3}" type="parTrans">
      <dgm:prSet/>
      <dgm:spPr/>
    </dgm:pt>
    <dgm:pt modelId="{53D2AFFE-CCB0-4214-A62B-C95A0FB553EA}" cxnId="{1497A3A1-701D-4DE7-AACD-FEB274062EE3}" type="sibTrans">
      <dgm:prSet/>
      <dgm:spPr/>
    </dgm:pt>
    <dgm:pt modelId="{C86591E9-60FA-42B0-8C51-BDA677E54529}">
      <dgm:prSet/>
      <dgm:spPr/>
      <dgm:t>
        <a:bodyPr/>
        <a:p>
          <a:r>
            <a:rPr lang="en-US" b="0" i="0" u="none" baseline="0">
              <a:rtl val="0"/>
            </a:rPr>
            <a:t>Makes healthcare getting easier and reduces the cost of the service. </a:t>
          </a:r>
          <a:endParaRPr altLang="en-US"/>
        </a:p>
      </dgm:t>
    </dgm:pt>
    <dgm:pt modelId="{94EEC8A6-1040-42C6-85E1-378D5043EFF2}" cxnId="{3F359209-D944-4F54-99F0-8AB0A0BD7676}" type="parTrans">
      <dgm:prSet/>
      <dgm:spPr/>
    </dgm:pt>
    <dgm:pt modelId="{C085694B-471A-436C-92D8-A96241F7C458}" cxnId="{3F359209-D944-4F54-99F0-8AB0A0BD7676}" type="sibTrans">
      <dgm:prSet/>
      <dgm:spPr/>
    </dgm:pt>
    <dgm:pt modelId="{B80B9BF2-D54D-47F3-9A5A-AE4178FB63C8}" type="pres">
      <dgm:prSet presAssocID="{D13748D6-B724-4300-A2BC-553A165EC3B6}" presName="linear" presStyleCnt="0">
        <dgm:presLayoutVars>
          <dgm:animLvl val="lvl"/>
          <dgm:resizeHandles val="exact"/>
        </dgm:presLayoutVars>
      </dgm:prSet>
      <dgm:spPr/>
    </dgm:pt>
    <dgm:pt modelId="{EE32CC0C-18FE-4770-81ED-4CCDC0B0861B}" type="pres">
      <dgm:prSet presAssocID="{9B72AC8A-EE91-4491-82AC-1106A8911FD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65E26F3-3014-4627-AA96-E1AC2258EB1B}" type="pres">
      <dgm:prSet presAssocID="{0B1E200A-619A-4EAB-A319-30174739A1D5}" presName="spacer" presStyleCnt="0"/>
      <dgm:spPr/>
    </dgm:pt>
    <dgm:pt modelId="{A5C117AA-4F90-46D5-9788-983DEA214AE3}" type="pres">
      <dgm:prSet presAssocID="{76BD042B-D4D4-4C88-BC1A-E8F3518EC5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99B3EC5-ABB2-4635-AEE7-F9324961DEE2}" type="pres">
      <dgm:prSet presAssocID="{53D2AFFE-CCB0-4214-A62B-C95A0FB553EA}" presName="spacer" presStyleCnt="0"/>
      <dgm:spPr/>
    </dgm:pt>
    <dgm:pt modelId="{4BA0F282-59AB-4897-8DD1-5890522F9DC5}" type="pres">
      <dgm:prSet presAssocID="{C86591E9-60FA-42B0-8C51-BDA677E5452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D4A1F6A-2A62-432D-B43D-8A61A88BDF2B}" srcId="{D13748D6-B724-4300-A2BC-553A165EC3B6}" destId="{9B72AC8A-EE91-4491-82AC-1106A8911FD7}" srcOrd="0" destOrd="0" parTransId="{73A811B0-C75D-45D4-A188-FCF4A8CB3471}" sibTransId="{0B1E200A-619A-4EAB-A319-30174739A1D5}"/>
    <dgm:cxn modelId="{1497A3A1-701D-4DE7-AACD-FEB274062EE3}" srcId="{D13748D6-B724-4300-A2BC-553A165EC3B6}" destId="{76BD042B-D4D4-4C88-BC1A-E8F3518EC534}" srcOrd="1" destOrd="0" parTransId="{D9FDA6F7-9521-4889-93DA-17D0B3366F0F}" sibTransId="{53D2AFFE-CCB0-4214-A62B-C95A0FB553EA}"/>
    <dgm:cxn modelId="{3F359209-D944-4F54-99F0-8AB0A0BD7676}" srcId="{D13748D6-B724-4300-A2BC-553A165EC3B6}" destId="{C86591E9-60FA-42B0-8C51-BDA677E54529}" srcOrd="2" destOrd="0" parTransId="{94EEC8A6-1040-42C6-85E1-378D5043EFF2}" sibTransId="{C085694B-471A-436C-92D8-A96241F7C458}"/>
    <dgm:cxn modelId="{57F39B2B-BF38-4B9E-BA25-CF60FB968989}" type="presOf" srcId="{D13748D6-B724-4300-A2BC-553A165EC3B6}" destId="{B80B9BF2-D54D-47F3-9A5A-AE4178FB63C8}" srcOrd="0" destOrd="0" presId="urn:microsoft.com/office/officeart/2005/8/layout/vList2"/>
    <dgm:cxn modelId="{E0E60998-A39D-4B4D-A676-008528B9757E}" type="presParOf" srcId="{B80B9BF2-D54D-47F3-9A5A-AE4178FB63C8}" destId="{EE32CC0C-18FE-4770-81ED-4CCDC0B0861B}" srcOrd="0" destOrd="0" presId="urn:microsoft.com/office/officeart/2005/8/layout/vList2"/>
    <dgm:cxn modelId="{B183ACA6-1603-4C1D-A3CE-08D92A560A5F}" type="presOf" srcId="{9B72AC8A-EE91-4491-82AC-1106A8911FD7}" destId="{EE32CC0C-18FE-4770-81ED-4CCDC0B0861B}" srcOrd="0" destOrd="0" presId="urn:microsoft.com/office/officeart/2005/8/layout/vList2"/>
    <dgm:cxn modelId="{1D5889AB-27A2-4F43-BA8B-CFB68D6C1E4C}" type="presParOf" srcId="{B80B9BF2-D54D-47F3-9A5A-AE4178FB63C8}" destId="{365E26F3-3014-4627-AA96-E1AC2258EB1B}" srcOrd="1" destOrd="0" presId="urn:microsoft.com/office/officeart/2005/8/layout/vList2"/>
    <dgm:cxn modelId="{16D8E6B5-FB6A-41BF-9168-5A4765417B6E}" type="presParOf" srcId="{B80B9BF2-D54D-47F3-9A5A-AE4178FB63C8}" destId="{A5C117AA-4F90-46D5-9788-983DEA214AE3}" srcOrd="2" destOrd="0" presId="urn:microsoft.com/office/officeart/2005/8/layout/vList2"/>
    <dgm:cxn modelId="{EAC8E259-0ACA-4A49-879D-A06C7068173C}" type="presOf" srcId="{76BD042B-D4D4-4C88-BC1A-E8F3518EC534}" destId="{A5C117AA-4F90-46D5-9788-983DEA214AE3}" srcOrd="0" destOrd="0" presId="urn:microsoft.com/office/officeart/2005/8/layout/vList2"/>
    <dgm:cxn modelId="{CAAAB78C-E1FA-4BF5-AB5A-68C28DFDD747}" type="presParOf" srcId="{B80B9BF2-D54D-47F3-9A5A-AE4178FB63C8}" destId="{499B3EC5-ABB2-4635-AEE7-F9324961DEE2}" srcOrd="3" destOrd="0" presId="urn:microsoft.com/office/officeart/2005/8/layout/vList2"/>
    <dgm:cxn modelId="{49C34917-6E3B-4160-918D-A4BB094DB666}" type="presParOf" srcId="{B80B9BF2-D54D-47F3-9A5A-AE4178FB63C8}" destId="{4BA0F282-59AB-4897-8DD1-5890522F9DC5}" srcOrd="4" destOrd="0" presId="urn:microsoft.com/office/officeart/2005/8/layout/vList2"/>
    <dgm:cxn modelId="{EA0694FB-F6BE-47E1-ACBA-ADB0105F9C0A}" type="presOf" srcId="{C86591E9-60FA-42B0-8C51-BDA677E54529}" destId="{4BA0F282-59AB-4897-8DD1-5890522F9DC5}" srcOrd="0" destOrd="0" presId="urn:microsoft.com/office/officeart/2005/8/layout/vList2"/>
  </dgm:cxnLst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4067175"/>
        <a:chOff x="0" y="0"/>
        <a:chExt cx="10515600" cy="4067175"/>
      </a:xfrm>
    </dsp:grpSpPr>
    <dsp:sp modelId="{EE32CC0C-18FE-4770-81ED-4CCDC0B0861B}">
      <dsp:nvSpPr>
        <dsp:cNvPr id="3" name="Rounded Rectangle 2"/>
        <dsp:cNvSpPr/>
      </dsp:nvSpPr>
      <dsp:spPr bwMode="white">
        <a:xfrm>
          <a:off x="0" y="39330"/>
          <a:ext cx="10515600" cy="127190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Develop a Mobile application that offers medical help to patients who suffer from Pressure Ulcers </a:t>
          </a:r>
          <a:endParaRPr altLang="en-US"/>
        </a:p>
      </dsp:txBody>
      <dsp:txXfrm>
        <a:off x="0" y="39330"/>
        <a:ext cx="10515600" cy="1271905"/>
      </dsp:txXfrm>
    </dsp:sp>
    <dsp:sp modelId="{A5C117AA-4F90-46D5-9788-983DEA214AE3}">
      <dsp:nvSpPr>
        <dsp:cNvPr id="4" name="Rounded Rectangle 3"/>
        <dsp:cNvSpPr/>
      </dsp:nvSpPr>
      <dsp:spPr bwMode="white">
        <a:xfrm>
          <a:off x="0" y="1397635"/>
          <a:ext cx="10515600" cy="127190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By Scanning the affected area of the skin, provides them with treatment and and reports about there sore’s condition.</a:t>
          </a:r>
          <a:endParaRPr altLang="en-US"/>
        </a:p>
      </dsp:txBody>
      <dsp:txXfrm>
        <a:off x="0" y="1397635"/>
        <a:ext cx="10515600" cy="1271905"/>
      </dsp:txXfrm>
    </dsp:sp>
    <dsp:sp modelId="{4BA0F282-59AB-4897-8DD1-5890522F9DC5}">
      <dsp:nvSpPr>
        <dsp:cNvPr id="5" name="Rounded Rectangle 4"/>
        <dsp:cNvSpPr/>
      </dsp:nvSpPr>
      <dsp:spPr bwMode="white">
        <a:xfrm>
          <a:off x="0" y="2755940"/>
          <a:ext cx="10515600" cy="127190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Makes healthcare getting easier and reduces the cost of the service. </a:t>
          </a:r>
          <a:endParaRPr altLang="en-US"/>
        </a:p>
      </dsp:txBody>
      <dsp:txXfrm>
        <a:off x="0" y="2755940"/>
        <a:ext cx="10515600" cy="12719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Group 6"/>
          <p:cNvGrpSpPr/>
          <p:nvPr/>
        </p:nvGrpSpPr>
        <p:grpSpPr>
          <a:xfrm rot="15660000">
            <a:off x="-3818255" y="-2316480"/>
            <a:ext cx="11703685" cy="6158230"/>
            <a:chOff x="6013" y="-2652"/>
            <a:chExt cx="18431" cy="9698"/>
          </a:xfrm>
          <a:blipFill rotWithShape="1">
            <a:blip r:embed="rId1"/>
            <a:stretch>
              <a:fillRect/>
            </a:stretch>
          </a:blipFill>
        </p:grpSpPr>
        <p:sp>
          <p:nvSpPr>
            <p:cNvPr id="4" name="Rectangles 3"/>
            <p:cNvSpPr/>
            <p:nvPr/>
          </p:nvSpPr>
          <p:spPr>
            <a:xfrm rot="19140000">
              <a:off x="7090" y="1924"/>
              <a:ext cx="12507" cy="3802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s 4"/>
            <p:cNvSpPr/>
            <p:nvPr/>
          </p:nvSpPr>
          <p:spPr>
            <a:xfrm rot="19140000">
              <a:off x="6013" y="-2652"/>
              <a:ext cx="12507" cy="3802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Rectangles 5"/>
            <p:cNvSpPr/>
            <p:nvPr/>
          </p:nvSpPr>
          <p:spPr>
            <a:xfrm rot="19140000">
              <a:off x="11938" y="3244"/>
              <a:ext cx="12507" cy="3802"/>
            </a:xfrm>
            <a:prstGeom prst="rect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3" name="Text Box 12"/>
          <p:cNvSpPr txBox="1"/>
          <p:nvPr/>
        </p:nvSpPr>
        <p:spPr>
          <a:xfrm>
            <a:off x="7016115" y="1905000"/>
            <a:ext cx="4947920" cy="1970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>
                <a:solidFill>
                  <a:srgbClr val="FF0000"/>
                </a:solidFill>
                <a:latin typeface="Bahnschrift" panose="020B0502040204020203" charset="0"/>
                <a:cs typeface="Bahnschrift" panose="020B0502040204020203" charset="0"/>
              </a:rPr>
              <a:t>Pressure Ulcer Application</a:t>
            </a:r>
            <a:r>
              <a:rPr lang="en-US">
                <a:solidFill>
                  <a:srgbClr val="FF0000"/>
                </a:solidFill>
                <a:latin typeface="Bahnschrift" panose="020B0502040204020203" charset="0"/>
                <a:cs typeface="Bahnschrift" panose="020B0502040204020203" charset="0"/>
              </a:rPr>
              <a:t> </a:t>
            </a:r>
            <a:endParaRPr lang="en-US">
              <a:solidFill>
                <a:srgbClr val="FF0000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endParaRPr lang="en-US">
              <a:solidFill>
                <a:srgbClr val="FF0000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US">
                <a:solidFill>
                  <a:srgbClr val="FF0000"/>
                </a:solidFill>
                <a:latin typeface="Bahnschrift" panose="020B0502040204020203" charset="0"/>
                <a:cs typeface="Bahnschrift" panose="020B0502040204020203" charset="0"/>
              </a:rPr>
              <a:t>   Final presenation </a:t>
            </a:r>
            <a:endParaRPr lang="en-US">
              <a:solidFill>
                <a:srgbClr val="FF0000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r>
              <a:rPr lang="en-US">
                <a:solidFill>
                  <a:srgbClr val="FF0000"/>
                </a:solidFill>
                <a:latin typeface="Bahnschrift" panose="020B0502040204020203" charset="0"/>
                <a:cs typeface="Bahnschrift" panose="020B0502040204020203" charset="0"/>
              </a:rPr>
              <a:t>   Group : 1</a:t>
            </a:r>
            <a:endParaRPr lang="en-US">
              <a:solidFill>
                <a:srgbClr val="FF0000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519035" y="463677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i="1">
                <a:latin typeface="Bodoni MT" panose="02070603080606020203" charset="0"/>
                <a:cs typeface="Bodoni MT" panose="02070603080606020203" charset="0"/>
              </a:rPr>
              <a:t>By: </a:t>
            </a:r>
            <a:endParaRPr lang="en-US" i="1">
              <a:latin typeface="Bodoni MT" panose="02070603080606020203" charset="0"/>
              <a:cs typeface="Bodoni MT" panose="02070603080606020203" charset="0"/>
            </a:endParaRPr>
          </a:p>
          <a:p>
            <a:r>
              <a:rPr lang="en-US" i="1">
                <a:latin typeface="Bodoni MT" panose="02070603080606020203" charset="0"/>
                <a:cs typeface="Bodoni MT" panose="02070603080606020203" charset="0"/>
              </a:rPr>
              <a:t>Saad Ahmed</a:t>
            </a:r>
            <a:endParaRPr lang="en-US" i="1">
              <a:latin typeface="Bodoni MT" panose="02070603080606020203" charset="0"/>
              <a:cs typeface="Bodoni MT" panose="02070603080606020203" charset="0"/>
            </a:endParaRPr>
          </a:p>
          <a:p>
            <a:r>
              <a:rPr lang="en-US" i="1">
                <a:latin typeface="Bodoni MT" panose="02070603080606020203" charset="0"/>
                <a:cs typeface="Bodoni MT" panose="02070603080606020203" charset="0"/>
              </a:rPr>
              <a:t>Maaz Qureshi</a:t>
            </a:r>
            <a:endParaRPr lang="en-US" i="1">
              <a:latin typeface="Bodoni MT" panose="02070603080606020203" charset="0"/>
              <a:cs typeface="Bodoni MT" panose="02070603080606020203" charset="0"/>
            </a:endParaRPr>
          </a:p>
          <a:p>
            <a:r>
              <a:rPr lang="en-US" i="1">
                <a:latin typeface="Bodoni MT" panose="02070603080606020203" charset="0"/>
                <a:cs typeface="Bodoni MT" panose="02070603080606020203" charset="0"/>
              </a:rPr>
              <a:t>Hasan Orkan</a:t>
            </a:r>
            <a:endParaRPr lang="en-US" i="1">
              <a:latin typeface="Bodoni MT" panose="02070603080606020203" charset="0"/>
              <a:cs typeface="Bodoni MT" panose="02070603080606020203" charset="0"/>
            </a:endParaRPr>
          </a:p>
          <a:p>
            <a:r>
              <a:rPr lang="en-US" i="1">
                <a:latin typeface="Bodoni MT" panose="02070603080606020203" charset="0"/>
                <a:cs typeface="Bodoni MT" panose="02070603080606020203" charset="0"/>
              </a:rPr>
              <a:t>Mustafa. M</a:t>
            </a:r>
            <a:endParaRPr lang="en-US" i="1">
              <a:latin typeface="Bodoni MT" panose="02070603080606020203" charset="0"/>
              <a:cs typeface="Bodoni MT" panose="02070603080606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  <p:timing>
    <p:tnLst>
      <p:par>
        <p:cTn id="1" dur="indefinite" restart="never" nodeType="tmRoot"/>
      </p:par>
    </p:tnLst>
    <p:bldLst>
      <p:bldP spid="13" grpId="1"/>
      <p:bldP spid="1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" y="121285"/>
            <a:ext cx="10515600" cy="1325563"/>
          </a:xfrm>
        </p:spPr>
        <p:txBody>
          <a:bodyPr/>
          <a:p>
            <a:r>
              <a:rPr lang="en-US" sz="3200" b="1">
                <a:latin typeface="Bodoni MT" panose="02070603080606020203" charset="0"/>
                <a:cs typeface="Bodoni MT" panose="02070603080606020203" charset="0"/>
              </a:rPr>
              <a:t>Class Diagram</a:t>
            </a:r>
            <a:endParaRPr lang="en-US" sz="3200" b="1">
              <a:latin typeface="Bodoni MT" panose="02070603080606020203" charset="0"/>
              <a:cs typeface="Bodoni MT" panose="02070603080606020203" charset="0"/>
            </a:endParaRPr>
          </a:p>
        </p:txBody>
      </p:sp>
      <p:pic>
        <p:nvPicPr>
          <p:cNvPr id="7" name="Picture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9745" y="1022985"/>
            <a:ext cx="11293475" cy="56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" y="91440"/>
            <a:ext cx="10515600" cy="1325563"/>
          </a:xfrm>
        </p:spPr>
        <p:txBody>
          <a:bodyPr/>
          <a:p>
            <a:r>
              <a:rPr lang="en-US" sz="3200" b="1">
                <a:latin typeface="Bodoni MT" panose="02070603080606020203" charset="0"/>
                <a:cs typeface="Bodoni MT" panose="02070603080606020203" charset="0"/>
              </a:rPr>
              <a:t>Activity Diagram</a:t>
            </a:r>
            <a:endParaRPr lang="en-US" sz="3200" b="1">
              <a:latin typeface="Bodoni MT" panose="02070603080606020203" charset="0"/>
              <a:cs typeface="Bodoni MT" panose="02070603080606020203" charset="0"/>
            </a:endParaRPr>
          </a:p>
        </p:txBody>
      </p:sp>
      <p:pic>
        <p:nvPicPr>
          <p:cNvPr id="14" name="Picture 14" descr="Screenshot 2023-12-26 22460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42945" y="90805"/>
            <a:ext cx="8763000" cy="6766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100965"/>
            <a:ext cx="10515600" cy="1325563"/>
          </a:xfrm>
        </p:spPr>
        <p:txBody>
          <a:bodyPr/>
          <a:p>
            <a:r>
              <a:rPr lang="en-US" sz="3200">
                <a:latin typeface="Bodoni MT" panose="02070603080606020203" charset="0"/>
                <a:cs typeface="Bodoni MT" panose="02070603080606020203" charset="0"/>
              </a:rPr>
              <a:t>Business Process Modeling (BPMN)</a:t>
            </a:r>
            <a:endParaRPr lang="en-US" sz="3200">
              <a:latin typeface="Bodoni MT" panose="02070603080606020203" charset="0"/>
              <a:cs typeface="Bodoni MT" panose="02070603080606020203" charset="0"/>
            </a:endParaRPr>
          </a:p>
        </p:txBody>
      </p:sp>
      <p:pic>
        <p:nvPicPr>
          <p:cNvPr id="12" name="Picture 12" descr="Screenshot 2023-12-21 1800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045" y="972185"/>
            <a:ext cx="11839575" cy="5784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" y="70485"/>
            <a:ext cx="10515600" cy="1325563"/>
          </a:xfrm>
        </p:spPr>
        <p:txBody>
          <a:bodyPr/>
          <a:p>
            <a:r>
              <a:rPr lang="en-US" sz="3200" b="1">
                <a:latin typeface="Bodoni MT" panose="02070603080606020203" charset="0"/>
                <a:cs typeface="Bodoni MT" panose="02070603080606020203" charset="0"/>
              </a:rPr>
              <a:t>Package Diagram</a:t>
            </a:r>
            <a:endParaRPr lang="en-US" sz="3200" b="1">
              <a:latin typeface="Bodoni MT" panose="02070603080606020203" charset="0"/>
              <a:cs typeface="Bodoni MT" panose="02070603080606020203" charset="0"/>
            </a:endParaRPr>
          </a:p>
        </p:txBody>
      </p:sp>
      <p:pic>
        <p:nvPicPr>
          <p:cNvPr id="10" name="Picture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8075" y="1155065"/>
            <a:ext cx="10055860" cy="5519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90805"/>
            <a:ext cx="10515600" cy="1325563"/>
          </a:xfrm>
        </p:spPr>
        <p:txBody>
          <a:bodyPr/>
          <a:p>
            <a:r>
              <a:rPr lang="en-US" sz="3200" b="1">
                <a:latin typeface="Bodoni MT" panose="02070603080606020203" charset="0"/>
                <a:cs typeface="Bodoni MT" panose="02070603080606020203" charset="0"/>
              </a:rPr>
              <a:t>State Diagram</a:t>
            </a:r>
            <a:endParaRPr lang="en-US" sz="3200" b="1">
              <a:latin typeface="Bodoni MT" panose="02070603080606020203" charset="0"/>
              <a:cs typeface="Bodoni MT" panose="02070603080606020203" charset="0"/>
            </a:endParaRPr>
          </a:p>
        </p:txBody>
      </p:sp>
      <p:pic>
        <p:nvPicPr>
          <p:cNvPr id="13" name="Picture 13" descr="State Machine State Machine 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69590" y="200025"/>
            <a:ext cx="8987790" cy="6445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 b="1">
                <a:latin typeface="Bodoni MT" panose="02070603080606020203" charset="0"/>
                <a:cs typeface="Bodoni MT" panose="02070603080606020203" charset="0"/>
              </a:rPr>
              <a:t>Testing</a:t>
            </a:r>
            <a:endParaRPr lang="en-US" sz="3200" b="1">
              <a:latin typeface="Bodoni MT" panose="02070603080606020203" charset="0"/>
              <a:cs typeface="Bodoni MT" panose="02070603080606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User testing will be used.</a:t>
            </a:r>
            <a:endParaRPr lang="en-US"/>
          </a:p>
          <a:p>
            <a:pPr marL="0" indent="0">
              <a:buNone/>
            </a:pPr>
            <a:r>
              <a:rPr lang="en-US"/>
              <a:t>Our project uses an agile development model so user testing is used as it is involved in this cycle. </a:t>
            </a:r>
            <a:endParaRPr lang="en-US"/>
          </a:p>
          <a:p>
            <a:pPr marL="0" indent="0">
              <a:buNone/>
            </a:pPr>
            <a:r>
              <a:rPr lang="en-US"/>
              <a:t>This testing process will require our input to be exactly like what the customer will have</a:t>
            </a:r>
            <a:endParaRPr lang="en-US"/>
          </a:p>
          <a:p>
            <a:pPr marL="0" indent="0">
              <a:buNone/>
            </a:pPr>
            <a:r>
              <a:rPr lang="en-US"/>
              <a:t>Tests will be defined by my customers and users. The outputs will be compared to expected outputs </a:t>
            </a:r>
            <a:endParaRPr lang="en-US"/>
          </a:p>
          <a:p>
            <a:pPr marL="0" indent="0">
              <a:buNone/>
            </a:pPr>
            <a:r>
              <a:rPr lang="en-US"/>
              <a:t>During testing, subsequent changes and modifications can be made if there is a case of mismatch.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 b="1">
                <a:latin typeface="Bodoni MT" panose="02070603080606020203" charset="0"/>
                <a:cs typeface="Bodoni MT" panose="02070603080606020203" charset="0"/>
              </a:rPr>
              <a:t>Camera Integration</a:t>
            </a:r>
            <a:endParaRPr lang="en-US" sz="3200" b="1">
              <a:latin typeface="Bodoni MT" panose="02070603080606020203" charset="0"/>
              <a:cs typeface="Bodoni MT" panose="02070603080606020203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010920" y="1917700"/>
          <a:ext cx="9743440" cy="4258945"/>
        </p:xfrm>
        <a:graphic>
          <a:graphicData uri="http://schemas.openxmlformats.org/drawingml/2006/table">
            <a:tbl>
              <a:tblPr/>
              <a:tblGrid>
                <a:gridCol w="3400425"/>
                <a:gridCol w="6343015"/>
              </a:tblGrid>
              <a:tr h="11214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Test – Case ID: 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TC – 05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0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Test Case Name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Camera Integration Test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4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Pass/Fail Criteria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System should track ulcercorrectly and identify the right stage</a:t>
                      </a:r>
                      <a:r>
                        <a:rPr lang="en-US" sz="1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64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Input Data: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Camera scans the effected area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9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Test Procedure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Test Results</a:t>
                      </a:r>
                      <a:endParaRPr lang="en-US" sz="18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65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Step1 click on camera button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System opens camera. Scans area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Step2 shows Stage 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System tracks ulcers and shows stage and treatment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 b="1">
                <a:latin typeface="Bodoni MT" panose="02070603080606020203" charset="0"/>
                <a:cs typeface="Bodoni MT" panose="02070603080606020203" charset="0"/>
              </a:rPr>
              <a:t>Update Information</a:t>
            </a:r>
            <a:endParaRPr lang="en-US" sz="3200" b="1">
              <a:latin typeface="Bodoni MT" panose="02070603080606020203" charset="0"/>
              <a:cs typeface="Bodoni MT" panose="02070603080606020203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854075" y="1690370"/>
          <a:ext cx="8970645" cy="4892040"/>
        </p:xfrm>
        <a:graphic>
          <a:graphicData uri="http://schemas.openxmlformats.org/drawingml/2006/table">
            <a:tbl>
              <a:tblPr/>
              <a:tblGrid>
                <a:gridCol w="2908300"/>
                <a:gridCol w="6062345"/>
              </a:tblGrid>
              <a:tr h="5124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Test – Case ID: 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TC - 04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8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Test Case Name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Updateaccountinformation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1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Pass/Fail Criteria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System should change userinformation based on what they change and save it to database.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8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Input Data: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Name surname email password 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8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Test Procedure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Test Results</a:t>
                      </a:r>
                      <a:endParaRPr lang="en-US" sz="18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5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Step1: click modify account 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System should display page with patient’s information and be able to change their information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4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Step2:press okay 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System saves changes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8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Step3:press cancel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System cancels changes and doesn’t save them.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 b="1">
                <a:latin typeface="Bodoni MT" panose="02070603080606020203" charset="0"/>
                <a:cs typeface="Bodoni MT" panose="02070603080606020203" charset="0"/>
              </a:rPr>
              <a:t>Reminders</a:t>
            </a:r>
            <a:endParaRPr lang="en-US" sz="3200" b="1">
              <a:latin typeface="Bodoni MT" panose="02070603080606020203" charset="0"/>
              <a:cs typeface="Bodoni MT" panose="02070603080606020203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854075" y="1496695"/>
          <a:ext cx="8441690" cy="4119245"/>
        </p:xfrm>
        <a:graphic>
          <a:graphicData uri="http://schemas.openxmlformats.org/drawingml/2006/table">
            <a:tbl>
              <a:tblPr/>
              <a:tblGrid>
                <a:gridCol w="3399155"/>
                <a:gridCol w="5042535"/>
              </a:tblGrid>
              <a:tr h="5086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Test – Case ID: 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TC – 06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1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Test Case Name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Reminder Test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5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Pass/Fail Criteria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System should sendPatient reminderaccording to their scheduleand their treatment correctly</a:t>
                      </a:r>
                      <a:r>
                        <a:rPr lang="en-US" sz="1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5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Input Data: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Treatment and schedule plan selected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6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Test Procedure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Test Results</a:t>
                      </a:r>
                      <a:endParaRPr lang="en-US" sz="18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Step1 click on treatment plan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System redirects you to a page that shows you treatment plans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2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Step2 select plan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Patients inputs all data needed and select treatment schedule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5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Step 3 send reminders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Systems sends reminder according to the schedule. </a:t>
                      </a:r>
                      <a:endParaRPr 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In summary, our mobile pressure ulcer tracking device is an innovative new way to provide in-home care, a useful aid both for patients and caregivers on the one hand and ultimately for healthier people and a higher standard of living on the other.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Bodoni MT" panose="02070603080606020203" charset="0"/>
                <a:cs typeface="Bodoni MT" panose="02070603080606020203" charset="0"/>
              </a:rPr>
              <a:t>Overview</a:t>
            </a:r>
            <a:endParaRPr lang="en-US" sz="3200">
              <a:latin typeface="Bodoni MT" panose="02070603080606020203" charset="0"/>
              <a:cs typeface="Bodoni MT" panose="02070603080606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185"/>
            <a:ext cx="10515600" cy="4108450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/>
          </a:p>
          <a:p>
            <a:r>
              <a:rPr lang="en-US" sz="4400">
                <a:latin typeface="Arabic Typesetting" panose="03020402040406030203" charset="0"/>
                <a:cs typeface="Arabic Typesetting" panose="03020402040406030203" charset="0"/>
              </a:rPr>
              <a:t>Introduction </a:t>
            </a:r>
            <a:endParaRPr lang="en-US" sz="4400">
              <a:latin typeface="Arabic Typesetting" panose="03020402040406030203" charset="0"/>
              <a:cs typeface="Arabic Typesetting" panose="03020402040406030203" charset="0"/>
            </a:endParaRPr>
          </a:p>
          <a:p>
            <a:r>
              <a:rPr lang="en-US" sz="4400">
                <a:latin typeface="Arabic Typesetting" panose="03020402040406030203" charset="0"/>
                <a:cs typeface="Arabic Typesetting" panose="03020402040406030203" charset="0"/>
              </a:rPr>
              <a:t>Interface </a:t>
            </a:r>
            <a:endParaRPr lang="en-US" sz="4400">
              <a:latin typeface="Arabic Typesetting" panose="03020402040406030203" charset="0"/>
              <a:cs typeface="Arabic Typesetting" panose="03020402040406030203" charset="0"/>
            </a:endParaRPr>
          </a:p>
          <a:p>
            <a:r>
              <a:rPr lang="en-US" sz="4400">
                <a:latin typeface="Arabic Typesetting" panose="03020402040406030203" charset="0"/>
                <a:cs typeface="Arabic Typesetting" panose="03020402040406030203" charset="0"/>
              </a:rPr>
              <a:t>Diagrams</a:t>
            </a:r>
            <a:endParaRPr lang="en-US" sz="4400">
              <a:latin typeface="Arabic Typesetting" panose="03020402040406030203" charset="0"/>
              <a:cs typeface="Arabic Typesetting" panose="03020402040406030203" charset="0"/>
            </a:endParaRPr>
          </a:p>
          <a:p>
            <a:r>
              <a:rPr lang="en-US" sz="4400">
                <a:latin typeface="Arabic Typesetting" panose="03020402040406030203" charset="0"/>
                <a:cs typeface="Arabic Typesetting" panose="03020402040406030203" charset="0"/>
              </a:rPr>
              <a:t>Testing</a:t>
            </a:r>
            <a:endParaRPr lang="en-US" sz="4400">
              <a:latin typeface="Arabic Typesetting" panose="03020402040406030203" charset="0"/>
              <a:cs typeface="Arabic Typesetting" panose="03020402040406030203" charset="0"/>
            </a:endParaRPr>
          </a:p>
          <a:p>
            <a:r>
              <a:rPr lang="en-US" sz="4400">
                <a:latin typeface="Arabic Typesetting" panose="03020402040406030203" charset="0"/>
                <a:cs typeface="Arabic Typesetting" panose="03020402040406030203" charset="0"/>
              </a:rPr>
              <a:t>Conclusion</a:t>
            </a:r>
            <a:endParaRPr lang="en-US" sz="4400">
              <a:latin typeface="Arabic Typesetting" panose="03020402040406030203" charset="0"/>
              <a:cs typeface="Arabic Typesetting" panose="03020402040406030203" charset="0"/>
            </a:endParaRPr>
          </a:p>
          <a:p>
            <a:r>
              <a:rPr lang="en-US" sz="4400">
                <a:latin typeface="Arabic Typesetting" panose="03020402040406030203" charset="0"/>
                <a:cs typeface="Arabic Typesetting" panose="03020402040406030203" charset="0"/>
              </a:rPr>
              <a:t>References</a:t>
            </a:r>
            <a:endParaRPr lang="en-US" sz="4400">
              <a:latin typeface="Arabic Typesetting" panose="03020402040406030203" charset="0"/>
              <a:cs typeface="Arabic Typesetting" panose="0302040204040603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092200"/>
          </a:xfrm>
        </p:spPr>
        <p:txBody>
          <a:bodyPr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References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1998345"/>
            <a:ext cx="9144000" cy="3259455"/>
          </a:xfrm>
        </p:spPr>
        <p:txBody>
          <a:bodyPr/>
          <a:p>
            <a:r>
              <a:rPr lang="en-US"/>
              <a:t>IEEE Std 610.12-1990, IEEE Standard Glossary of Software Engineering Terminology.</a:t>
            </a:r>
            <a:endParaRPr lang="en-US"/>
          </a:p>
          <a:p>
            <a:r>
              <a:rPr lang="en-US"/>
              <a:t>IEEE Std 730-1998, IEEE Standard for Software Quality Assurance Plans.</a:t>
            </a:r>
            <a:endParaRPr lang="en-US"/>
          </a:p>
          <a:p>
            <a:r>
              <a:rPr lang="en-US"/>
              <a:t>IEEE Std 828-1998, IEEE Standard for Software Configuration Management Plans.https://www.nhs.uk/conditions/pressure-sores/</a:t>
            </a:r>
            <a:endParaRPr lang="en-US"/>
          </a:p>
          <a:p>
            <a:r>
              <a:rPr lang="en-US"/>
              <a:t>Yarkony, Gary M. "Pressure ulcers: a review." Archives of physical medicine and rehabilitation 75.8 (1994): 908-917.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0025"/>
            <a:ext cx="10515600" cy="1325563"/>
          </a:xfrm>
        </p:spPr>
        <p:txBody>
          <a:bodyPr/>
          <a:p>
            <a:r>
              <a:rPr lang="en-US" sz="3200" b="1">
                <a:latin typeface="Bodoni MT" panose="02070603080606020203" charset="0"/>
                <a:cs typeface="Bodoni MT" panose="02070603080606020203" charset="0"/>
              </a:rPr>
              <a:t>Introduction</a:t>
            </a:r>
            <a:endParaRPr lang="en-US" sz="3200" b="1">
              <a:latin typeface="Bodoni MT" panose="02070603080606020203" charset="0"/>
              <a:cs typeface="Bodoni MT" panose="02070603080606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965200" y="2237105"/>
          <a:ext cx="10515600" cy="4067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965200" y="993775"/>
            <a:ext cx="10308590" cy="1120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>
                <a:latin typeface="Bahnschrift" panose="020B0502040204020203" charset="0"/>
                <a:cs typeface="Bahnschrift" panose="020B0502040204020203" charset="0"/>
                <a:sym typeface="+mn-ea"/>
              </a:rPr>
              <a:t>Decubitus ulcers, also termed bedsores or pressure ulcers, are skin and soft tissue injuries that form as a result of constant or prolonged pressure exerted on the skin</a:t>
            </a:r>
            <a:endParaRPr lang="en-US" sz="2400"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30" y="57785"/>
            <a:ext cx="10515600" cy="1325563"/>
          </a:xfrm>
        </p:spPr>
        <p:txBody>
          <a:bodyPr/>
          <a:p>
            <a:r>
              <a:rPr lang="en-US"/>
              <a:t>Interface Design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8030" y="1027430"/>
            <a:ext cx="3040380" cy="5676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0" y="1027430"/>
            <a:ext cx="3049905" cy="567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140" y="1026795"/>
            <a:ext cx="3086100" cy="5677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2760" y="379095"/>
            <a:ext cx="3360420" cy="6249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0" y="379095"/>
            <a:ext cx="3596640" cy="6249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285" y="379095"/>
            <a:ext cx="3475355" cy="6249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" y="138430"/>
            <a:ext cx="10515600" cy="1325563"/>
          </a:xfrm>
        </p:spPr>
        <p:txBody>
          <a:bodyPr/>
          <a:p>
            <a:r>
              <a:rPr lang="en-US" sz="3200" b="1">
                <a:latin typeface="Bodoni MT" panose="02070603080606020203" charset="0"/>
                <a:cs typeface="Bodoni MT" panose="02070603080606020203" charset="0"/>
              </a:rPr>
              <a:t>Use Case Diagram</a:t>
            </a:r>
            <a:endParaRPr lang="en-US" sz="3200" b="1">
              <a:latin typeface="Bodoni MT" panose="02070603080606020203" charset="0"/>
              <a:cs typeface="Bodoni MT" panose="02070603080606020203" charset="0"/>
            </a:endParaRPr>
          </a:p>
        </p:txBody>
      </p:sp>
      <p:pic>
        <p:nvPicPr>
          <p:cNvPr id="3736" name="Picture 373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81095" y="138430"/>
            <a:ext cx="7586345" cy="659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80" y="0"/>
            <a:ext cx="10515600" cy="1325563"/>
          </a:xfrm>
        </p:spPr>
        <p:txBody>
          <a:bodyPr/>
          <a:p>
            <a:r>
              <a:rPr lang="en-US" sz="3200" b="1">
                <a:latin typeface="Bodoni MT" panose="02070603080606020203" charset="0"/>
                <a:cs typeface="Bodoni MT" panose="02070603080606020203" charset="0"/>
              </a:rPr>
              <a:t>Sequence Diagrams For Patient</a:t>
            </a:r>
            <a:endParaRPr lang="en-US" sz="3200" b="1">
              <a:latin typeface="Bodoni MT" panose="02070603080606020203" charset="0"/>
              <a:cs typeface="Bodoni MT" panose="02070603080606020203" charset="0"/>
            </a:endParaRPr>
          </a:p>
        </p:txBody>
      </p:sp>
      <p:pic>
        <p:nvPicPr>
          <p:cNvPr id="18" name="Picture 18" descr="Interaction Sequence 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73250" y="1002665"/>
            <a:ext cx="9088755" cy="575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r>
              <a:rPr lang="en-US" sz="3200" b="1">
                <a:latin typeface="Bodoni MT" panose="02070603080606020203" charset="0"/>
                <a:cs typeface="Bodoni MT" panose="02070603080606020203" charset="0"/>
                <a:sym typeface="+mn-ea"/>
              </a:rPr>
              <a:t>Sequence Diagrams For Admin</a:t>
            </a:r>
            <a:endParaRPr lang="en-US" sz="3200"/>
          </a:p>
        </p:txBody>
      </p:sp>
      <p:pic>
        <p:nvPicPr>
          <p:cNvPr id="15" name="Picture 15" descr="C:\Users\HP\Desktop\adminseqlast.png"/>
          <p:cNvPicPr>
            <a:picLocks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5490" y="952500"/>
            <a:ext cx="8058150" cy="5834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r>
              <a:rPr lang="en-US" sz="3200" b="1">
                <a:latin typeface="Bodoni MT" panose="02070603080606020203" charset="0"/>
                <a:cs typeface="Bodoni MT" panose="02070603080606020203" charset="0"/>
                <a:sym typeface="+mn-ea"/>
              </a:rPr>
              <a:t>Sequence Diagrams For Doctor</a:t>
            </a:r>
            <a:endParaRPr lang="en-US" sz="3200"/>
          </a:p>
        </p:txBody>
      </p:sp>
      <p:pic>
        <p:nvPicPr>
          <p:cNvPr id="16" name="Picture 16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460" y="1012825"/>
            <a:ext cx="8225155" cy="5784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2939</Words>
  <Application>WPS Presentation</Application>
  <PresentationFormat>Widescreen</PresentationFormat>
  <Paragraphs>163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SimSun</vt:lpstr>
      <vt:lpstr>Wingdings</vt:lpstr>
      <vt:lpstr>Bahnschrift</vt:lpstr>
      <vt:lpstr>Bodoni MT</vt:lpstr>
      <vt:lpstr>Arabic Typesetting</vt:lpstr>
      <vt:lpstr>Mongolian Baiti</vt:lpstr>
      <vt:lpstr>Microsoft YaHei</vt:lpstr>
      <vt:lpstr>Arial Unicode MS</vt:lpstr>
      <vt:lpstr>Calibri Light</vt:lpstr>
      <vt:lpstr>Calibri</vt:lpstr>
      <vt:lpstr>Times New Roman</vt:lpstr>
      <vt:lpstr>Office Theme</vt:lpstr>
      <vt:lpstr>PowerPoint 演示文稿</vt:lpstr>
      <vt:lpstr>Overview</vt:lpstr>
      <vt:lpstr>Introduction</vt:lpstr>
      <vt:lpstr>Interface Design</vt:lpstr>
      <vt:lpstr>PowerPoint 演示文稿</vt:lpstr>
      <vt:lpstr>Use Case Diagram</vt:lpstr>
      <vt:lpstr>Sequence Diagrams For Patient</vt:lpstr>
      <vt:lpstr>Sequence Diagrams For Admin</vt:lpstr>
      <vt:lpstr>Sequence Diagrams For Doctor</vt:lpstr>
      <vt:lpstr>Class Diagram</vt:lpstr>
      <vt:lpstr>Activity Diagram</vt:lpstr>
      <vt:lpstr>Business Process Modeling (BPMN)</vt:lpstr>
      <vt:lpstr>Package Diagram</vt:lpstr>
      <vt:lpstr>State Diagram</vt:lpstr>
      <vt:lpstr>Testing</vt:lpstr>
      <vt:lpstr>Camera Integration</vt:lpstr>
      <vt:lpstr>Update Information</vt:lpstr>
      <vt:lpstr>Reminders</vt:lpstr>
      <vt:lpstr>Conclusion</vt:lpstr>
      <vt:lpstr>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7</cp:revision>
  <dcterms:created xsi:type="dcterms:W3CDTF">2023-12-28T16:26:00Z</dcterms:created>
  <dcterms:modified xsi:type="dcterms:W3CDTF">2023-12-28T19:34:52Z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65A33E09CC3048A5A52CEFA495158FDB_11</vt:lpwstr>
  </property>
  <property fmtid="{D5CDD505-2E9C-101B-9397-08002B2CF9AE}" pid="3" name="KSOProductBuildVer">
    <vt:lpwstr>1033-12.2.0.13359</vt:lpwstr>
  </property>
</Properties>
</file>